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51" r:id="rId4"/>
    <p:sldMasterId id="21474837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Lst>
  <p:sldSz cy="5143500" cx="9144000"/>
  <p:notesSz cx="6858000" cy="9144000"/>
  <p:embeddedFontLst>
    <p:embeddedFont>
      <p:font typeface="Roboto"/>
      <p:regular r:id="rId160"/>
      <p:bold r:id="rId161"/>
      <p:italic r:id="rId162"/>
      <p:boldItalic r:id="rId163"/>
    </p:embeddedFont>
    <p:embeddedFont>
      <p:font typeface="DM Serif Text"/>
      <p:regular r:id="rId164"/>
      <p:italic r:id="rId165"/>
    </p:embeddedFont>
    <p:embeddedFont>
      <p:font typeface="DM Sans"/>
      <p:regular r:id="rId166"/>
      <p:bold r:id="rId167"/>
      <p:italic r:id="rId168"/>
      <p:boldItalic r:id="rId169"/>
    </p:embeddedFont>
    <p:embeddedFont>
      <p:font typeface="DM Serif Display"/>
      <p:regular r:id="rId170"/>
      <p:italic r:id="rId1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01CEA4B-2D8A-49D2-8ED7-413B4396B8E6}">
  <a:tblStyle styleId="{B01CEA4B-2D8A-49D2-8ED7-413B4396B8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171" Type="http://schemas.openxmlformats.org/officeDocument/2006/relationships/font" Target="fonts/DMSerifDisplay-italic.fntdata"/><Relationship Id="rId68" Type="http://schemas.openxmlformats.org/officeDocument/2006/relationships/slide" Target="slides/slide62.xml"/><Relationship Id="rId170" Type="http://schemas.openxmlformats.org/officeDocument/2006/relationships/font" Target="fonts/DMSerifDisplay-regular.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DMSerifText-italic.fntdata"/><Relationship Id="rId69" Type="http://schemas.openxmlformats.org/officeDocument/2006/relationships/slide" Target="slides/slide63.xml"/><Relationship Id="rId164" Type="http://schemas.openxmlformats.org/officeDocument/2006/relationships/font" Target="fonts/DMSerifText-regular.fntdata"/><Relationship Id="rId163" Type="http://schemas.openxmlformats.org/officeDocument/2006/relationships/font" Target="fonts/Roboto-boldItalic.fntdata"/><Relationship Id="rId162" Type="http://schemas.openxmlformats.org/officeDocument/2006/relationships/font" Target="fonts/Roboto-italic.fntdata"/><Relationship Id="rId169" Type="http://schemas.openxmlformats.org/officeDocument/2006/relationships/font" Target="fonts/DMSans-boldItalic.fntdata"/><Relationship Id="rId168" Type="http://schemas.openxmlformats.org/officeDocument/2006/relationships/font" Target="fonts/DMSans-italic.fntdata"/><Relationship Id="rId167" Type="http://schemas.openxmlformats.org/officeDocument/2006/relationships/font" Target="fonts/DMSans-bold.fntdata"/><Relationship Id="rId166" Type="http://schemas.openxmlformats.org/officeDocument/2006/relationships/font" Target="fonts/DMSans-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bold.fntdata"/><Relationship Id="rId54" Type="http://schemas.openxmlformats.org/officeDocument/2006/relationships/slide" Target="slides/slide48.xml"/><Relationship Id="rId160" Type="http://schemas.openxmlformats.org/officeDocument/2006/relationships/font" Target="fonts/Roboto-regular.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ec4f2762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ec4f2762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Thank you for the introduction and thanks everyone for coming to my talk. I’m very happy to be back in Pittsburgh. Today, I’m going to talk about our research program in my group at DeepMind. I will also talk about a couple specific recent projects that we have done to make progress in this direction.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g6eb18d9d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6eb18d9d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main challenges to achieve this goal? In order to get a better idea, let us first discuss how we learn as humans and how machines learn. I do not think that machines need to learn in exactly the same way as humans, but it would be good to take inspirations from the only systems that we know can generalize efficiently and do complex reasoning. In the context of language learning, humans are primed to acquire language. Some school of thoughts---Chomskyans---even suggest that it is innate. I am not going to get into this debate, but we are</a:t>
            </a:r>
            <a:r>
              <a:rPr lang="en"/>
              <a:t> being exposed to many conversations with our family and friends in our early years</a:t>
            </a:r>
            <a:r>
              <a:rPr lang="en"/>
              <a:t>. We receive some formal language education at school, but they are quite limited in quantity. After we understand language, we suddenly can do so many tasks with few examples (question answering, summarization). Bilingual speakers can translate naturally. I think this is something that is amazing.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050">
                <a:solidFill>
                  <a:srgbClr val="3C4043"/>
                </a:solidFill>
                <a:highlight>
                  <a:srgbClr val="FFFFFF"/>
                </a:highlight>
                <a:latin typeface="Roboto"/>
                <a:ea typeface="Roboto"/>
                <a:cs typeface="Roboto"/>
                <a:sym typeface="Roboto"/>
              </a:rPr>
              <a:t>important issue you should address: humans are "primed" to acquire language (the Chomskyans put it even more strongly) -- it's not just about the training data, but also about the inductive bias. you don't want to get into that debate but it's probably worth signaling that you are, at least, aware of it!!)</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Google Shape;3001;g7e2925856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2" name="Google Shape;3002;g7e2925856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talk about BERT.</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7" name="Shape 3007"/>
        <p:cNvGrpSpPr/>
        <p:nvPr/>
      </p:nvGrpSpPr>
      <p:grpSpPr>
        <a:xfrm>
          <a:off x="0" y="0"/>
          <a:ext cx="0" cy="0"/>
          <a:chOff x="0" y="0"/>
          <a:chExt cx="0" cy="0"/>
        </a:xfrm>
      </p:grpSpPr>
      <p:sp>
        <p:nvSpPr>
          <p:cNvPr id="3008" name="Google Shape;3008;g7e29258568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7e29258568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B is a masked word, and g_psi is a word embedding lookup function.</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1" name="Shape 3021"/>
        <p:cNvGrpSpPr/>
        <p:nvPr/>
      </p:nvGrpSpPr>
      <p:grpSpPr>
        <a:xfrm>
          <a:off x="0" y="0"/>
          <a:ext cx="0" cy="0"/>
          <a:chOff x="0" y="0"/>
          <a:chExt cx="0" cy="0"/>
        </a:xfrm>
      </p:grpSpPr>
      <p:sp>
        <p:nvSpPr>
          <p:cNvPr id="3022" name="Google Shape;3022;g7e2925856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3" name="Google Shape;3023;g7e29258568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on the other hand, is the rest of the context, with the word which is chosen as B replaced by as mask token. The entire sequence is then encoded using a transformer. We can see now the main difference between skipgram and BERT is what is chosen as the second view of the sentence (A) and how we encode it (transformer vs. word embedding lookup). </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8" name="Shape 3038"/>
        <p:cNvGrpSpPr/>
        <p:nvPr/>
      </p:nvGrpSpPr>
      <p:grpSpPr>
        <a:xfrm>
          <a:off x="0" y="0"/>
          <a:ext cx="0" cy="0"/>
          <a:chOff x="0" y="0"/>
          <a:chExt cx="0" cy="0"/>
        </a:xfrm>
      </p:grpSpPr>
      <p:sp>
        <p:nvSpPr>
          <p:cNvPr id="3039" name="Google Shape;3039;g6e9a32d58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6e9a32d58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this interesting? First of all, this is a framework that unifies half a decade of progress in NLP. </a:t>
            </a:r>
            <a:r>
              <a:rPr lang="en"/>
              <a:t>We can also consider XLNet, a recent innovation by researchers at CMU here, under this framework where we simply choose a different g_omega (please see the paper for details).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2" name="Shape 3052"/>
        <p:cNvGrpSpPr/>
        <p:nvPr/>
      </p:nvGrpSpPr>
      <p:grpSpPr>
        <a:xfrm>
          <a:off x="0" y="0"/>
          <a:ext cx="0" cy="0"/>
          <a:chOff x="0" y="0"/>
          <a:chExt cx="0" cy="0"/>
        </a:xfrm>
      </p:grpSpPr>
      <p:sp>
        <p:nvSpPr>
          <p:cNvPr id="3053" name="Google Shape;3053;g6f36c83c57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6f36c83c57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since this is THE framework used in other domains, we can now see how word representation learning models are related to image representation learning models.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7" name="Shape 3067"/>
        <p:cNvGrpSpPr/>
        <p:nvPr/>
      </p:nvGrpSpPr>
      <p:grpSpPr>
        <a:xfrm>
          <a:off x="0" y="0"/>
          <a:ext cx="0" cy="0"/>
          <a:chOff x="0" y="0"/>
          <a:chExt cx="0" cy="0"/>
        </a:xfrm>
      </p:grpSpPr>
      <p:sp>
        <p:nvSpPr>
          <p:cNvPr id="3068" name="Google Shape;3068;g6f36c83c57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6f36c83c57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lastly, this framework provides a better understanding that could help us construct new self-supervised tasks. I will illustrate the last two points by taking an inspiration from a popular representation learning method in computer vision to construct a new self-supervised task for language learning.</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2" name="Shape 3082"/>
        <p:cNvGrpSpPr/>
        <p:nvPr/>
      </p:nvGrpSpPr>
      <p:grpSpPr>
        <a:xfrm>
          <a:off x="0" y="0"/>
          <a:ext cx="0" cy="0"/>
          <a:chOff x="0" y="0"/>
          <a:chExt cx="0" cy="0"/>
        </a:xfrm>
      </p:grpSpPr>
      <p:sp>
        <p:nvSpPr>
          <p:cNvPr id="3083" name="Google Shape;3083;g6e9a32d58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6e9a32d58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is called InfoWord. But here, I have an image from a computer vision paper where they presented a method called DeepInfoMax or DIM. DIM learns a representation of an image using contrastive learning. Here, given an image in green, it creates a global feature and a local feature, which are A and B in our previous notations. It then uses features drawn from another image as the negative samples for B. They can generate many negative samples by using many other images. DIM is no longer state-of-the-art as of today, but we will use their idea of a global and local feature to design our improved word representation learning model called InfoWord.</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0" name="Shape 3090"/>
        <p:cNvGrpSpPr/>
        <p:nvPr/>
      </p:nvGrpSpPr>
      <p:grpSpPr>
        <a:xfrm>
          <a:off x="0" y="0"/>
          <a:ext cx="0" cy="0"/>
          <a:chOff x="0" y="0"/>
          <a:chExt cx="0" cy="0"/>
        </a:xfrm>
      </p:grpSpPr>
      <p:sp>
        <p:nvSpPr>
          <p:cNvPr id="3091" name="Google Shape;3091;g7e25da1c1b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7e25da1c1b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is called InfoWord. But here, I have an image from a computer vision paper where they presented a method called DeepInfoMax or DIM. DIM learns a representation of an image using contrastive learning. Here, given an image in green, it creates a global feature and a local feature, which are A and B in our previous notations. It then uses features drawn from another image as the negative samples for B. They can generate many negative samples by using many other images. DIM is no longer state-of-the-art as of today, but we will use their idea of a global and local feature to design our improved word representation learning model called InfoWord.</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3" name="Shape 3103"/>
        <p:cNvGrpSpPr/>
        <p:nvPr/>
      </p:nvGrpSpPr>
      <p:grpSpPr>
        <a:xfrm>
          <a:off x="0" y="0"/>
          <a:ext cx="0" cy="0"/>
          <a:chOff x="0" y="0"/>
          <a:chExt cx="0" cy="0"/>
        </a:xfrm>
      </p:grpSpPr>
      <p:sp>
        <p:nvSpPr>
          <p:cNvPr id="3104" name="Google Shape;3104;g7e25da1c1b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7e25da1c1b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is called InfoWord. But here, I have an image from a computer vision paper where they presented a method called DeepInfoMax or DIM. DIM learns a representation of an image using contrastive learning. Here, given an image in green, it creates a global feature and a local feature, which are A and B in our previous notations. It then uses features drawn from another image as the negative samples for B. They can generate many negative samples by using many other images. DIM is no longer state-of-the-art as of today, but we will use their idea of a global and local feature to design our improved word representation learning model called InfoWord.</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1" name="Shape 3121"/>
        <p:cNvGrpSpPr/>
        <p:nvPr/>
      </p:nvGrpSpPr>
      <p:grpSpPr>
        <a:xfrm>
          <a:off x="0" y="0"/>
          <a:ext cx="0" cy="0"/>
          <a:chOff x="0" y="0"/>
          <a:chExt cx="0" cy="0"/>
        </a:xfrm>
      </p:grpSpPr>
      <p:sp>
        <p:nvSpPr>
          <p:cNvPr id="3122" name="Google Shape;3122;g7e25da1c1b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7e25da1c1b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is called InfoWord. But here, I have an image from a computer vision paper where they presented a method called DeepInfoMax or DIM. DIM learns a representation of an image using contrastive learning. Here, given an image in green, it creates a global feature and a local feature, which are A and B in our previous notations. It then uses features drawn from another image as the negative samples for B. They can generate many negative samples by using many other images. DIM is no longer state-of-the-art as of today, but we will use their idea of a global and local feature to design our improved word representation learning model called InfoWord.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7daacfbde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7daacfbde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machine learning, recent progress in self supervised learning has resulted in state-of-the-art models on many downstream tasks that require fewer training examples. With this approach, a model is first exposed to a large amount of unlabeled text and learns from it, often called representation learning. The pretrained model is then fine-tuned on a specific task of interest. However, each model still requires massive annotated training examples for the task of interest, sometimes in the order of tens of thousands to hundreds of thousands examples. The resulting model is also very problem specific. When it is trained on a new task, it forgets most things it has learned about other previous tasks. We are wasting so much compute by specializing our model for every new task, where many of the things the model learn should actually be generalizable across tasks. I will illustrate this point more clearly specifically for NLP models in the next slide.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3" name="Shape 3153"/>
        <p:cNvGrpSpPr/>
        <p:nvPr/>
      </p:nvGrpSpPr>
      <p:grpSpPr>
        <a:xfrm>
          <a:off x="0" y="0"/>
          <a:ext cx="0" cy="0"/>
          <a:chOff x="0" y="0"/>
          <a:chExt cx="0" cy="0"/>
        </a:xfrm>
      </p:grpSpPr>
      <p:sp>
        <p:nvSpPr>
          <p:cNvPr id="3154" name="Google Shape;3154;g7e25da1c1b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7e25da1c1b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is called InfoWord. But here, I have an image from a computer vision paper where they presented a method called DeepInfoMax or DIM. DIM learns a representation of an image using contrastive learning. Here, given an image in green, it creates a global feature and a local feature, which are A and B in our previous notations. It then uses features drawn from another image as the negative samples for B. They can generate many negative samples by using many other images. DIM is no longer state-of-the-art as of today, but we will use their idea of a global and local feature to design our improved word representation learning model called InfoWord.</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2" name="Shape 3192"/>
        <p:cNvGrpSpPr/>
        <p:nvPr/>
      </p:nvGrpSpPr>
      <p:grpSpPr>
        <a:xfrm>
          <a:off x="0" y="0"/>
          <a:ext cx="0" cy="0"/>
          <a:chOff x="0" y="0"/>
          <a:chExt cx="0" cy="0"/>
        </a:xfrm>
      </p:grpSpPr>
      <p:sp>
        <p:nvSpPr>
          <p:cNvPr id="3193" name="Google Shape;3193;g7daab9764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7daab9764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Supposed we have our favorite sentence again, CMU is located in Pittsburgh.</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5" name="Shape 3225"/>
        <p:cNvGrpSpPr/>
        <p:nvPr/>
      </p:nvGrpSpPr>
      <p:grpSpPr>
        <a:xfrm>
          <a:off x="0" y="0"/>
          <a:ext cx="0" cy="0"/>
          <a:chOff x="0" y="0"/>
          <a:chExt cx="0" cy="0"/>
        </a:xfrm>
      </p:grpSpPr>
      <p:sp>
        <p:nvSpPr>
          <p:cNvPr id="3226" name="Google Shape;3226;g7daab97642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7daab97642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local feature in DIM are regions of an image. The analog of this in sentences are n-grams in a sentence. For example, we can take this n-gram for illustration, is located in. We then encode this n-gram using a transformer. Note the key difference between all previous methods I talk about before, including BERT and XLNET. Here, B actually consists of multiple words (trigrams), whereas previously they are always a single word that is encoded using a word embedding lookup function. This is a key difference that is only possible within the framework of contrastive learning. &lt;maybe do not say this since too much detail&gt; since otherwise we need to marginalize over all negative samples (instead of sampling), and the number of negative samples grows polynomially with the length of B.</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4" name="Shape 3264"/>
        <p:cNvGrpSpPr/>
        <p:nvPr/>
      </p:nvGrpSpPr>
      <p:grpSpPr>
        <a:xfrm>
          <a:off x="0" y="0"/>
          <a:ext cx="0" cy="0"/>
          <a:chOff x="0" y="0"/>
          <a:chExt cx="0" cy="0"/>
        </a:xfrm>
      </p:grpSpPr>
      <p:sp>
        <p:nvSpPr>
          <p:cNvPr id="3265" name="Google Shape;3265;g7daab9764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6" name="Google Shape;3266;g7daab9764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consider the global representation of the sentence to be a transformer encoded representation of the entire sentence, with appropriate masking. Now we have both g_omega(a) and g_psi(b), all we need are just some negative samples to be contrasted with B.</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5" name="Shape 3305"/>
        <p:cNvGrpSpPr/>
        <p:nvPr/>
      </p:nvGrpSpPr>
      <p:grpSpPr>
        <a:xfrm>
          <a:off x="0" y="0"/>
          <a:ext cx="0" cy="0"/>
          <a:chOff x="0" y="0"/>
          <a:chExt cx="0" cy="0"/>
        </a:xfrm>
      </p:grpSpPr>
      <p:sp>
        <p:nvSpPr>
          <p:cNvPr id="3306" name="Google Shape;3306;g7daab9764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7" name="Google Shape;3307;g7daab9764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take other sentences in the corpus, similar to taking other images. Suppose we take 3 other sentences.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5" name="Shape 3345"/>
        <p:cNvGrpSpPr/>
        <p:nvPr/>
      </p:nvGrpSpPr>
      <p:grpSpPr>
        <a:xfrm>
          <a:off x="0" y="0"/>
          <a:ext cx="0" cy="0"/>
          <a:chOff x="0" y="0"/>
          <a:chExt cx="0" cy="0"/>
        </a:xfrm>
      </p:grpSpPr>
      <p:sp>
        <p:nvSpPr>
          <p:cNvPr id="3346" name="Google Shape;3346;g7daab97642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7daab97642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take random n-grams of the same length as B from other sentences, which are three words, and obtain representations of the negative samples.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0" name="Shape 3400"/>
        <p:cNvGrpSpPr/>
        <p:nvPr/>
      </p:nvGrpSpPr>
      <p:grpSpPr>
        <a:xfrm>
          <a:off x="0" y="0"/>
          <a:ext cx="0" cy="0"/>
          <a:chOff x="0" y="0"/>
          <a:chExt cx="0" cy="0"/>
        </a:xfrm>
      </p:grpSpPr>
      <p:sp>
        <p:nvSpPr>
          <p:cNvPr id="3401" name="Google Shape;3401;g7daab97642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7daab97642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we have everything we need to optimize the InfoNCE objective function with appropriate A, B, and negative samples. The equation looks scary, but this is the previous InfoNCE objective that essentially is just computing a bunch of dot products between these five representations.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8" name="Shape 3458"/>
        <p:cNvGrpSpPr/>
        <p:nvPr/>
      </p:nvGrpSpPr>
      <p:grpSpPr>
        <a:xfrm>
          <a:off x="0" y="0"/>
          <a:ext cx="0" cy="0"/>
          <a:chOff x="0" y="0"/>
          <a:chExt cx="0" cy="0"/>
        </a:xfrm>
      </p:grpSpPr>
      <p:sp>
        <p:nvSpPr>
          <p:cNvPr id="3459" name="Google Shape;3459;g6f36c83c57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6f36c83c57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objective interpolates between a standard masked language modeling objective used in BERT and this new self-supervised task that we derived from DIM, where lambda MLM and lambda DIM are tunable weighting constants.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0" name="Shape 3510"/>
        <p:cNvGrpSpPr/>
        <p:nvPr/>
      </p:nvGrpSpPr>
      <p:grpSpPr>
        <a:xfrm>
          <a:off x="0" y="0"/>
          <a:ext cx="0" cy="0"/>
          <a:chOff x="0" y="0"/>
          <a:chExt cx="0" cy="0"/>
        </a:xfrm>
      </p:grpSpPr>
      <p:sp>
        <p:nvSpPr>
          <p:cNvPr id="3511" name="Google Shape;3511;g7e29258568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2" name="Google Shape;3512;g7e29258568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Supposed we have our favorite sentence again, CMU is located in Pittsburgh.</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3" name="Shape 3543"/>
        <p:cNvGrpSpPr/>
        <p:nvPr/>
      </p:nvGrpSpPr>
      <p:grpSpPr>
        <a:xfrm>
          <a:off x="0" y="0"/>
          <a:ext cx="0" cy="0"/>
          <a:chOff x="0" y="0"/>
          <a:chExt cx="0" cy="0"/>
        </a:xfrm>
      </p:grpSpPr>
      <p:sp>
        <p:nvSpPr>
          <p:cNvPr id="3544" name="Google Shape;3544;g7e29258568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5" name="Google Shape;3545;g7e29258568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local feature in DIM are regions of an image. The analog of this in sentences are n-grams in a sentence. For example, we can take this n-gram for illustration, is located in. We then encode this n-gram using a transformer. Note the key difference between all previous methods I talk about before, including BERT and XLNET. Here, B actually consists of multiple words (trigrams), whereas previously they are always a single word that is encoded using a word embedding lookup function. This is a key difference that is only possible within the framework of contrastive learning. &lt;maybe do not say this since too much detail&gt; since otherwise we need to marginalize over all negative samples (instead of sampling), and the number of negative samples grows polynomially with the length of B.</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7d532d4d4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7d532d4d4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two plots from a position paper that my colleagues and I wrote about a year ago. We have performance score on the y axis and the number of training examples on the x axis. We show that a model trained from scratch (pink line), without being exposed to a lot of unlabeled data beforehand, even after seeing &gt; 80,000 examples, still cannot do question answering. However, if we use models that were pretrained on unlabeled data first---denoted by </a:t>
            </a:r>
            <a:r>
              <a:rPr lang="en"/>
              <a:t>BERT</a:t>
            </a:r>
            <a:r>
              <a:rPr lang="en"/>
              <a:t>---, they perform reasonably well, above 80%, after seeing 10,000 examples. While this clearly shows the benefit of self-supervised pretraining, 10,000 examples are still too many and are limiting for generalizing to many tasks and languages. We should be aiming for a few hundreds at most.</a:t>
            </a:r>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2" name="Shape 3582"/>
        <p:cNvGrpSpPr/>
        <p:nvPr/>
      </p:nvGrpSpPr>
      <p:grpSpPr>
        <a:xfrm>
          <a:off x="0" y="0"/>
          <a:ext cx="0" cy="0"/>
          <a:chOff x="0" y="0"/>
          <a:chExt cx="0" cy="0"/>
        </a:xfrm>
      </p:grpSpPr>
      <p:sp>
        <p:nvSpPr>
          <p:cNvPr id="3583" name="Google Shape;3583;g7e2925856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4" name="Google Shape;3584;g7e2925856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consider the global representation of the sentence to be a transformer encoded representation of the entire sentence, with appropriate masking. Now we have both g_omega(a) and g_psi(b), all we need are just some negative samples to be contrasted with B.</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3" name="Shape 3623"/>
        <p:cNvGrpSpPr/>
        <p:nvPr/>
      </p:nvGrpSpPr>
      <p:grpSpPr>
        <a:xfrm>
          <a:off x="0" y="0"/>
          <a:ext cx="0" cy="0"/>
          <a:chOff x="0" y="0"/>
          <a:chExt cx="0" cy="0"/>
        </a:xfrm>
      </p:grpSpPr>
      <p:sp>
        <p:nvSpPr>
          <p:cNvPr id="3624" name="Google Shape;3624;g7e2925856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5" name="Google Shape;3625;g7e2925856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take other sentences in the corpus, similar to taking other images. Suppose we take 3 other sentences.</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3" name="Shape 3663"/>
        <p:cNvGrpSpPr/>
        <p:nvPr/>
      </p:nvGrpSpPr>
      <p:grpSpPr>
        <a:xfrm>
          <a:off x="0" y="0"/>
          <a:ext cx="0" cy="0"/>
          <a:chOff x="0" y="0"/>
          <a:chExt cx="0" cy="0"/>
        </a:xfrm>
      </p:grpSpPr>
      <p:sp>
        <p:nvSpPr>
          <p:cNvPr id="3664" name="Google Shape;3664;g7e29258568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5" name="Google Shape;3665;g7e29258568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take random n-grams of the same length as B from other sentences, which are three words, and obtain representations of the negative samples.</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8" name="Shape 3718"/>
        <p:cNvGrpSpPr/>
        <p:nvPr/>
      </p:nvGrpSpPr>
      <p:grpSpPr>
        <a:xfrm>
          <a:off x="0" y="0"/>
          <a:ext cx="0" cy="0"/>
          <a:chOff x="0" y="0"/>
          <a:chExt cx="0" cy="0"/>
        </a:xfrm>
      </p:grpSpPr>
      <p:sp>
        <p:nvSpPr>
          <p:cNvPr id="3719" name="Google Shape;3719;g7e29258568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7e29258568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we have everything we need to optimize the InfoNCE objective function with appropriate A, B, and negative samples. The equation looks scary, but this is the previous InfoNCE objective that essentially is just computing a bunch of dot products between these five representations.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6" name="Shape 3776"/>
        <p:cNvGrpSpPr/>
        <p:nvPr/>
      </p:nvGrpSpPr>
      <p:grpSpPr>
        <a:xfrm>
          <a:off x="0" y="0"/>
          <a:ext cx="0" cy="0"/>
          <a:chOff x="0" y="0"/>
          <a:chExt cx="0" cy="0"/>
        </a:xfrm>
      </p:grpSpPr>
      <p:sp>
        <p:nvSpPr>
          <p:cNvPr id="3777" name="Google Shape;3777;g7e29258568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8" name="Google Shape;3778;g7e29258568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objective interpolates between a standard masked language modeling objective used in BERT and this new self-supervised task that we derived from DIM, where lambda MLM and lambda DIM are tunable weighting constants.</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8" name="Shape 3828"/>
        <p:cNvGrpSpPr/>
        <p:nvPr/>
      </p:nvGrpSpPr>
      <p:grpSpPr>
        <a:xfrm>
          <a:off x="0" y="0"/>
          <a:ext cx="0" cy="0"/>
          <a:chOff x="0" y="0"/>
          <a:chExt cx="0" cy="0"/>
        </a:xfrm>
      </p:grpSpPr>
      <p:sp>
        <p:nvSpPr>
          <p:cNvPr id="3829" name="Google Shape;3829;g7d0e84f6b9_0_8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0" name="Google Shape;3830;g7d0e84f6b9_0_8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this model perform? Here, we have some results on question answering on SQuAD. BERT is the baseline model, and InfoWord is the same model with the addition of a new task. But it is clear that it improves the performance over a baseline BERT model, both for a small and a large model.</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9" name="Shape 3839"/>
        <p:cNvGrpSpPr/>
        <p:nvPr/>
      </p:nvGrpSpPr>
      <p:grpSpPr>
        <a:xfrm>
          <a:off x="0" y="0"/>
          <a:ext cx="0" cy="0"/>
          <a:chOff x="0" y="0"/>
          <a:chExt cx="0" cy="0"/>
        </a:xfrm>
      </p:grpSpPr>
      <p:sp>
        <p:nvSpPr>
          <p:cNvPr id="3840" name="Google Shape;3840;g6f36c83c57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1" name="Google Shape;3841;g6f36c83c57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change I MLM maybe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have another plot here that shows the benefit of the new pretraining task. Remember that our final objective function is an interpolation between two terms. Here, we can see that as we increase the contribution of the new task, the performance goes up, but if there is too much contribution it starts going down again. </a:t>
            </a:r>
            <a:r>
              <a:rPr lang="en"/>
              <a:t>Again, there are more experiments and numbers in the paper if you are interested in knowing more.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0" name="Shape 3850"/>
        <p:cNvGrpSpPr/>
        <p:nvPr/>
      </p:nvGrpSpPr>
      <p:grpSpPr>
        <a:xfrm>
          <a:off x="0" y="0"/>
          <a:ext cx="0" cy="0"/>
          <a:chOff x="0" y="0"/>
          <a:chExt cx="0" cy="0"/>
        </a:xfrm>
      </p:grpSpPr>
      <p:sp>
        <p:nvSpPr>
          <p:cNvPr id="3851" name="Google Shape;3851;g7d0e84f6b9_0_8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2" name="Google Shape;3852;g7d0e84f6b9_0_8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to conclude the second part of the talk, a key takeaway are that progress in NLP has largely been driven by using more sophisticated functions to represent the encoder g_psi and g_omega. Another takeaway is that it is now possible to transfer ideas across domains when designing self-supervised tasks due to our framework. I think connecting these different areas are important and would result in faster progress in each of them.</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6" name="Shape 3856"/>
        <p:cNvGrpSpPr/>
        <p:nvPr/>
      </p:nvGrpSpPr>
      <p:grpSpPr>
        <a:xfrm>
          <a:off x="0" y="0"/>
          <a:ext cx="0" cy="0"/>
          <a:chOff x="0" y="0"/>
          <a:chExt cx="0" cy="0"/>
        </a:xfrm>
      </p:grpSpPr>
      <p:sp>
        <p:nvSpPr>
          <p:cNvPr id="3857" name="Google Shape;3857;g6f36c83c57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8" name="Google Shape;3858;g6f36c83c57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is still not perfect. One limitation that I think could be improved is that all of these models still only consider different parts of a sentence as the two views. These are local views, and incorporating global context from other sentences in the corpus could be key to next generation models. Before I get into future directions, is there any question?</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2" name="Shape 3862"/>
        <p:cNvGrpSpPr/>
        <p:nvPr/>
      </p:nvGrpSpPr>
      <p:grpSpPr>
        <a:xfrm>
          <a:off x="0" y="0"/>
          <a:ext cx="0" cy="0"/>
          <a:chOff x="0" y="0"/>
          <a:chExt cx="0" cy="0"/>
        </a:xfrm>
      </p:grpSpPr>
      <p:sp>
        <p:nvSpPr>
          <p:cNvPr id="3863" name="Google Shape;3863;g6f36c83c57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6f36c83c57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2-5 years, I plan to continue working on similar areas I have been working on so far and expand to a few more. I have 3 specific things I will talk about today.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7daacfbde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7daacfbde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right, we have another problem of catastrophic forgetting. Here, a model that has been trained to do well on a particular question answering dataset (SQuAD), is then trained on another question answering dataset (Trivia). The figure shows that as we give more training examples on the new dataset, progression on the x axis, the performance on the original dataset degrades. This clearly shows that the model forgets about the first dataset and overfits to the second dataset, even though they both are question answering datasets. The problem is much more server if the datasets are of different natures.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9" name="Shape 3869"/>
        <p:cNvGrpSpPr/>
        <p:nvPr/>
      </p:nvGrpSpPr>
      <p:grpSpPr>
        <a:xfrm>
          <a:off x="0" y="0"/>
          <a:ext cx="0" cy="0"/>
          <a:chOff x="0" y="0"/>
          <a:chExt cx="0" cy="0"/>
        </a:xfrm>
      </p:grpSpPr>
      <p:sp>
        <p:nvSpPr>
          <p:cNvPr id="3870" name="Google Shape;3870;g7e25da1c1b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1" name="Google Shape;3871;g7e25da1c1b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area that I think is important is generative models. When I talk about generative models, I do not only mean language generation, but also how the principle of generative learning is more attractive than discriminative training. We work a lot on generative models as well, although I did not get a chance to talk about them today. I think generative models can elegantly deal with multiple tasks. For example, I have a language model, and anybody can trigger it to produce a response as long as they know how to query my language model. They can ask me questions, tell me to do stuffs, and others. Generative models has also been shown to be more sample efficient or approach their asymptotic error faster, and is important for planning.</a:t>
            </a:r>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7" name="Shape 3877"/>
        <p:cNvGrpSpPr/>
        <p:nvPr/>
      </p:nvGrpSpPr>
      <p:grpSpPr>
        <a:xfrm>
          <a:off x="0" y="0"/>
          <a:ext cx="0" cy="0"/>
          <a:chOff x="0" y="0"/>
          <a:chExt cx="0" cy="0"/>
        </a:xfrm>
      </p:grpSpPr>
      <p:sp>
        <p:nvSpPr>
          <p:cNvPr id="3878" name="Google Shape;3878;g7e2925856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7e2925856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area that I think is important is generative models. When I talk about generative models, I do not only mean language generation, but also how the principle of generative learning is more attractive than discriminative training. We work a lot on generative models as well, although I did not get a chance to talk about them today. I think generative models can elegantly deal with multiple tasks. For example, I have a language model, and anybody can trigger it to produce a response as long as they know how to query my language model. They can ask me questions, tell me to do stuffs, and others. Generative models has also been shown to be more sample efficient or approach their asymptotic error faster, and is important for planning.</a:t>
            </a:r>
            <a:endParaRPr/>
          </a:p>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2" name="Shape 3892"/>
        <p:cNvGrpSpPr/>
        <p:nvPr/>
      </p:nvGrpSpPr>
      <p:grpSpPr>
        <a:xfrm>
          <a:off x="0" y="0"/>
          <a:ext cx="0" cy="0"/>
          <a:chOff x="0" y="0"/>
          <a:chExt cx="0" cy="0"/>
        </a:xfrm>
      </p:grpSpPr>
      <p:sp>
        <p:nvSpPr>
          <p:cNvPr id="3893" name="Google Shape;3893;g7e25da1c1b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4" name="Google Shape;3894;g7e25da1c1b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generative models, I am excited to explore hierachical models for efficient out-of-distribution generalization.</a:t>
            </a:r>
            <a:endParaRPr/>
          </a:p>
          <a:p>
            <a:pPr indent="0" lvl="0" marL="0" rtl="0" algn="l">
              <a:spcBef>
                <a:spcPts val="0"/>
              </a:spcBef>
              <a:spcAft>
                <a:spcPts val="0"/>
              </a:spcAft>
              <a:buNone/>
            </a:pPr>
            <a:r>
              <a:rPr lang="en"/>
              <a:t>Kris Cao and I had a recent paper that we put up on arXiv a week ago. In this model of multitask language generation, we first sample a skill that is needed to solve a task, and then use it to customize our language generation model for a particular task. There are so many more things that could be done in this space and our paper is just a first step in this direction.</a:t>
            </a:r>
            <a:endParaRPr/>
          </a:p>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7" name="Shape 3907"/>
        <p:cNvGrpSpPr/>
        <p:nvPr/>
      </p:nvGrpSpPr>
      <p:grpSpPr>
        <a:xfrm>
          <a:off x="0" y="0"/>
          <a:ext cx="0" cy="0"/>
          <a:chOff x="0" y="0"/>
          <a:chExt cx="0" cy="0"/>
        </a:xfrm>
      </p:grpSpPr>
      <p:sp>
        <p:nvSpPr>
          <p:cNvPr id="3908" name="Google Shape;3908;g7e25da1c1b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7e25da1c1b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is continuing my work on semi-parametric models. I like to use this term to refer to models that combine a big parametric neural network with non parametric components such as memory blocks and cache. Human memory implements different systems for different functions. I believe the separation of compute and storage is a necessary architectural bias in a machine learning model as well. I also think memory is key to allow for complex reasoning. </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5" name="Shape 3915"/>
        <p:cNvGrpSpPr/>
        <p:nvPr/>
      </p:nvGrpSpPr>
      <p:grpSpPr>
        <a:xfrm>
          <a:off x="0" y="0"/>
          <a:ext cx="0" cy="0"/>
          <a:chOff x="0" y="0"/>
          <a:chExt cx="0" cy="0"/>
        </a:xfrm>
      </p:grpSpPr>
      <p:sp>
        <p:nvSpPr>
          <p:cNvPr id="3916" name="Google Shape;3916;g7e25da1c1b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7" name="Google Shape;3917;g7e25da1c1b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is continuing my work on semi-parametric models. I like to use this term to refer to models that combine a big parametric neural network with non parametric components such as memory blocks and cache. Human memory has specialized systems for different functions. I believe the separation of compute and storage is a necessary architectural bias in a machine learning model as well. I also think memory is key to allow for complex reasoning.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4" name="Shape 3934"/>
        <p:cNvGrpSpPr/>
        <p:nvPr/>
      </p:nvGrpSpPr>
      <p:grpSpPr>
        <a:xfrm>
          <a:off x="0" y="0"/>
          <a:ext cx="0" cy="0"/>
          <a:chOff x="0" y="0"/>
          <a:chExt cx="0" cy="0"/>
        </a:xfrm>
      </p:grpSpPr>
      <p:sp>
        <p:nvSpPr>
          <p:cNvPr id="3935" name="Google Shape;3935;g7e25da1c1b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7e25da1c1b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one is continuing my work on semi-parametric models. I like to use this term to refer to models that combine a big parametric neural network with non parametric components such as memory blocks and cache. Human memory has specialized systems for different functions. I believe the separation of compute and storage is a necessary architectural bias in a machine learning model as well. I also think memory is key to allow for complex reasoning. </a:t>
            </a:r>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6" name="Shape 3956"/>
        <p:cNvGrpSpPr/>
        <p:nvPr/>
      </p:nvGrpSpPr>
      <p:grpSpPr>
        <a:xfrm>
          <a:off x="0" y="0"/>
          <a:ext cx="0" cy="0"/>
          <a:chOff x="0" y="0"/>
          <a:chExt cx="0" cy="0"/>
        </a:xfrm>
      </p:grpSpPr>
      <p:sp>
        <p:nvSpPr>
          <p:cNvPr id="3957" name="Google Shape;3957;g7e25da1c1b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8" name="Google Shape;3958;g7e25da1c1b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t>
            </a:r>
            <a:r>
              <a:rPr lang="en"/>
              <a:t>am also excited to work more on learning language independent representations. We know that humans acquire language with a mechanism that is language independent, and the abstractions we learn generalize to other languages.  I believe we can take inspirations from this to learn generalizable abstractions for machines as well.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4" name="Shape 3964"/>
        <p:cNvGrpSpPr/>
        <p:nvPr/>
      </p:nvGrpSpPr>
      <p:grpSpPr>
        <a:xfrm>
          <a:off x="0" y="0"/>
          <a:ext cx="0" cy="0"/>
          <a:chOff x="0" y="0"/>
          <a:chExt cx="0" cy="0"/>
        </a:xfrm>
      </p:grpSpPr>
      <p:sp>
        <p:nvSpPr>
          <p:cNvPr id="3965" name="Google Shape;3965;g7e2925856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6" name="Google Shape;3966;g7e2925856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also excited to work more on learning language independent representations. We know that humans acquire language with a mechanism that is language independent, and the abstractions we learn generalize to other languages.  I believe we can take inspirations from this to learn generalizable abstractions for machines as well.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0" name="Shape 3980"/>
        <p:cNvGrpSpPr/>
        <p:nvPr/>
      </p:nvGrpSpPr>
      <p:grpSpPr>
        <a:xfrm>
          <a:off x="0" y="0"/>
          <a:ext cx="0" cy="0"/>
          <a:chOff x="0" y="0"/>
          <a:chExt cx="0" cy="0"/>
        </a:xfrm>
      </p:grpSpPr>
      <p:sp>
        <p:nvSpPr>
          <p:cNvPr id="3981" name="Google Shape;3981;g7e25da1c1b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7e25da1c1b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area, Mikel, Sebastian and I had a recent paper under review where we show that deep models that learn on English data can generalize to other languages once it learns the lexical representations of the other languages. Not only learning multilingual representations, but using this insight to let us design better models.</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6" name="Shape 3996"/>
        <p:cNvGrpSpPr/>
        <p:nvPr/>
      </p:nvGrpSpPr>
      <p:grpSpPr>
        <a:xfrm>
          <a:off x="0" y="0"/>
          <a:ext cx="0" cy="0"/>
          <a:chOff x="0" y="0"/>
          <a:chExt cx="0" cy="0"/>
        </a:xfrm>
      </p:grpSpPr>
      <p:sp>
        <p:nvSpPr>
          <p:cNvPr id="3997" name="Google Shape;3997;g7e25da1c1b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8" name="Google Shape;3998;g7e25da1c1b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 see these three lines of research to merge into 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6f082a20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6f082a20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long-term goal is to build a universal language model that continually learns to perform multiple tasks in many languages. While we see bigger and bigger models every 6 months or so, I believe that there are some fundamental concepts that are missing from our current set of tools.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6" name="Shape 4006"/>
        <p:cNvGrpSpPr/>
        <p:nvPr/>
      </p:nvGrpSpPr>
      <p:grpSpPr>
        <a:xfrm>
          <a:off x="0" y="0"/>
          <a:ext cx="0" cy="0"/>
          <a:chOff x="0" y="0"/>
          <a:chExt cx="0" cy="0"/>
        </a:xfrm>
      </p:grpSpPr>
      <p:sp>
        <p:nvSpPr>
          <p:cNvPr id="4007" name="Google Shape;4007;g7e25da1c1b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8" name="Google Shape;4008;g7e25da1c1b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see a generative memory-augmented language model that generalize efficiently to many tasks and many languages after it learns its representations in an unsupervised fashion, similar to how humans learn.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8" name="Shape 4018"/>
        <p:cNvGrpSpPr/>
        <p:nvPr/>
      </p:nvGrpSpPr>
      <p:grpSpPr>
        <a:xfrm>
          <a:off x="0" y="0"/>
          <a:ext cx="0" cy="0"/>
          <a:chOff x="0" y="0"/>
          <a:chExt cx="0" cy="0"/>
        </a:xfrm>
      </p:grpSpPr>
      <p:sp>
        <p:nvSpPr>
          <p:cNvPr id="4019" name="Google Shape;4019;g7e25da1c1b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0" name="Google Shape;4020;g7e25da1c1b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 see a generative memory-augmented language model that generalize efficiently to many tasks and many languages after it learns its representations in an unsupervised fashion, similar to how humans learn.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1" name="Shape 4031"/>
        <p:cNvGrpSpPr/>
        <p:nvPr/>
      </p:nvGrpSpPr>
      <p:grpSpPr>
        <a:xfrm>
          <a:off x="0" y="0"/>
          <a:ext cx="0" cy="0"/>
          <a:chOff x="0" y="0"/>
          <a:chExt cx="0" cy="0"/>
        </a:xfrm>
      </p:grpSpPr>
      <p:sp>
        <p:nvSpPr>
          <p:cNvPr id="4032" name="Google Shape;4032;g6e9a32d581_1_3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3" name="Google Shape;4033;g6e9a32d581_1_3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that is it from me. Thank you so much for your time and I would be happy to take questions.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7" name="Shape 4037"/>
        <p:cNvGrpSpPr/>
        <p:nvPr/>
      </p:nvGrpSpPr>
      <p:grpSpPr>
        <a:xfrm>
          <a:off x="0" y="0"/>
          <a:ext cx="0" cy="0"/>
          <a:chOff x="0" y="0"/>
          <a:chExt cx="0" cy="0"/>
        </a:xfrm>
      </p:grpSpPr>
      <p:sp>
        <p:nvSpPr>
          <p:cNvPr id="4038" name="Google Shape;4038;g7ea1e6219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7ea1e621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this talk, I will discuss our research toward general linguistic intelligence. GLI is a very broad term, but I will limit our scope by using the following definition: the ability to acquire, store, and reuse knowledge from text to adapt to new tasks quickly without forgetting old ones.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be more concrete, we can imagine an agent that continually learn by reading everything on the web and is able to perform multiple tasks such as answering questions and summarization, in all languages. Importantly, it should be able to reason and make inferences about new things. For example, if it has read all arxiv papers, we could ask what method is possibly good to solve problem X. This is beyond the capability of existing question answering systems that work well on factual questions that do not require complex reasoning.</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7" name="Shape 4047"/>
        <p:cNvGrpSpPr/>
        <p:nvPr/>
      </p:nvGrpSpPr>
      <p:grpSpPr>
        <a:xfrm>
          <a:off x="0" y="0"/>
          <a:ext cx="0" cy="0"/>
          <a:chOff x="0" y="0"/>
          <a:chExt cx="0" cy="0"/>
        </a:xfrm>
      </p:grpSpPr>
      <p:sp>
        <p:nvSpPr>
          <p:cNvPr id="4048" name="Google Shape;4048;g6e9a32d58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6e9a32d58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3" name="Shape 4053"/>
        <p:cNvGrpSpPr/>
        <p:nvPr/>
      </p:nvGrpSpPr>
      <p:grpSpPr>
        <a:xfrm>
          <a:off x="0" y="0"/>
          <a:ext cx="0" cy="0"/>
          <a:chOff x="0" y="0"/>
          <a:chExt cx="0" cy="0"/>
        </a:xfrm>
      </p:grpSpPr>
      <p:sp>
        <p:nvSpPr>
          <p:cNvPr id="4054" name="Google Shape;4054;g7daab9764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5" name="Google Shape;4055;g7daab9764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prediction time, we perform local adaptation, which is a similar mechanism to what was done in a model called MbPA.</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0" name="Shape 4060"/>
        <p:cNvGrpSpPr/>
        <p:nvPr/>
      </p:nvGrpSpPr>
      <p:grpSpPr>
        <a:xfrm>
          <a:off x="0" y="0"/>
          <a:ext cx="0" cy="0"/>
          <a:chOff x="0" y="0"/>
          <a:chExt cx="0" cy="0"/>
        </a:xfrm>
      </p:grpSpPr>
      <p:sp>
        <p:nvSpPr>
          <p:cNvPr id="4061" name="Google Shape;4061;g6f36c83c57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2" name="Google Shape;4062;g6f36c83c57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given a new test example x, we first encode the question part of the new question and retrieve similar examples from our memory using k nearest neighbors. For example,</a:t>
            </a:r>
            <a:endParaRPr/>
          </a:p>
          <a:p>
            <a:pPr indent="0" lvl="0" marL="0" rtl="0" algn="l">
              <a:spcBef>
                <a:spcPts val="0"/>
              </a:spcBef>
              <a:spcAft>
                <a:spcPts val="0"/>
              </a:spcAft>
              <a:buNone/>
            </a:pPr>
            <a:r>
              <a:rPr lang="en"/>
              <a:t>Given a query in what country is normandy located, the neighbors are shown in this table. We can see that they are relevant examples in the memory that seek similar information (location).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9" name="Shape 4069"/>
        <p:cNvGrpSpPr/>
        <p:nvPr/>
      </p:nvGrpSpPr>
      <p:grpSpPr>
        <a:xfrm>
          <a:off x="0" y="0"/>
          <a:ext cx="0" cy="0"/>
          <a:chOff x="0" y="0"/>
          <a:chExt cx="0" cy="0"/>
        </a:xfrm>
      </p:grpSpPr>
      <p:sp>
        <p:nvSpPr>
          <p:cNvPr id="4070" name="Google Shape;4070;g6f36c83c57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1" name="Google Shape;4071;g6f36c83c57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retrieve similar examples from the memory, we perform local adaptation. The equality looks a bit complicated, but intuitively, what we do is we update parameters of our model such that they predict answers of examples we retrieve from the memory with high probability. We do this by standard gradient descent updates. After that, given this newly updated model, we make our prediction y hat. Note that this local adaptation is specific for each test example, since it depends on nearest neighbors. After making a prediction for this test example, the model is resetted to the original parameters.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0" name="Shape 4080"/>
        <p:cNvGrpSpPr/>
        <p:nvPr/>
      </p:nvGrpSpPr>
      <p:grpSpPr>
        <a:xfrm>
          <a:off x="0" y="0"/>
          <a:ext cx="0" cy="0"/>
          <a:chOff x="0" y="0"/>
          <a:chExt cx="0" cy="0"/>
        </a:xfrm>
      </p:grpSpPr>
      <p:sp>
        <p:nvSpPr>
          <p:cNvPr id="4081" name="Google Shape;4081;g6f36c83c57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2" name="Google Shape;4082;g6f36c83c57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DM Sans"/>
              <a:ea typeface="DM Sans"/>
              <a:cs typeface="DM Sans"/>
              <a:sym typeface="DM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0" name="Shape 4100"/>
        <p:cNvGrpSpPr/>
        <p:nvPr/>
      </p:nvGrpSpPr>
      <p:grpSpPr>
        <a:xfrm>
          <a:off x="0" y="0"/>
          <a:ext cx="0" cy="0"/>
          <a:chOff x="0" y="0"/>
          <a:chExt cx="0" cy="0"/>
        </a:xfrm>
      </p:grpSpPr>
      <p:sp>
        <p:nvSpPr>
          <p:cNvPr id="4101" name="Google Shape;4101;g7d0e84f6b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2" name="Google Shape;4102;g7d0e84f6b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latin typeface="DM Sans"/>
                <a:ea typeface="DM Sans"/>
                <a:cs typeface="DM Sans"/>
                <a:sym typeface="DM Sans"/>
              </a:rPr>
              <a:t>Our lifelong learning setup is more difficult since we do not provide information about which dataset an example comes from to the model. So from the perspective of the model, every training and test examples look similar, and the model needs to guess which skills are relevant to solve it  </a:t>
            </a:r>
            <a:r>
              <a:rPr lang="en" sz="1200">
                <a:latin typeface="DM Sans"/>
                <a:ea typeface="DM Sans"/>
                <a:cs typeface="DM Sans"/>
                <a:sym typeface="DM Sans"/>
              </a:rPr>
              <a:t>In this work, for simplicity, we consider Task A, B, and C to be different datasets from with the same formulation (e.g., question answering, text classification). Throughout the talk,, I will use question answering as an example (eventually every task can be formulated as question answering, but I will talk about that later).</a:t>
            </a:r>
            <a:endParaRPr sz="1200">
              <a:latin typeface="DM Sans"/>
              <a:ea typeface="DM Sans"/>
              <a:cs typeface="DM Sans"/>
              <a:sym typeface="DM Sans"/>
            </a:endParaRPr>
          </a:p>
          <a:p>
            <a:pPr indent="0" lvl="0" marL="0" rtl="0" algn="l">
              <a:lnSpc>
                <a:spcPct val="125000"/>
              </a:lnSpc>
              <a:spcBef>
                <a:spcPts val="500"/>
              </a:spcBef>
              <a:spcAft>
                <a:spcPts val="0"/>
              </a:spcAft>
              <a:buNone/>
            </a:pPr>
            <a:r>
              <a:t/>
            </a:r>
            <a:endParaRPr sz="1200">
              <a:latin typeface="DM Sans"/>
              <a:ea typeface="DM Sans"/>
              <a:cs typeface="DM Sans"/>
              <a:sym typeface="DM Sans"/>
            </a:endParaRPr>
          </a:p>
          <a:p>
            <a:pPr indent="0" lvl="0" marL="0" rtl="0" algn="l">
              <a:lnSpc>
                <a:spcPct val="125000"/>
              </a:lnSpc>
              <a:spcBef>
                <a:spcPts val="500"/>
              </a:spcBef>
              <a:spcAft>
                <a:spcPts val="0"/>
              </a:spcAft>
              <a:buNone/>
            </a:pPr>
            <a:r>
              <a:rPr lang="en" sz="1200">
                <a:latin typeface="DM Sans"/>
                <a:ea typeface="DM Sans"/>
                <a:cs typeface="DM Sans"/>
                <a:sym typeface="DM Sans"/>
              </a:rPr>
              <a:t>== remove this slide</a:t>
            </a:r>
            <a:endParaRPr sz="1200">
              <a:latin typeface="DM Sans"/>
              <a:ea typeface="DM Sans"/>
              <a:cs typeface="DM Sans"/>
              <a:sym typeface="DM Sans"/>
            </a:endParaRPr>
          </a:p>
          <a:p>
            <a:pPr indent="0" lvl="0" marL="0" rtl="0" algn="l">
              <a:lnSpc>
                <a:spcPct val="125000"/>
              </a:lnSpc>
              <a:spcBef>
                <a:spcPts val="500"/>
              </a:spcBef>
              <a:spcAft>
                <a:spcPts val="0"/>
              </a:spcAft>
              <a:buNone/>
            </a:pPr>
            <a:r>
              <a:t/>
            </a:r>
            <a:endParaRPr sz="1200">
              <a:latin typeface="DM Sans"/>
              <a:ea typeface="DM Sans"/>
              <a:cs typeface="DM Sans"/>
              <a:sym typeface="DM Sans"/>
            </a:endParaRPr>
          </a:p>
          <a:p>
            <a:pPr indent="0" lvl="0" marL="0" rtl="0" algn="l">
              <a:lnSpc>
                <a:spcPct val="125000"/>
              </a:lnSpc>
              <a:spcBef>
                <a:spcPts val="500"/>
              </a:spcBef>
              <a:spcAft>
                <a:spcPts val="500"/>
              </a:spcAft>
              <a:buNone/>
            </a:pPr>
            <a:r>
              <a:rPr lang="en" sz="1200">
                <a:latin typeface="DM Sans"/>
                <a:ea typeface="DM Sans"/>
                <a:cs typeface="DM Sans"/>
                <a:sym typeface="DM Sans"/>
              </a:rPr>
              <a:t>Show QA example here</a:t>
            </a:r>
            <a:endParaRPr sz="1200">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g7e0988f7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7e0988f7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interconnected research areas that my collaborators and I are working on. The first one is on memory-augmented neural networks, which I believe is key to allow a model to not forget.</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9" name="Shape 4119"/>
        <p:cNvGrpSpPr/>
        <p:nvPr/>
      </p:nvGrpSpPr>
      <p:grpSpPr>
        <a:xfrm>
          <a:off x="0" y="0"/>
          <a:ext cx="0" cy="0"/>
          <a:chOff x="0" y="0"/>
          <a:chExt cx="0" cy="0"/>
        </a:xfrm>
      </p:grpSpPr>
      <p:sp>
        <p:nvSpPr>
          <p:cNvPr id="4120" name="Google Shape;4120;g6f36c83c57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1" name="Google Shape;4121;g6f36c83c57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move on to our second project, which is at the intersection of representation learning and transfer learning.</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3" name="Shape 4133"/>
        <p:cNvGrpSpPr/>
        <p:nvPr/>
      </p:nvGrpSpPr>
      <p:grpSpPr>
        <a:xfrm>
          <a:off x="0" y="0"/>
          <a:ext cx="0" cy="0"/>
          <a:chOff x="0" y="0"/>
          <a:chExt cx="0" cy="0"/>
        </a:xfrm>
      </p:grpSpPr>
      <p:sp>
        <p:nvSpPr>
          <p:cNvPr id="4134" name="Google Shape;4134;g6f36c83c57_1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5" name="Google Shape;4135;g6f36c83c57_1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I would like to note that there are other important abilities in general linguistic intelligence that I will not discuss in this talk, including commonsense reasoning, interactions with other modalities, and robustness to adversaries. </a:t>
            </a:r>
            <a:r>
              <a:rPr lang="en"/>
              <a:t> (</a:t>
            </a:r>
            <a:r>
              <a:rPr lang="en" sz="1050">
                <a:solidFill>
                  <a:srgbClr val="3C4043"/>
                </a:solidFill>
                <a:highlight>
                  <a:srgbClr val="FFFFFF"/>
                </a:highlight>
                <a:latin typeface="Roboto"/>
                <a:ea typeface="Roboto"/>
                <a:cs typeface="Roboto"/>
                <a:sym typeface="Roboto"/>
              </a:rPr>
              <a:t>be a bit more clear about whether you're interested in these, maybe offer some citations of key works that you respect in these veins. signal that you're engaged in related areas, and maybe that you're excited about collaborating on them.</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6" name="Shape 4146"/>
        <p:cNvGrpSpPr/>
        <p:nvPr/>
      </p:nvGrpSpPr>
      <p:grpSpPr>
        <a:xfrm>
          <a:off x="0" y="0"/>
          <a:ext cx="0" cy="0"/>
          <a:chOff x="0" y="0"/>
          <a:chExt cx="0" cy="0"/>
        </a:xfrm>
      </p:grpSpPr>
      <p:sp>
        <p:nvSpPr>
          <p:cNvPr id="4147" name="Google Shape;4147;g6e9a32d58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8" name="Google Shape;4148;g6e9a32d58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9" name="Shape 4159"/>
        <p:cNvGrpSpPr/>
        <p:nvPr/>
      </p:nvGrpSpPr>
      <p:grpSpPr>
        <a:xfrm>
          <a:off x="0" y="0"/>
          <a:ext cx="0" cy="0"/>
          <a:chOff x="0" y="0"/>
          <a:chExt cx="0" cy="0"/>
        </a:xfrm>
      </p:grpSpPr>
      <p:sp>
        <p:nvSpPr>
          <p:cNvPr id="4160" name="Google Shape;4160;g7d532d4d4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1" name="Google Shape;4161;g7d532d4d4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6f4896fe1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6f4896fe1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one is on incorporating architectural and structural biases to </a:t>
            </a:r>
            <a:r>
              <a:rPr lang="en"/>
              <a:t>self-supervised</a:t>
            </a:r>
            <a:r>
              <a:rPr lang="en"/>
              <a:t> methods. It is obvious that self-supervised pretraining reduces the number of training data needed, as we can see from the previous slide. I believe we need continued innovations to further improve its efficacy.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6f4896fe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6f4896fe1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one is on generative models as an alternative to discriminative training. Generative models have been shown to be more sample efficient and can elegantly deal with many NLP tasks. In this talk, I will talk about our recent projects in the first two areas. I will defer discussions on our view on generative models to the part when I will talk about future directions.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6f4896fe1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6f4896fe1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I would like to add that there are other important abilities needed for general linguistic intelligence that I will not discuss in this talk, including the ability to do complex reasoning, interactions with other modalities, and robustness to adversaries, and others. </a:t>
            </a:r>
            <a:r>
              <a:rPr lang="en"/>
              <a:t>We think a lot in these areas as well, so feel free to ask me questions about my view on these topics later.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6f36c83c57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6f36c83c57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today, I will talk about two recent projects. The first one is on episodic memory in lifelong language learning. The second one is on a unified framework for self-supervised language representation learning methods.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7daacfbd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7daacfbd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 want to start by discussing why I think language is a fascinating area to work on in AI. Language is something that we as humans developed a long time ago as a manifestation of our intelligence. Other intelligent beings such as animals communicate with one another through other mechanisms. There are thousands of languages in the world. What interesting about language is, the underlying mechanism on how we acquire and use it appears to be consistent regardless of the surface forms it takes.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Google Shape;1743;g6e4429c75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6e4429c75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let us talk about episodic memory. This is joint work with many smart colleagues at DeepMind. Cyprien, in particular, was leading the execution of this project.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7d0e84f6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7d0e84f6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bit of background. As I have discussed earlier, a good model should be able to reuse knowledge acquired from previous tasks to learn a new task faster. However, existing models can only become an expert in one thing. The problem is not only that they fail to reuse knowledge from previous tasks to learn faster, they even forget how to do the previous tasks.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6f36c83c57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6f36c83c57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have an agent and three tasks, when the agent sees the first task, it will be able to do reasonably well given enough training examples on the first task.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Google Shape;1772;g6f36c83c57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6f36c83c57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soon as the agent moves on to the second task and learns about it, it will be able to do well on this second task, but forgets how to do the first task.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Google Shape;1786;g6f36c83c5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6f36c83c5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for the third task, as soon as it learns how to perform it well, it will not remember how to do the first two. This is an interesting phenomenon, often called catastrophic forgetting in the literature, that appears not just in a language model but in other domains as well. The only solution right now is to train the agent on all three tasks. This is not a long-term solution, since it is impractical. … There is something fundamentally wrong in the way we train our model that is manifested in this problem. We should learn the new task faster if we have seen so many previous other tasks.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g6f36c83c57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6f36c83c57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motivating hypothesis in this work is that augmenting a neural network language model with an episodic memory module mitigates this problem.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6f36c83c5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6f36c83c5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latin typeface="DM Sans"/>
                <a:ea typeface="DM Sans"/>
                <a:cs typeface="DM Sans"/>
                <a:sym typeface="DM Sans"/>
              </a:rPr>
              <a:t>Before I talk about the model, I want to say a few things about memory-augmented neural networks. Memory in machine learning is an overloaded term that has many different interpretations. In this work, we consider episodic memory, which is </a:t>
            </a:r>
            <a:r>
              <a:rPr lang="en" sz="1200">
                <a:latin typeface="DM Sans"/>
                <a:ea typeface="DM Sans"/>
                <a:cs typeface="DM Sans"/>
                <a:sym typeface="DM Sans"/>
              </a:rPr>
              <a:t>a type of long-term memory of events and experiences. In humans, it encodes individual experiences of the world. In a neural network model, it is typically associated with a memory module that stores previously seen (training) examples.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g7d0e84f6b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7d0e84f6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latin typeface="DM Sans"/>
                <a:ea typeface="DM Sans"/>
                <a:cs typeface="DM Sans"/>
                <a:sym typeface="DM Sans"/>
              </a:rPr>
              <a:t>There are other types of memory in humans that are relevant for language processing. An important one is working memory, often called short-term memory as well. In machine learning, working memory would be the kind of memory modules we see in models such as LSTMs, stack augmented NNs, or differentiable neural computers. Their primary job is to model long sequences, for example, remembering things in a conversation thread or a long article. We also work in this area but I will not talk about it today. See our ICLR paper from a couple years ago for an overview of this memory system in the context of language models.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7e25da1c1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7e25da1c1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latin typeface="DM Sans"/>
                <a:ea typeface="DM Sans"/>
                <a:cs typeface="DM Sans"/>
                <a:sym typeface="DM Sans"/>
              </a:rPr>
              <a:t>So, to formalize the setup a bit more, consider an agent that has to learn three tasks, A, B, and C. After learning about task A, it will be evaluated on test examples associated with that task.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7d0e84f6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7d0e84f6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latin typeface="DM Sans"/>
                <a:ea typeface="DM Sans"/>
                <a:cs typeface="DM Sans"/>
                <a:sym typeface="DM Sans"/>
              </a:rPr>
              <a:t>After that, the agent sees task B learns from examples in this task, and will be evaluated on both tasks A and B. </a:t>
            </a:r>
            <a:r>
              <a:rPr lang="en" sz="1200">
                <a:latin typeface="DM Sans"/>
                <a:ea typeface="DM Sans"/>
                <a:cs typeface="DM Sans"/>
                <a:sym typeface="DM Sans"/>
              </a:rPr>
              <a:t>Note that we do not evaluate on test examples from tasks which the agent has not learned about and </a:t>
            </a:r>
            <a:r>
              <a:rPr lang="en" sz="1200">
                <a:latin typeface="DM Sans"/>
                <a:ea typeface="DM Sans"/>
                <a:cs typeface="DM Sans"/>
                <a:sym typeface="DM Sans"/>
              </a:rPr>
              <a:t>the agent is not retrained on examples from task A after seeing task 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7daacfbd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7daacfbd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Talking about how we use language, there are two primary usages. The first one is for us to acquire new knowledge, for example, by reading a paper, listening to others. This is usually done in conjunction with other mediums such as visual perception.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Google Shape;1859;g7e25da1c1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7e25da1c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7e29258568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7e29258568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M Sans"/>
                <a:ea typeface="DM Sans"/>
                <a:cs typeface="DM Sans"/>
                <a:sym typeface="DM Sans"/>
              </a:rPr>
              <a:t>This is a standard continual or lifelong learning setup that many people consider in the past. I would also like to take this opportunity to mention a lifelong learning project at CMU, NELL, that has a similar motivation to construct a knowledge base from text. Our project, on the other hand, is designed for a lifelong question answering model.</a:t>
            </a:r>
            <a:endParaRPr sz="1200">
              <a:solidFill>
                <a:schemeClr val="dk2"/>
              </a:solidFill>
              <a:latin typeface="DM Sans"/>
              <a:ea typeface="DM Sans"/>
              <a:cs typeface="DM Sans"/>
              <a:sym typeface="DM Sans"/>
            </a:endParaRPr>
          </a:p>
          <a:p>
            <a:pPr indent="0" lvl="0" marL="0" rtl="0" algn="l">
              <a:lnSpc>
                <a:spcPct val="125000"/>
              </a:lnSpc>
              <a:spcBef>
                <a:spcPts val="0"/>
              </a:spcBef>
              <a:spcAft>
                <a:spcPts val="500"/>
              </a:spcAft>
              <a:buNone/>
            </a:pPr>
            <a:r>
              <a:t/>
            </a:r>
            <a:endParaRPr sz="1200">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7" name="Shape 1887"/>
        <p:cNvGrpSpPr/>
        <p:nvPr/>
      </p:nvGrpSpPr>
      <p:grpSpPr>
        <a:xfrm>
          <a:off x="0" y="0"/>
          <a:ext cx="0" cy="0"/>
          <a:chOff x="0" y="0"/>
          <a:chExt cx="0" cy="0"/>
        </a:xfrm>
      </p:grpSpPr>
      <p:sp>
        <p:nvSpPr>
          <p:cNvPr id="1888" name="Google Shape;1888;g7e25da1c1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7e25da1c1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M Sans"/>
                <a:ea typeface="DM Sans"/>
                <a:cs typeface="DM Sans"/>
                <a:sym typeface="DM Sans"/>
              </a:rPr>
              <a:t>This is a standard continual or lifelong learning setup that many people consider in the past. I would also like to take this opportunity to mention a lifelong learning project at CMU, NELL, that has a similar motivation to construct a knowledge base from text. Our project, on the other hand, is designed for a lifelong question answering model.</a:t>
            </a:r>
            <a:endParaRPr sz="1200">
              <a:solidFill>
                <a:schemeClr val="dk2"/>
              </a:solidFill>
              <a:latin typeface="DM Sans"/>
              <a:ea typeface="DM Sans"/>
              <a:cs typeface="DM Sans"/>
              <a:sym typeface="DM Sans"/>
            </a:endParaRPr>
          </a:p>
          <a:p>
            <a:pPr indent="0" lvl="0" marL="0" rtl="0" algn="l">
              <a:lnSpc>
                <a:spcPct val="125000"/>
              </a:lnSpc>
              <a:spcBef>
                <a:spcPts val="0"/>
              </a:spcBef>
              <a:spcAft>
                <a:spcPts val="500"/>
              </a:spcAft>
              <a:buNone/>
            </a:pPr>
            <a:r>
              <a:t/>
            </a:r>
            <a:endParaRPr sz="1200">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6f36c83c57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6f36c83c57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let us talk about our model now. Recall that our goal is to do question answering. This is an illustration of our model, and I will walk us through each component in the next few slides.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Google Shape;1910;g6f36c83c57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6f36c83c57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have an input x. Our input is a concatenation of context, for example a Wikipedia article, and a question.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6f36c83c57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6f36c83c57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is to output an answer for the question, which is assumed to exist in the context. The way our model will output the prediction is by predict the start and end indices of the answer in the context. This is usually called a span decoder and is a part of many state-of-the-art question answering systems.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6f4896fe1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6f4896fe1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is to output an answer for the question, which is assumed to exist in the context. The way our model will output the prediction is by predict the start and end indices of the answer in the context. This is usually called a span decoder and is a part of many state-of-the-art question answering systems.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6f36c83c57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6f36c83c57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have an encoder which takes our input and transforms it into some representations. Any large neural network can be used here.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6f36c83c57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6f36c83c57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have a decoder, which is just a linear function that takes as input representations learned by the encoder and predicts start and end indices, which is our output 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1" name="Shape 1951"/>
        <p:cNvGrpSpPr/>
        <p:nvPr/>
      </p:nvGrpSpPr>
      <p:grpSpPr>
        <a:xfrm>
          <a:off x="0" y="0"/>
          <a:ext cx="0" cy="0"/>
          <a:chOff x="0" y="0"/>
          <a:chExt cx="0" cy="0"/>
        </a:xfrm>
      </p:grpSpPr>
      <p:sp>
        <p:nvSpPr>
          <p:cNvPr id="1952" name="Google Shape;1952;g6f36c83c57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6f36c83c57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the parametric part of our model. I will now describe our memory module. Each memory entry is a key, value pair. In the figure, the dark red box is the key, and the pink rectangle is the value.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g7d532d4d4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7d532d4d4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second usage is for us to transmit our knowledge, for example by writing something or teaching others. Taken collectively, these two usages---acquire and transmit knowledge---allow us to progress as a civilization by preserving our knowledge across generations.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9" name="Shape 1959"/>
        <p:cNvGrpSpPr/>
        <p:nvPr/>
      </p:nvGrpSpPr>
      <p:grpSpPr>
        <a:xfrm>
          <a:off x="0" y="0"/>
          <a:ext cx="0" cy="0"/>
          <a:chOff x="0" y="0"/>
          <a:chExt cx="0" cy="0"/>
        </a:xfrm>
      </p:grpSpPr>
      <p:sp>
        <p:nvSpPr>
          <p:cNvPr id="1960" name="Google Shape;1960;g6f36c83c57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6f36c83c57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say key is for retrieval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key is a fixed embedding of the question part of x, encoded using some pretrained encoder.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g6f36c83c5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6f36c83c5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value, we just store context, question, and answer in textual forms or string.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6f36c83c57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6f36c83c57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basically, we are storing training examples in our memory slots, where the key is an encoded representation of the question associated with an example.</a:t>
            </a:r>
            <a:endParaRPr/>
          </a:p>
          <a:p>
            <a:pPr indent="0" lvl="0" marL="0" rtl="0" algn="l">
              <a:spcBef>
                <a:spcPts val="0"/>
              </a:spcBef>
              <a:spcAft>
                <a:spcPts val="0"/>
              </a:spcAft>
              <a:buNone/>
            </a:pPr>
            <a:r>
              <a:rPr lang="en"/>
              <a:t>Okay, is there any question about the model?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7ebb16df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7ebb16df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6" name="Shape 1996"/>
        <p:cNvGrpSpPr/>
        <p:nvPr/>
      </p:nvGrpSpPr>
      <p:grpSpPr>
        <a:xfrm>
          <a:off x="0" y="0"/>
          <a:ext cx="0" cy="0"/>
          <a:chOff x="0" y="0"/>
          <a:chExt cx="0" cy="0"/>
        </a:xfrm>
      </p:grpSpPr>
      <p:sp>
        <p:nvSpPr>
          <p:cNvPr id="1997" name="Google Shape;1997;g7e25da1c1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7e25da1c1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0" name="Shape 2010"/>
        <p:cNvGrpSpPr/>
        <p:nvPr/>
      </p:nvGrpSpPr>
      <p:grpSpPr>
        <a:xfrm>
          <a:off x="0" y="0"/>
          <a:ext cx="0" cy="0"/>
          <a:chOff x="0" y="0"/>
          <a:chExt cx="0" cy="0"/>
        </a:xfrm>
      </p:grpSpPr>
      <p:sp>
        <p:nvSpPr>
          <p:cNvPr id="2011" name="Google Shape;2011;g7e25da1c1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7e25da1c1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7d0e84f6b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7d0e84f6b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7e25da1c1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7e25da1c1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Google Shape;2076;g7e25da1c1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7e25da1c1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2" name="Shape 2102"/>
        <p:cNvGrpSpPr/>
        <p:nvPr/>
      </p:nvGrpSpPr>
      <p:grpSpPr>
        <a:xfrm>
          <a:off x="0" y="0"/>
          <a:ext cx="0" cy="0"/>
          <a:chOff x="0" y="0"/>
          <a:chExt cx="0" cy="0"/>
        </a:xfrm>
      </p:grpSpPr>
      <p:sp>
        <p:nvSpPr>
          <p:cNvPr id="2103" name="Google Shape;2103;g7e25da1c1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7e25da1c1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7ea1e6219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7ea1e6219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second usage is for us to transmit our knowledge, for example by writing something or teaching others. Taken collectively, these two usages---acquire and transmit knowledge---allow us to progress as a civilization by preserving our knowledge across generations.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7e2925856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7e2925856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2" name="Shape 2172"/>
        <p:cNvGrpSpPr/>
        <p:nvPr/>
      </p:nvGrpSpPr>
      <p:grpSpPr>
        <a:xfrm>
          <a:off x="0" y="0"/>
          <a:ext cx="0" cy="0"/>
          <a:chOff x="0" y="0"/>
          <a:chExt cx="0" cy="0"/>
        </a:xfrm>
      </p:grpSpPr>
      <p:sp>
        <p:nvSpPr>
          <p:cNvPr id="2173" name="Google Shape;2173;g7e25da1c1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7e25da1c1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7e9b658d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7e9b658d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describe how we use the memory during training. Training is done in a standard machine learning setup where given labeled examples x,y, we update parameters of our models using gradient descent to increase the probability of predicting this example.</a:t>
            </a:r>
            <a:endParaRPr/>
          </a:p>
          <a:p>
            <a:pPr indent="0" lvl="0" marL="0" rtl="0" algn="l">
              <a:spcBef>
                <a:spcPts val="0"/>
              </a:spcBef>
              <a:spcAft>
                <a:spcPts val="0"/>
              </a:spcAft>
              <a:buNone/>
            </a:pPr>
            <a:r>
              <a:rPr lang="en"/>
              <a:t>At training time, we perform what we call sparse experience replay. It essentially samples a few random examples from the memory and retrain on those examples. Now, if we do not do experience replay sparsely, this defeats the entire purpose of our problem setup since it is equivalent to seeing all training examples all the time. However, we only do it very rarely, at a rate of 1% (meaning we only sample one example from the memory for every 100 new examples). This process is related to memory consolidation in human learning.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7e25da1c1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7e25da1c1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prediction time, we perform local adaptation, which is a similar mechanism to what was done in a model called MbPA.</a:t>
            </a:r>
            <a:endParaRPr/>
          </a:p>
          <a:p>
            <a:pPr indent="0" lvl="0" marL="0" rtl="0" algn="l">
              <a:spcBef>
                <a:spcPts val="0"/>
              </a:spcBef>
              <a:spcAft>
                <a:spcPts val="0"/>
              </a:spcAft>
              <a:buNone/>
            </a:pPr>
            <a:r>
              <a:rPr lang="en"/>
              <a:t>Suppose we have a new test example.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700bc95fe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700bc95fe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prediction time, we perform local adaptation, which is a similar mechanism to what was done in a model called MbPA.</a:t>
            </a:r>
            <a:endParaRPr/>
          </a:p>
          <a:p>
            <a:pPr indent="0" lvl="0" marL="0" rtl="0" algn="l">
              <a:spcBef>
                <a:spcPts val="0"/>
              </a:spcBef>
              <a:spcAft>
                <a:spcPts val="0"/>
              </a:spcAft>
              <a:buNone/>
            </a:pPr>
            <a:r>
              <a:rPr lang="en"/>
              <a:t>Suppose we have a new test example.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g7e25da1c1b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7e25da1c1b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first retrieves simiarl examples from the memory using k-nearest neighbors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7e25da1c1b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7e25da1c1b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maybe say more what copy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model first retrieves simiarl examples from the memory using k-nearest neighbors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1" name="Shape 2411"/>
        <p:cNvGrpSpPr/>
        <p:nvPr/>
      </p:nvGrpSpPr>
      <p:grpSpPr>
        <a:xfrm>
          <a:off x="0" y="0"/>
          <a:ext cx="0" cy="0"/>
          <a:chOff x="0" y="0"/>
          <a:chExt cx="0" cy="0"/>
        </a:xfrm>
      </p:grpSpPr>
      <p:sp>
        <p:nvSpPr>
          <p:cNvPr id="2412" name="Google Shape;2412;g7e25da1c1b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7e25da1c1b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first retrieves simiarl examples from the memory using k-nearest neighbors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4" name="Shape 2444"/>
        <p:cNvGrpSpPr/>
        <p:nvPr/>
      </p:nvGrpSpPr>
      <p:grpSpPr>
        <a:xfrm>
          <a:off x="0" y="0"/>
          <a:ext cx="0" cy="0"/>
          <a:chOff x="0" y="0"/>
          <a:chExt cx="0" cy="0"/>
        </a:xfrm>
      </p:grpSpPr>
      <p:sp>
        <p:nvSpPr>
          <p:cNvPr id="2445" name="Google Shape;2445;g7e25da1c1b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7e25da1c1b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first retrieves simiarl examples from the memory using k-nearest neighbors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g7daab9764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7daab9764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evaluate this model on four QA datasets, presented sequentially. They come from different domains (Wikipedia articles, web pages), and the questions are posed in different styles. Some of them are information seeking dialog-style questions, some others are trivia questions.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7daacfbde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7daacfbde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Since language is such a core component of human intelligence, I believe that it is important for an AI system to exhibit linguistic intelligence as well. Many AI pioneers in the past, including Alan Turing and Marvin Minsky, also agree that language is central to AI.</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7d0e84f6b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7d0e84f6b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remove multitask maybe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table summarizes our main results. There are more results in the paper if you are interested. The first column, encoder-decoder, is a standard neural network model that does not have any episodic memory. The next two columns, A-GEM and MbPA are baseline episodic memory models that use the examples differently than our method. MbPA++ is our model, which achieves the best score. The last column, multitask, is an upper bound on the performance if the model can see all examples at the same time. Basically this is a model that never forgets on these four datasets. We can see that while our model closes the gap, there is still some room for improvement to get to this upper bound performance.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7daab9764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7daab9764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so to summarize, I have shown that episodic memory allows a language model to deal with changes in training data distributions and protects previously learned knowledge.</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1" name="Shape 2501"/>
        <p:cNvGrpSpPr/>
        <p:nvPr/>
      </p:nvGrpSpPr>
      <p:grpSpPr>
        <a:xfrm>
          <a:off x="0" y="0"/>
          <a:ext cx="0" cy="0"/>
          <a:chOff x="0" y="0"/>
          <a:chExt cx="0" cy="0"/>
        </a:xfrm>
      </p:grpSpPr>
      <p:sp>
        <p:nvSpPr>
          <p:cNvPr id="2502" name="Google Shape;2502;g6f36c83c57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6f36c83c57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there are still rooms for improvements. In particular, our model still has a linear space complexity for the memory module in the number of training examples. It means that as there are more training examples, the size of the memory grows linearly. We experimented with storing only a small percentage of the training examples in the memory. The </a:t>
            </a:r>
            <a:r>
              <a:rPr lang="en"/>
              <a:t>performance drops, although not significantly. This indicates that it is possible to keep only a small number of examples, as long as we know which ones to keep. I think this is an exciting research problem.</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8" name="Shape 2508"/>
        <p:cNvGrpSpPr/>
        <p:nvPr/>
      </p:nvGrpSpPr>
      <p:grpSpPr>
        <a:xfrm>
          <a:off x="0" y="0"/>
          <a:ext cx="0" cy="0"/>
          <a:chOff x="0" y="0"/>
          <a:chExt cx="0" cy="0"/>
        </a:xfrm>
      </p:grpSpPr>
      <p:sp>
        <p:nvSpPr>
          <p:cNvPr id="2509" name="Google Shape;2509;g7d0e84f6b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7d0e84f6b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limitation is that local adaptation is expensive since we have to do gradient-based minimization for each test example. We have some ideas around fast adaptation that we think would be promising to significantly cut down this adaptation time based on differentiable plasticity. Ok, so this is the end of the first part of my talk. Is there any question?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7" name="Shape 2517"/>
        <p:cNvGrpSpPr/>
        <p:nvPr/>
      </p:nvGrpSpPr>
      <p:grpSpPr>
        <a:xfrm>
          <a:off x="0" y="0"/>
          <a:ext cx="0" cy="0"/>
          <a:chOff x="0" y="0"/>
          <a:chExt cx="0" cy="0"/>
        </a:xfrm>
      </p:grpSpPr>
      <p:sp>
        <p:nvSpPr>
          <p:cNvPr id="2518" name="Google Shape;2518;g7d0e84f6b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7d0e84f6b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joint work with many colleagues at DeepMind, Lingpeng in particular.</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5" name="Shape 2535"/>
        <p:cNvGrpSpPr/>
        <p:nvPr/>
      </p:nvGrpSpPr>
      <p:grpSpPr>
        <a:xfrm>
          <a:off x="0" y="0"/>
          <a:ext cx="0" cy="0"/>
          <a:chOff x="0" y="0"/>
          <a:chExt cx="0" cy="0"/>
        </a:xfrm>
      </p:grpSpPr>
      <p:sp>
        <p:nvSpPr>
          <p:cNvPr id="2536" name="Google Shape;2536;g7d0e84f6b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7d0e84f6b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latin typeface="DM Sans"/>
                <a:ea typeface="DM Sans"/>
                <a:cs typeface="DM Sans"/>
                <a:sym typeface="DM Sans"/>
              </a:rPr>
              <a:t>=== why we need representations</a:t>
            </a:r>
            <a:endParaRPr sz="1200">
              <a:latin typeface="DM Sans"/>
              <a:ea typeface="DM Sans"/>
              <a:cs typeface="DM Sans"/>
              <a:sym typeface="DM Sans"/>
            </a:endParaRPr>
          </a:p>
          <a:p>
            <a:pPr indent="0" lvl="0" marL="0" rtl="0" algn="l">
              <a:lnSpc>
                <a:spcPct val="125000"/>
              </a:lnSpc>
              <a:spcBef>
                <a:spcPts val="500"/>
              </a:spcBef>
              <a:spcAft>
                <a:spcPts val="0"/>
              </a:spcAft>
              <a:buNone/>
            </a:pPr>
            <a:r>
              <a:t/>
            </a:r>
            <a:endParaRPr sz="1200">
              <a:latin typeface="DM Sans"/>
              <a:ea typeface="DM Sans"/>
              <a:cs typeface="DM Sans"/>
              <a:sym typeface="DM Sans"/>
            </a:endParaRPr>
          </a:p>
          <a:p>
            <a:pPr indent="0" lvl="0" marL="0" rtl="0" algn="l">
              <a:lnSpc>
                <a:spcPct val="125000"/>
              </a:lnSpc>
              <a:spcBef>
                <a:spcPts val="500"/>
              </a:spcBef>
              <a:spcAft>
                <a:spcPts val="0"/>
              </a:spcAft>
              <a:buNone/>
            </a:pPr>
            <a:r>
              <a:rPr lang="en" sz="1200">
                <a:latin typeface="DM Sans"/>
                <a:ea typeface="DM Sans"/>
                <a:cs typeface="DM Sans"/>
                <a:sym typeface="DM Sans"/>
              </a:rPr>
              <a:t>A little bit of background. NLP</a:t>
            </a:r>
            <a:r>
              <a:rPr lang="en" sz="1200">
                <a:latin typeface="DM Sans"/>
                <a:ea typeface="DM Sans"/>
                <a:cs typeface="DM Sans"/>
                <a:sym typeface="DM Sans"/>
              </a:rPr>
              <a:t> has progressed from using bag-of-words to word embeddings to contextual embeddings. This unsupervised training of word representations, now often referred to as self-supervised training, has been shown to produce better and better models for downstream tasks. It has also improved sample efficiency, as I showed earlier in the talk.</a:t>
            </a:r>
            <a:endParaRPr sz="1200">
              <a:latin typeface="DM Sans"/>
              <a:ea typeface="DM Sans"/>
              <a:cs typeface="DM Sans"/>
              <a:sym typeface="DM Sans"/>
            </a:endParaRPr>
          </a:p>
          <a:p>
            <a:pPr indent="0" lvl="0" marL="0" rtl="0" algn="l">
              <a:lnSpc>
                <a:spcPct val="125000"/>
              </a:lnSpc>
              <a:spcBef>
                <a:spcPts val="500"/>
              </a:spcBef>
              <a:spcAft>
                <a:spcPts val="0"/>
              </a:spcAft>
              <a:buNone/>
            </a:pPr>
            <a:r>
              <a:t/>
            </a:r>
            <a:endParaRPr sz="1200">
              <a:latin typeface="DM Sans"/>
              <a:ea typeface="DM Sans"/>
              <a:cs typeface="DM Sans"/>
              <a:sym typeface="DM Sans"/>
            </a:endParaRPr>
          </a:p>
          <a:p>
            <a:pPr indent="0" lvl="0" marL="0" rtl="0" algn="l">
              <a:spcBef>
                <a:spcPts val="5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Google Shape;2551;g6f36c83c57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6f36c83c57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DM Sans"/>
                <a:ea typeface="DM Sans"/>
                <a:cs typeface="DM Sans"/>
                <a:sym typeface="DM Sans"/>
              </a:rPr>
              <a:t>In this project, our hypothesis is that all these methods that have revolutionized the field in the last decade are instantiations of one framework.</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7" name="Shape 2567"/>
        <p:cNvGrpSpPr/>
        <p:nvPr/>
      </p:nvGrpSpPr>
      <p:grpSpPr>
        <a:xfrm>
          <a:off x="0" y="0"/>
          <a:ext cx="0" cy="0"/>
          <a:chOff x="0" y="0"/>
          <a:chExt cx="0" cy="0"/>
        </a:xfrm>
      </p:grpSpPr>
      <p:sp>
        <p:nvSpPr>
          <p:cNvPr id="2568" name="Google Shape;2568;g7d0e84f6b9_0_8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7d0e84f6b9_0_8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framework? It has many different names, but we will use the term contrastive learning, and more specifically the InfoNCE objective. This objective function is the main driver of progress in representation learning in pretty much all other fields besides NLP (computer vision, speech processing).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7e2925856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7e2925856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framework? It has many different names, but we will use the term contrastive learning, and more specifically the InfoNCE objective. This objective function is the main driver of progress in representation learning in pretty much all other fields besides NLP (computer vision, speech processing).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6" name="Shape 2586"/>
        <p:cNvGrpSpPr/>
        <p:nvPr/>
      </p:nvGrpSpPr>
      <p:grpSpPr>
        <a:xfrm>
          <a:off x="0" y="0"/>
          <a:ext cx="0" cy="0"/>
          <a:chOff x="0" y="0"/>
          <a:chExt cx="0" cy="0"/>
        </a:xfrm>
      </p:grpSpPr>
      <p:sp>
        <p:nvSpPr>
          <p:cNvPr id="2587" name="Google Shape;2587;g7e2925856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7e2925856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this framework? It has many different names, but we will use the term contrastive learning, and more specifically the InfoNCE objective. This objective function is the main driver of progress in representation learning in pretty much all other fields besides NLP (computer vision, speech processing).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6e4429c75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6e4429c75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this talk, I will discuss our research toward general linguistic intelligence. GLI is a very broad term, but I will limit our scope by using the following definition: the ability to acquire, store, and reuse knowledge from text to adapt to new tasks quickly without forgetting old ones.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be more concrete, we can imagine an agent that continually learn by reading everything on the web and is able to perform multiple tasks such as answering questions and summarization, in all languages. Importantly, it should be able to reason and make inferences about new things. For example, if it has read all arxiv papers, we could ask what method is possibly good to solve problem X. This is beyond the capability of existing question answering systems that work well on factual questions that do not require complex reasoning.</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8" name="Shape 2598"/>
        <p:cNvGrpSpPr/>
        <p:nvPr/>
      </p:nvGrpSpPr>
      <p:grpSpPr>
        <a:xfrm>
          <a:off x="0" y="0"/>
          <a:ext cx="0" cy="0"/>
          <a:chOff x="0" y="0"/>
          <a:chExt cx="0" cy="0"/>
        </a:xfrm>
      </p:grpSpPr>
      <p:sp>
        <p:nvSpPr>
          <p:cNvPr id="2599" name="Google Shape;2599;g7e25da1c1b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e25da1c1b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InfoNCE objective function looks like. </a:t>
            </a:r>
            <a:r>
              <a:rPr lang="en"/>
              <a:t>It says that the mutual information between two random variables, A and B, are lower bounded by this equation on the right, which I will discuss in more details in the context of learning word representations.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7e292585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7e292585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InfoNCE objective function looks like. It says that the mutual information between two random variables, A and B, are lower bounded by this equation on the right, which I will discuss in more details in the context of learning word representations.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9" name="Shape 2619"/>
        <p:cNvGrpSpPr/>
        <p:nvPr/>
      </p:nvGrpSpPr>
      <p:grpSpPr>
        <a:xfrm>
          <a:off x="0" y="0"/>
          <a:ext cx="0" cy="0"/>
          <a:chOff x="0" y="0"/>
          <a:chExt cx="0" cy="0"/>
        </a:xfrm>
      </p:grpSpPr>
      <p:sp>
        <p:nvSpPr>
          <p:cNvPr id="2620" name="Google Shape;2620;g7e2925856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7e2925856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InfoNCE objective function looks like. It says that the mutual information between two random variables, A and B, are lower bounded by this equation on the right, which I will discuss in more details in the context of learning word representations.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4" name="Shape 2634"/>
        <p:cNvGrpSpPr/>
        <p:nvPr/>
      </p:nvGrpSpPr>
      <p:grpSpPr>
        <a:xfrm>
          <a:off x="0" y="0"/>
          <a:ext cx="0" cy="0"/>
          <a:chOff x="0" y="0"/>
          <a:chExt cx="0" cy="0"/>
        </a:xfrm>
      </p:grpSpPr>
      <p:sp>
        <p:nvSpPr>
          <p:cNvPr id="2635" name="Google Shape;2635;g6f36c83c57_1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6f36c83c57_1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we have a sentence from our corpus, CMU is located in Pittsburgh. What are the A and B here? They are two different views of the sentence, and it is up to us as the designer of the representation learning method to decide what they are.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g7daab9764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7daab9764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3" name="Shape 2653"/>
        <p:cNvGrpSpPr/>
        <p:nvPr/>
      </p:nvGrpSpPr>
      <p:grpSpPr>
        <a:xfrm>
          <a:off x="0" y="0"/>
          <a:ext cx="0" cy="0"/>
          <a:chOff x="0" y="0"/>
          <a:chExt cx="0" cy="0"/>
        </a:xfrm>
      </p:grpSpPr>
      <p:sp>
        <p:nvSpPr>
          <p:cNvPr id="2654" name="Google Shape;2654;g7daab9764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7daab9764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Alternatively, we could consider B to be located and A every other word in the sentence besides located.</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7" name="Shape 2667"/>
        <p:cNvGrpSpPr/>
        <p:nvPr/>
      </p:nvGrpSpPr>
      <p:grpSpPr>
        <a:xfrm>
          <a:off x="0" y="0"/>
          <a:ext cx="0" cy="0"/>
          <a:chOff x="0" y="0"/>
          <a:chExt cx="0" cy="0"/>
        </a:xfrm>
      </p:grpSpPr>
      <p:sp>
        <p:nvSpPr>
          <p:cNvPr id="2668" name="Google Shape;2668;g7daab9764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7daab9764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 would be using CMU as A and Pittsburgh as B.</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9" name="Shape 2679"/>
        <p:cNvGrpSpPr/>
        <p:nvPr/>
      </p:nvGrpSpPr>
      <p:grpSpPr>
        <a:xfrm>
          <a:off x="0" y="0"/>
          <a:ext cx="0" cy="0"/>
          <a:chOff x="0" y="0"/>
          <a:chExt cx="0" cy="0"/>
        </a:xfrm>
      </p:grpSpPr>
      <p:sp>
        <p:nvSpPr>
          <p:cNvPr id="2680" name="Google Shape;2680;g7daab9764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7daab9764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choose our two views of the sentence, we encode them using a function g_psi and g_omega. That would represent the f(a,b) part of the equation. Again, it is up to us as the designer of the method to decide what functions we would like to use as g_psi and g_omega</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4" name="Shape 2694"/>
        <p:cNvGrpSpPr/>
        <p:nvPr/>
      </p:nvGrpSpPr>
      <p:grpSpPr>
        <a:xfrm>
          <a:off x="0" y="0"/>
          <a:ext cx="0" cy="0"/>
          <a:chOff x="0" y="0"/>
          <a:chExt cx="0" cy="0"/>
        </a:xfrm>
      </p:grpSpPr>
      <p:sp>
        <p:nvSpPr>
          <p:cNvPr id="2695" name="Google Shape;2695;g7daab9764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7daab9764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equation also has a denominator, which basically says that we need negative samples of B to be paired up with A drawn from a proposal distribution. For example, this could be other words in the vocabulary that is not Pittsburgh. Given all these ingredients, we can then compute this term. The inner expectation just means that we need to consider different sets for negative samples, and the outer expectation means that we keep repeating this process over many sentences in the corpus. At the end of training, our representation learning model is either g_psi and g_omega, whichever one we choose. So this is a contrastive learning framework for representation learning.</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9" name="Shape 2709"/>
        <p:cNvGrpSpPr/>
        <p:nvPr/>
      </p:nvGrpSpPr>
      <p:grpSpPr>
        <a:xfrm>
          <a:off x="0" y="0"/>
          <a:ext cx="0" cy="0"/>
          <a:chOff x="0" y="0"/>
          <a:chExt cx="0" cy="0"/>
        </a:xfrm>
      </p:grpSpPr>
      <p:sp>
        <p:nvSpPr>
          <p:cNvPr id="2710" name="Google Shape;2710;g7e25da1c1b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7e25da1c1b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7ea1e621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7ea1e621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remove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 this talk, I will discuss our research toward general linguistic intelligence. GLI is a very broad term, but I will limit our scope by using the following definition: the ability to acquire, store, and reuse knowledge from text to adapt to new tasks quickly without forgetting old ones.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be more concrete, we can imagine an agent that continually learn by reading everything on the web and is able to perform multiple tasks such as answering questions and summarization, in all languages. Importantly, it should be able to reason and make inferences about new things. For example, if it has read all arxiv papers, we could ask what method is possibly good to solve problem X. This is beyond the capability of existing question answering systems that work well on factual questions that do not require complex reasoning.</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Google Shape;2723;g7e25da1c1b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7e25da1c1b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5" name="Shape 2735"/>
        <p:cNvGrpSpPr/>
        <p:nvPr/>
      </p:nvGrpSpPr>
      <p:grpSpPr>
        <a:xfrm>
          <a:off x="0" y="0"/>
          <a:ext cx="0" cy="0"/>
          <a:chOff x="0" y="0"/>
          <a:chExt cx="0" cy="0"/>
        </a:xfrm>
      </p:grpSpPr>
      <p:sp>
        <p:nvSpPr>
          <p:cNvPr id="2736" name="Google Shape;2736;g6f36c83c57_1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6f36c83c57_1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inner expectation just means that we need to consider different sets for negative samples, and the outer expectation means that we keep repeating this process over many sentences in the corpus. At the end of training, our representation learning model is either g_psi and g_omega, whichever one we choose. So this is a contrastive learning framework for representation learning. It turns out, this is a general framework that unifies all previous methods for learning word embeddings.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8" name="Shape 2748"/>
        <p:cNvGrpSpPr/>
        <p:nvPr/>
      </p:nvGrpSpPr>
      <p:grpSpPr>
        <a:xfrm>
          <a:off x="0" y="0"/>
          <a:ext cx="0" cy="0"/>
          <a:chOff x="0" y="0"/>
          <a:chExt cx="0" cy="0"/>
        </a:xfrm>
      </p:grpSpPr>
      <p:sp>
        <p:nvSpPr>
          <p:cNvPr id="2749" name="Google Shape;2749;g7e2925856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7e29258568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we have a sentence from our corpus, CMU is located in Pittsburgh. What are the A and B here? They are two different views of the sentence, and it is up to us as the designer of the representation learning method to decide what they are.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Google Shape;2756;g7e2925856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7e2925856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7" name="Shape 2767"/>
        <p:cNvGrpSpPr/>
        <p:nvPr/>
      </p:nvGrpSpPr>
      <p:grpSpPr>
        <a:xfrm>
          <a:off x="0" y="0"/>
          <a:ext cx="0" cy="0"/>
          <a:chOff x="0" y="0"/>
          <a:chExt cx="0" cy="0"/>
        </a:xfrm>
      </p:grpSpPr>
      <p:sp>
        <p:nvSpPr>
          <p:cNvPr id="2768" name="Google Shape;2768;g7e2925856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7e2925856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1" name="Shape 2781"/>
        <p:cNvGrpSpPr/>
        <p:nvPr/>
      </p:nvGrpSpPr>
      <p:grpSpPr>
        <a:xfrm>
          <a:off x="0" y="0"/>
          <a:ext cx="0" cy="0"/>
          <a:chOff x="0" y="0"/>
          <a:chExt cx="0" cy="0"/>
        </a:xfrm>
      </p:grpSpPr>
      <p:sp>
        <p:nvSpPr>
          <p:cNvPr id="2782" name="Google Shape;2782;g7e2925856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3" name="Google Shape;2783;g7e2925856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3" name="Shape 2793"/>
        <p:cNvGrpSpPr/>
        <p:nvPr/>
      </p:nvGrpSpPr>
      <p:grpSpPr>
        <a:xfrm>
          <a:off x="0" y="0"/>
          <a:ext cx="0" cy="0"/>
          <a:chOff x="0" y="0"/>
          <a:chExt cx="0" cy="0"/>
        </a:xfrm>
      </p:grpSpPr>
      <p:sp>
        <p:nvSpPr>
          <p:cNvPr id="2794" name="Google Shape;2794;g7e29258568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7e29258568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8" name="Shape 2808"/>
        <p:cNvGrpSpPr/>
        <p:nvPr/>
      </p:nvGrpSpPr>
      <p:grpSpPr>
        <a:xfrm>
          <a:off x="0" y="0"/>
          <a:ext cx="0" cy="0"/>
          <a:chOff x="0" y="0"/>
          <a:chExt cx="0" cy="0"/>
        </a:xfrm>
      </p:grpSpPr>
      <p:sp>
        <p:nvSpPr>
          <p:cNvPr id="2809" name="Google Shape;2809;g7e2925856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7e2925856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3" name="Shape 2823"/>
        <p:cNvGrpSpPr/>
        <p:nvPr/>
      </p:nvGrpSpPr>
      <p:grpSpPr>
        <a:xfrm>
          <a:off x="0" y="0"/>
          <a:ext cx="0" cy="0"/>
          <a:chOff x="0" y="0"/>
          <a:chExt cx="0" cy="0"/>
        </a:xfrm>
      </p:grpSpPr>
      <p:sp>
        <p:nvSpPr>
          <p:cNvPr id="2824" name="Google Shape;2824;g7e29258568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7e29258568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6" name="Shape 2836"/>
        <p:cNvGrpSpPr/>
        <p:nvPr/>
      </p:nvGrpSpPr>
      <p:grpSpPr>
        <a:xfrm>
          <a:off x="0" y="0"/>
          <a:ext cx="0" cy="0"/>
          <a:chOff x="0" y="0"/>
          <a:chExt cx="0" cy="0"/>
        </a:xfrm>
      </p:grpSpPr>
      <p:sp>
        <p:nvSpPr>
          <p:cNvPr id="2837" name="Google Shape;2837;g7e2925856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7e2925856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7e25da1c1b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7e25da1c1b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 this talk, I will discuss our research toward general linguistic intelligence. GLI is a very broad term, but I will limit our scope by using the following definition: the ability to acquire, store, and reuse knowledge from text to adapt to new tasks quickly without forgetting old ones.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be more concrete, we can imagine an agent that continually learn by reading everything on the web and is able to perform multiple tasks such as answering questions and summarization, in all languages. Importantly, it should be able to reason and make inferences about new things. For example, if it has read all arxiv papers, we could ask what method is possibly good to solve problem X. This is beyond the capability of existing question answering systems that work well on factual questions that do not require complex reasoning.</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7e292585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7e292585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we can choose A and B to be two words in the sentence, Mellon on located.</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2" name="Shape 2862"/>
        <p:cNvGrpSpPr/>
        <p:nvPr/>
      </p:nvGrpSpPr>
      <p:grpSpPr>
        <a:xfrm>
          <a:off x="0" y="0"/>
          <a:ext cx="0" cy="0"/>
          <a:chOff x="0" y="0"/>
          <a:chExt cx="0" cy="0"/>
        </a:xfrm>
      </p:grpSpPr>
      <p:sp>
        <p:nvSpPr>
          <p:cNvPr id="2863" name="Google Shape;2863;g7d0e84f6b9_0_8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7d0e84f6b9_0_8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for skip-gram, given the same sentence CMU is located in Pittsburgh</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g7daab97642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7daab97642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 and B are two words within a window size in the sentence, and g_psi and g_omega are word embedding lookup functions.</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7e9b658d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7e9b658d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 and B are two words within a window size in the sentence, and g_psi and g_omega are word embedding lookup functions.</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2" name="Shape 2912"/>
        <p:cNvGrpSpPr/>
        <p:nvPr/>
      </p:nvGrpSpPr>
      <p:grpSpPr>
        <a:xfrm>
          <a:off x="0" y="0"/>
          <a:ext cx="0" cy="0"/>
          <a:chOff x="0" y="0"/>
          <a:chExt cx="0" cy="0"/>
        </a:xfrm>
      </p:grpSpPr>
      <p:sp>
        <p:nvSpPr>
          <p:cNvPr id="2913" name="Google Shape;2913;g7daab97642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7daab97642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 us talk about BERT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make it not as trivial</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9" name="Shape 2919"/>
        <p:cNvGrpSpPr/>
        <p:nvPr/>
      </p:nvGrpSpPr>
      <p:grpSpPr>
        <a:xfrm>
          <a:off x="0" y="0"/>
          <a:ext cx="0" cy="0"/>
          <a:chOff x="0" y="0"/>
          <a:chExt cx="0" cy="0"/>
        </a:xfrm>
      </p:grpSpPr>
      <p:sp>
        <p:nvSpPr>
          <p:cNvPr id="2920" name="Google Shape;2920;g7daab97642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7daab97642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B is a masked word, and g_psi is a word embedding lookup function.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3" name="Shape 2933"/>
        <p:cNvGrpSpPr/>
        <p:nvPr/>
      </p:nvGrpSpPr>
      <p:grpSpPr>
        <a:xfrm>
          <a:off x="0" y="0"/>
          <a:ext cx="0" cy="0"/>
          <a:chOff x="0" y="0"/>
          <a:chExt cx="0" cy="0"/>
        </a:xfrm>
      </p:grpSpPr>
      <p:sp>
        <p:nvSpPr>
          <p:cNvPr id="2934" name="Google Shape;2934;g7daab97642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7daab97642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on the other hand, is the rest of the context, with the word which is chosen as B replaced by as mask token. The entire sequence is then encoded using a transformer. We can see now the main difference between skipgram and BERT is what is chosen as the second view of the sentence (A) and how we encode it (transformer vs. word embedding lookup). </a:t>
            </a:r>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0" name="Shape 2950"/>
        <p:cNvGrpSpPr/>
        <p:nvPr/>
      </p:nvGrpSpPr>
      <p:grpSpPr>
        <a:xfrm>
          <a:off x="0" y="0"/>
          <a:ext cx="0" cy="0"/>
          <a:chOff x="0" y="0"/>
          <a:chExt cx="0" cy="0"/>
        </a:xfrm>
      </p:grpSpPr>
      <p:sp>
        <p:nvSpPr>
          <p:cNvPr id="2951" name="Google Shape;2951;g7e29258568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7e29258568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for skip-gram, given the same sentence CMU is located in Pittsburgh</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7" name="Shape 2957"/>
        <p:cNvGrpSpPr/>
        <p:nvPr/>
      </p:nvGrpSpPr>
      <p:grpSpPr>
        <a:xfrm>
          <a:off x="0" y="0"/>
          <a:ext cx="0" cy="0"/>
          <a:chOff x="0" y="0"/>
          <a:chExt cx="0" cy="0"/>
        </a:xfrm>
      </p:grpSpPr>
      <p:sp>
        <p:nvSpPr>
          <p:cNvPr id="2958" name="Google Shape;2958;g7e29258568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7e29258568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 and B are two words within a window size in the sentence, and g_psi and g_omega are word embedding lookup functions.</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8" name="Shape 2978"/>
        <p:cNvGrpSpPr/>
        <p:nvPr/>
      </p:nvGrpSpPr>
      <p:grpSpPr>
        <a:xfrm>
          <a:off x="0" y="0"/>
          <a:ext cx="0" cy="0"/>
          <a:chOff x="0" y="0"/>
          <a:chExt cx="0" cy="0"/>
        </a:xfrm>
      </p:grpSpPr>
      <p:sp>
        <p:nvSpPr>
          <p:cNvPr id="2979" name="Google Shape;2979;g7e9b658dd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7e9b658dd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 and B are two words within a window size in the sentence, and g_psi and g_omega are word embedding lookup functions.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s [Orange]">
  <p:cSld name="CUSTOM_4">
    <p:bg>
      <p:bgPr>
        <a:solidFill>
          <a:srgbClr val="FFDEAF"/>
        </a:solidFill>
      </p:bgPr>
    </p:bg>
    <p:spTree>
      <p:nvGrpSpPr>
        <p:cNvPr id="1467" name="Shape 1467"/>
        <p:cNvGrpSpPr/>
        <p:nvPr/>
      </p:nvGrpSpPr>
      <p:grpSpPr>
        <a:xfrm>
          <a:off x="0" y="0"/>
          <a:ext cx="0" cy="0"/>
          <a:chOff x="0" y="0"/>
          <a:chExt cx="0" cy="0"/>
        </a:xfrm>
      </p:grpSpPr>
      <p:sp>
        <p:nvSpPr>
          <p:cNvPr id="1468" name="Google Shape;1468;p10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69" name="Google Shape;1469;p10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Colour">
  <p:cSld name="BLANK_3">
    <p:spTree>
      <p:nvGrpSpPr>
        <p:cNvPr id="1470" name="Shape 1470"/>
        <p:cNvGrpSpPr/>
        <p:nvPr/>
      </p:nvGrpSpPr>
      <p:grpSpPr>
        <a:xfrm>
          <a:off x="0" y="0"/>
          <a:ext cx="0" cy="0"/>
          <a:chOff x="0" y="0"/>
          <a:chExt cx="0" cy="0"/>
        </a:xfrm>
      </p:grpSpPr>
      <p:sp>
        <p:nvSpPr>
          <p:cNvPr id="1471" name="Google Shape;1471;p103"/>
          <p:cNvSpPr/>
          <p:nvPr/>
        </p:nvSpPr>
        <p:spPr>
          <a:xfrm>
            <a:off x="1906100" y="1836548"/>
            <a:ext cx="694500" cy="576900"/>
          </a:xfrm>
          <a:prstGeom prst="rect">
            <a:avLst/>
          </a:prstGeom>
          <a:solidFill>
            <a:srgbClr val="0053D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472" name="Google Shape;1472;p103"/>
          <p:cNvSpPr/>
          <p:nvPr/>
        </p:nvSpPr>
        <p:spPr>
          <a:xfrm>
            <a:off x="1906100" y="2990458"/>
            <a:ext cx="694500" cy="576900"/>
          </a:xfrm>
          <a:prstGeom prst="rect">
            <a:avLst/>
          </a:prstGeom>
          <a:solidFill>
            <a:srgbClr val="12369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600</a:t>
            </a:r>
            <a:endParaRPr sz="700">
              <a:solidFill>
                <a:srgbClr val="FFFFFF"/>
              </a:solidFill>
              <a:latin typeface="DM Sans"/>
              <a:ea typeface="DM Sans"/>
              <a:cs typeface="DM Sans"/>
              <a:sym typeface="DM Sans"/>
            </a:endParaRPr>
          </a:p>
        </p:txBody>
      </p:sp>
      <p:sp>
        <p:nvSpPr>
          <p:cNvPr id="1473" name="Google Shape;1473;p103"/>
          <p:cNvSpPr/>
          <p:nvPr/>
        </p:nvSpPr>
        <p:spPr>
          <a:xfrm>
            <a:off x="1906100" y="3567387"/>
            <a:ext cx="694500" cy="576900"/>
          </a:xfrm>
          <a:prstGeom prst="rect">
            <a:avLst/>
          </a:prstGeom>
          <a:solidFill>
            <a:srgbClr val="14234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700</a:t>
            </a:r>
            <a:endParaRPr sz="700">
              <a:solidFill>
                <a:srgbClr val="FFFFFF"/>
              </a:solidFill>
              <a:latin typeface="DM Sans"/>
              <a:ea typeface="DM Sans"/>
              <a:cs typeface="DM Sans"/>
              <a:sym typeface="DM Sans"/>
            </a:endParaRPr>
          </a:p>
        </p:txBody>
      </p:sp>
      <p:sp>
        <p:nvSpPr>
          <p:cNvPr id="1474" name="Google Shape;1474;p103"/>
          <p:cNvSpPr/>
          <p:nvPr/>
        </p:nvSpPr>
        <p:spPr>
          <a:xfrm>
            <a:off x="1906100" y="1259678"/>
            <a:ext cx="694500" cy="576900"/>
          </a:xfrm>
          <a:prstGeom prst="rect">
            <a:avLst/>
          </a:prstGeom>
          <a:solidFill>
            <a:srgbClr val="2267E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75" name="Google Shape;1475;p103"/>
          <p:cNvSpPr/>
          <p:nvPr/>
        </p:nvSpPr>
        <p:spPr>
          <a:xfrm>
            <a:off x="1906100" y="682638"/>
            <a:ext cx="694500" cy="576900"/>
          </a:xfrm>
          <a:prstGeom prst="rect">
            <a:avLst/>
          </a:prstGeom>
          <a:solidFill>
            <a:srgbClr val="AAB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476" name="Google Shape;1476;p103"/>
          <p:cNvSpPr/>
          <p:nvPr/>
        </p:nvSpPr>
        <p:spPr>
          <a:xfrm>
            <a:off x="1906100" y="2413495"/>
            <a:ext cx="694500" cy="576900"/>
          </a:xfrm>
          <a:prstGeom prst="rect">
            <a:avLst/>
          </a:prstGeom>
          <a:solidFill>
            <a:srgbClr val="0044C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477" name="Google Shape;1477;p103"/>
          <p:cNvSpPr/>
          <p:nvPr/>
        </p:nvSpPr>
        <p:spPr>
          <a:xfrm>
            <a:off x="1211588" y="1835810"/>
            <a:ext cx="694500" cy="576900"/>
          </a:xfrm>
          <a:prstGeom prst="rect">
            <a:avLst/>
          </a:prstGeom>
          <a:solidFill>
            <a:srgbClr val="A8ACA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400</a:t>
            </a:r>
            <a:endParaRPr sz="700">
              <a:solidFill>
                <a:schemeClr val="lt2"/>
              </a:solidFill>
              <a:latin typeface="DM Sans"/>
              <a:ea typeface="DM Sans"/>
              <a:cs typeface="DM Sans"/>
              <a:sym typeface="DM Sans"/>
            </a:endParaRPr>
          </a:p>
        </p:txBody>
      </p:sp>
      <p:sp>
        <p:nvSpPr>
          <p:cNvPr id="1478" name="Google Shape;1478;p103"/>
          <p:cNvSpPr/>
          <p:nvPr/>
        </p:nvSpPr>
        <p:spPr>
          <a:xfrm>
            <a:off x="1211588" y="2989720"/>
            <a:ext cx="694500" cy="576900"/>
          </a:xfrm>
          <a:prstGeom prst="rect">
            <a:avLst/>
          </a:prstGeom>
          <a:solidFill>
            <a:srgbClr val="73767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600</a:t>
            </a:r>
            <a:endParaRPr sz="700">
              <a:solidFill>
                <a:srgbClr val="FFFFFF"/>
              </a:solidFill>
              <a:latin typeface="DM Sans"/>
              <a:ea typeface="DM Sans"/>
              <a:cs typeface="DM Sans"/>
              <a:sym typeface="DM Sans"/>
            </a:endParaRPr>
          </a:p>
        </p:txBody>
      </p:sp>
      <p:sp>
        <p:nvSpPr>
          <p:cNvPr id="1479" name="Google Shape;1479;p103"/>
          <p:cNvSpPr/>
          <p:nvPr/>
        </p:nvSpPr>
        <p:spPr>
          <a:xfrm>
            <a:off x="1211588" y="3566649"/>
            <a:ext cx="694500" cy="576900"/>
          </a:xfrm>
          <a:prstGeom prst="rect">
            <a:avLst/>
          </a:prstGeom>
          <a:solidFill>
            <a:srgbClr val="56585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700</a:t>
            </a:r>
            <a:endParaRPr sz="700">
              <a:solidFill>
                <a:srgbClr val="FFFFFF"/>
              </a:solidFill>
              <a:latin typeface="DM Sans"/>
              <a:ea typeface="DM Sans"/>
              <a:cs typeface="DM Sans"/>
              <a:sym typeface="DM Sans"/>
            </a:endParaRPr>
          </a:p>
        </p:txBody>
      </p:sp>
      <p:sp>
        <p:nvSpPr>
          <p:cNvPr id="1480" name="Google Shape;1480;p103"/>
          <p:cNvSpPr/>
          <p:nvPr/>
        </p:nvSpPr>
        <p:spPr>
          <a:xfrm>
            <a:off x="1211588" y="1258940"/>
            <a:ext cx="694500" cy="576900"/>
          </a:xfrm>
          <a:prstGeom prst="rect">
            <a:avLst/>
          </a:prstGeom>
          <a:solidFill>
            <a:srgbClr val="C0C4C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81" name="Google Shape;1481;p103"/>
          <p:cNvSpPr/>
          <p:nvPr/>
        </p:nvSpPr>
        <p:spPr>
          <a:xfrm>
            <a:off x="1211588" y="681900"/>
            <a:ext cx="694500" cy="576900"/>
          </a:xfrm>
          <a:prstGeom prst="rect">
            <a:avLst/>
          </a:prstGeom>
          <a:solidFill>
            <a:srgbClr val="D8DDD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482" name="Google Shape;1482;p103"/>
          <p:cNvSpPr/>
          <p:nvPr/>
        </p:nvSpPr>
        <p:spPr>
          <a:xfrm>
            <a:off x="1211588" y="2412758"/>
            <a:ext cx="694500" cy="576900"/>
          </a:xfrm>
          <a:prstGeom prst="rect">
            <a:avLst/>
          </a:prstGeom>
          <a:solidFill>
            <a:srgbClr val="90939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483" name="Google Shape;1483;p103"/>
          <p:cNvSpPr/>
          <p:nvPr/>
        </p:nvSpPr>
        <p:spPr>
          <a:xfrm>
            <a:off x="2600600" y="1836593"/>
            <a:ext cx="694500" cy="576900"/>
          </a:xfrm>
          <a:prstGeom prst="rect">
            <a:avLst/>
          </a:prstGeom>
          <a:solidFill>
            <a:srgbClr val="33E0C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484" name="Google Shape;1484;p103"/>
          <p:cNvSpPr/>
          <p:nvPr/>
        </p:nvSpPr>
        <p:spPr>
          <a:xfrm>
            <a:off x="3295125" y="1836593"/>
            <a:ext cx="694500" cy="576900"/>
          </a:xfrm>
          <a:prstGeom prst="rect">
            <a:avLst/>
          </a:prstGeom>
          <a:solidFill>
            <a:srgbClr val="A261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485" name="Google Shape;1485;p103"/>
          <p:cNvSpPr/>
          <p:nvPr/>
        </p:nvSpPr>
        <p:spPr>
          <a:xfrm>
            <a:off x="3989613" y="1836593"/>
            <a:ext cx="694500" cy="576900"/>
          </a:xfrm>
          <a:prstGeom prst="rect">
            <a:avLst/>
          </a:prstGeom>
          <a:solidFill>
            <a:srgbClr val="F9526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486" name="Google Shape;1486;p103"/>
          <p:cNvSpPr/>
          <p:nvPr/>
        </p:nvSpPr>
        <p:spPr>
          <a:xfrm>
            <a:off x="4684150" y="1836593"/>
            <a:ext cx="701700" cy="576900"/>
          </a:xfrm>
          <a:prstGeom prst="rect">
            <a:avLst/>
          </a:prstGeom>
          <a:solidFill>
            <a:srgbClr val="FF7D45"/>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487" name="Google Shape;1487;p103"/>
          <p:cNvSpPr/>
          <p:nvPr/>
        </p:nvSpPr>
        <p:spPr>
          <a:xfrm>
            <a:off x="5378625" y="2412726"/>
            <a:ext cx="701700" cy="576900"/>
          </a:xfrm>
          <a:prstGeom prst="rect">
            <a:avLst/>
          </a:prstGeom>
          <a:solidFill>
            <a:srgbClr val="FFDB1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500</a:t>
            </a:r>
            <a:endParaRPr sz="700">
              <a:solidFill>
                <a:schemeClr val="lt2"/>
              </a:solidFill>
              <a:latin typeface="DM Sans"/>
              <a:ea typeface="DM Sans"/>
              <a:cs typeface="DM Sans"/>
              <a:sym typeface="DM Sans"/>
            </a:endParaRPr>
          </a:p>
        </p:txBody>
      </p:sp>
      <p:sp>
        <p:nvSpPr>
          <p:cNvPr id="1488" name="Google Shape;1488;p103"/>
          <p:cNvSpPr/>
          <p:nvPr/>
        </p:nvSpPr>
        <p:spPr>
          <a:xfrm>
            <a:off x="2600600" y="682688"/>
            <a:ext cx="694500" cy="576900"/>
          </a:xfrm>
          <a:prstGeom prst="rect">
            <a:avLst/>
          </a:prstGeom>
          <a:solidFill>
            <a:srgbClr val="A6FFE0"/>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489" name="Google Shape;1489;p103"/>
          <p:cNvSpPr/>
          <p:nvPr/>
        </p:nvSpPr>
        <p:spPr>
          <a:xfrm>
            <a:off x="3295125" y="682688"/>
            <a:ext cx="694500" cy="576900"/>
          </a:xfrm>
          <a:prstGeom prst="rect">
            <a:avLst/>
          </a:prstGeom>
          <a:solidFill>
            <a:srgbClr val="E6D6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490" name="Google Shape;1490;p103"/>
          <p:cNvSpPr/>
          <p:nvPr/>
        </p:nvSpPr>
        <p:spPr>
          <a:xfrm>
            <a:off x="3989613" y="682688"/>
            <a:ext cx="694500" cy="576900"/>
          </a:xfrm>
          <a:prstGeom prst="rect">
            <a:avLst/>
          </a:prstGeom>
          <a:solidFill>
            <a:srgbClr val="FFD4E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491" name="Google Shape;1491;p103"/>
          <p:cNvSpPr/>
          <p:nvPr/>
        </p:nvSpPr>
        <p:spPr>
          <a:xfrm>
            <a:off x="4684150" y="682688"/>
            <a:ext cx="701700" cy="576900"/>
          </a:xfrm>
          <a:prstGeom prst="rect">
            <a:avLst/>
          </a:prstGeom>
          <a:solidFill>
            <a:srgbClr val="FFDEA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492" name="Google Shape;1492;p103"/>
          <p:cNvSpPr/>
          <p:nvPr/>
        </p:nvSpPr>
        <p:spPr>
          <a:xfrm>
            <a:off x="2600600" y="1259726"/>
            <a:ext cx="694500" cy="576900"/>
          </a:xfrm>
          <a:prstGeom prst="rect">
            <a:avLst/>
          </a:prstGeom>
          <a:solidFill>
            <a:srgbClr val="49EBD0"/>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93" name="Google Shape;1493;p103"/>
          <p:cNvSpPr/>
          <p:nvPr/>
        </p:nvSpPr>
        <p:spPr>
          <a:xfrm>
            <a:off x="3295125" y="1259725"/>
            <a:ext cx="694500" cy="576900"/>
          </a:xfrm>
          <a:prstGeom prst="rect">
            <a:avLst/>
          </a:prstGeom>
          <a:solidFill>
            <a:srgbClr val="AD70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94" name="Google Shape;1494;p103"/>
          <p:cNvSpPr/>
          <p:nvPr/>
        </p:nvSpPr>
        <p:spPr>
          <a:xfrm>
            <a:off x="3989613" y="1259726"/>
            <a:ext cx="694500" cy="576900"/>
          </a:xfrm>
          <a:prstGeom prst="rect">
            <a:avLst/>
          </a:prstGeom>
          <a:solidFill>
            <a:srgbClr val="FF617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95" name="Google Shape;1495;p103"/>
          <p:cNvSpPr/>
          <p:nvPr/>
        </p:nvSpPr>
        <p:spPr>
          <a:xfrm>
            <a:off x="4684150" y="1259726"/>
            <a:ext cx="701700" cy="576900"/>
          </a:xfrm>
          <a:prstGeom prst="rect">
            <a:avLst/>
          </a:prstGeom>
          <a:solidFill>
            <a:srgbClr val="FF8A4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96" name="Google Shape;1496;p103"/>
          <p:cNvSpPr/>
          <p:nvPr/>
        </p:nvSpPr>
        <p:spPr>
          <a:xfrm>
            <a:off x="5378625" y="1258913"/>
            <a:ext cx="701700" cy="576900"/>
          </a:xfrm>
          <a:prstGeom prst="rect">
            <a:avLst/>
          </a:prstGeom>
          <a:solidFill>
            <a:srgbClr val="FFF26E"/>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497" name="Google Shape;1497;p103"/>
          <p:cNvSpPr/>
          <p:nvPr/>
        </p:nvSpPr>
        <p:spPr>
          <a:xfrm>
            <a:off x="2600600" y="2413539"/>
            <a:ext cx="694500" cy="576900"/>
          </a:xfrm>
          <a:prstGeom prst="rect">
            <a:avLst/>
          </a:prstGeom>
          <a:solidFill>
            <a:srgbClr val="14C8B9"/>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498" name="Google Shape;1498;p103"/>
          <p:cNvSpPr/>
          <p:nvPr/>
        </p:nvSpPr>
        <p:spPr>
          <a:xfrm>
            <a:off x="3295125" y="2413538"/>
            <a:ext cx="694500" cy="576900"/>
          </a:xfrm>
          <a:prstGeom prst="rect">
            <a:avLst/>
          </a:prstGeom>
          <a:solidFill>
            <a:srgbClr val="6932E6"/>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499" name="Google Shape;1499;p103"/>
          <p:cNvSpPr/>
          <p:nvPr/>
        </p:nvSpPr>
        <p:spPr>
          <a:xfrm>
            <a:off x="3989613" y="2413539"/>
            <a:ext cx="694500" cy="576900"/>
          </a:xfrm>
          <a:prstGeom prst="rect">
            <a:avLst/>
          </a:prstGeom>
          <a:solidFill>
            <a:srgbClr val="E1144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500" name="Google Shape;1500;p103"/>
          <p:cNvSpPr/>
          <p:nvPr/>
        </p:nvSpPr>
        <p:spPr>
          <a:xfrm>
            <a:off x="4684150" y="2413539"/>
            <a:ext cx="701700" cy="576900"/>
          </a:xfrm>
          <a:prstGeom prst="rect">
            <a:avLst/>
          </a:prstGeom>
          <a:solidFill>
            <a:srgbClr val="FF5F19"/>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501" name="Google Shape;1501;p103"/>
          <p:cNvSpPr/>
          <p:nvPr/>
        </p:nvSpPr>
        <p:spPr>
          <a:xfrm>
            <a:off x="6081894" y="1836593"/>
            <a:ext cx="701700" cy="576900"/>
          </a:xfrm>
          <a:prstGeom prst="rect">
            <a:avLst/>
          </a:prstGeom>
          <a:solidFill>
            <a:srgbClr val="CAEC4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400</a:t>
            </a:r>
            <a:endParaRPr sz="700">
              <a:solidFill>
                <a:schemeClr val="lt2"/>
              </a:solidFill>
              <a:latin typeface="DM Sans"/>
              <a:ea typeface="DM Sans"/>
              <a:cs typeface="DM Sans"/>
              <a:sym typeface="DM Sans"/>
            </a:endParaRPr>
          </a:p>
        </p:txBody>
      </p:sp>
      <p:sp>
        <p:nvSpPr>
          <p:cNvPr id="1502" name="Google Shape;1502;p103"/>
          <p:cNvSpPr/>
          <p:nvPr/>
        </p:nvSpPr>
        <p:spPr>
          <a:xfrm>
            <a:off x="6081894" y="682688"/>
            <a:ext cx="701700" cy="576900"/>
          </a:xfrm>
          <a:prstGeom prst="rect">
            <a:avLst/>
          </a:prstGeom>
          <a:solidFill>
            <a:srgbClr val="EDFCB3"/>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503" name="Google Shape;1503;p103"/>
          <p:cNvSpPr/>
          <p:nvPr/>
        </p:nvSpPr>
        <p:spPr>
          <a:xfrm>
            <a:off x="6081894" y="1259726"/>
            <a:ext cx="701700" cy="576900"/>
          </a:xfrm>
          <a:prstGeom prst="rect">
            <a:avLst/>
          </a:prstGeom>
          <a:solidFill>
            <a:srgbClr val="D6F36D"/>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504" name="Google Shape;1504;p103"/>
          <p:cNvSpPr/>
          <p:nvPr/>
        </p:nvSpPr>
        <p:spPr>
          <a:xfrm>
            <a:off x="6081894" y="2413539"/>
            <a:ext cx="701700" cy="576900"/>
          </a:xfrm>
          <a:prstGeom prst="rect">
            <a:avLst/>
          </a:prstGeom>
          <a:solidFill>
            <a:srgbClr val="B2D14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500</a:t>
            </a:r>
            <a:endParaRPr sz="700">
              <a:solidFill>
                <a:schemeClr val="lt2"/>
              </a:solidFill>
              <a:latin typeface="DM Sans"/>
              <a:ea typeface="DM Sans"/>
              <a:cs typeface="DM Sans"/>
              <a:sym typeface="DM Sans"/>
            </a:endParaRPr>
          </a:p>
        </p:txBody>
      </p:sp>
      <p:sp>
        <p:nvSpPr>
          <p:cNvPr id="1505" name="Google Shape;1505;p103"/>
          <p:cNvSpPr/>
          <p:nvPr/>
        </p:nvSpPr>
        <p:spPr>
          <a:xfrm>
            <a:off x="6775012" y="1836593"/>
            <a:ext cx="694500" cy="576900"/>
          </a:xfrm>
          <a:prstGeom prst="rect">
            <a:avLst/>
          </a:prstGeom>
          <a:solidFill>
            <a:srgbClr val="D85FE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506" name="Google Shape;1506;p103"/>
          <p:cNvSpPr/>
          <p:nvPr/>
        </p:nvSpPr>
        <p:spPr>
          <a:xfrm>
            <a:off x="6774987" y="682688"/>
            <a:ext cx="694500" cy="576900"/>
          </a:xfrm>
          <a:prstGeom prst="rect">
            <a:avLst/>
          </a:prstGeom>
          <a:solidFill>
            <a:srgbClr val="F5C7F8"/>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507" name="Google Shape;1507;p103"/>
          <p:cNvSpPr/>
          <p:nvPr/>
        </p:nvSpPr>
        <p:spPr>
          <a:xfrm>
            <a:off x="6775012" y="1259726"/>
            <a:ext cx="694500" cy="576900"/>
          </a:xfrm>
          <a:prstGeom prst="rect">
            <a:avLst/>
          </a:prstGeom>
          <a:solidFill>
            <a:srgbClr val="E380E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508" name="Google Shape;1508;p103"/>
          <p:cNvSpPr/>
          <p:nvPr/>
        </p:nvSpPr>
        <p:spPr>
          <a:xfrm>
            <a:off x="6775012" y="2413539"/>
            <a:ext cx="694500" cy="576900"/>
          </a:xfrm>
          <a:prstGeom prst="rect">
            <a:avLst/>
          </a:prstGeom>
          <a:solidFill>
            <a:srgbClr val="AE50BB"/>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509" name="Google Shape;1509;p103"/>
          <p:cNvSpPr/>
          <p:nvPr/>
        </p:nvSpPr>
        <p:spPr>
          <a:xfrm>
            <a:off x="7469475" y="1835806"/>
            <a:ext cx="694500" cy="576900"/>
          </a:xfrm>
          <a:prstGeom prst="rect">
            <a:avLst/>
          </a:prstGeom>
          <a:solidFill>
            <a:srgbClr val="55CAF9"/>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rgbClr val="FFFFFF"/>
                </a:solidFill>
                <a:latin typeface="DM Sans"/>
                <a:ea typeface="DM Sans"/>
                <a:cs typeface="DM Sans"/>
                <a:sym typeface="DM Sans"/>
              </a:rPr>
              <a:t>400</a:t>
            </a:r>
            <a:endParaRPr sz="700">
              <a:solidFill>
                <a:srgbClr val="FFFFFF"/>
              </a:solidFill>
              <a:latin typeface="DM Sans"/>
              <a:ea typeface="DM Sans"/>
              <a:cs typeface="DM Sans"/>
              <a:sym typeface="DM Sans"/>
            </a:endParaRPr>
          </a:p>
        </p:txBody>
      </p:sp>
      <p:sp>
        <p:nvSpPr>
          <p:cNvPr id="1510" name="Google Shape;1510;p103"/>
          <p:cNvSpPr/>
          <p:nvPr/>
        </p:nvSpPr>
        <p:spPr>
          <a:xfrm>
            <a:off x="7469475" y="681900"/>
            <a:ext cx="694500" cy="576900"/>
          </a:xfrm>
          <a:prstGeom prst="rect">
            <a:avLst/>
          </a:prstGeom>
          <a:solidFill>
            <a:srgbClr val="C8F1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100</a:t>
            </a:r>
            <a:endParaRPr sz="700">
              <a:solidFill>
                <a:schemeClr val="lt2"/>
              </a:solidFill>
              <a:latin typeface="DM Sans"/>
              <a:ea typeface="DM Sans"/>
              <a:cs typeface="DM Sans"/>
              <a:sym typeface="DM Sans"/>
            </a:endParaRPr>
          </a:p>
        </p:txBody>
      </p:sp>
      <p:sp>
        <p:nvSpPr>
          <p:cNvPr id="1511" name="Google Shape;1511;p103"/>
          <p:cNvSpPr/>
          <p:nvPr/>
        </p:nvSpPr>
        <p:spPr>
          <a:xfrm>
            <a:off x="7469475" y="1258938"/>
            <a:ext cx="694500" cy="576900"/>
          </a:xfrm>
          <a:prstGeom prst="rect">
            <a:avLst/>
          </a:prstGeom>
          <a:solidFill>
            <a:srgbClr val="84DC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2"/>
                </a:solidFill>
                <a:latin typeface="DM Sans"/>
                <a:ea typeface="DM Sans"/>
                <a:cs typeface="DM Sans"/>
                <a:sym typeface="DM Sans"/>
              </a:rPr>
              <a:t>300</a:t>
            </a:r>
            <a:endParaRPr sz="700">
              <a:solidFill>
                <a:schemeClr val="lt2"/>
              </a:solidFill>
              <a:latin typeface="DM Sans"/>
              <a:ea typeface="DM Sans"/>
              <a:cs typeface="DM Sans"/>
              <a:sym typeface="DM Sans"/>
            </a:endParaRPr>
          </a:p>
        </p:txBody>
      </p:sp>
      <p:sp>
        <p:nvSpPr>
          <p:cNvPr id="1512" name="Google Shape;1512;p103"/>
          <p:cNvSpPr/>
          <p:nvPr/>
        </p:nvSpPr>
        <p:spPr>
          <a:xfrm>
            <a:off x="7469475" y="2412751"/>
            <a:ext cx="694500" cy="576900"/>
          </a:xfrm>
          <a:prstGeom prst="rect">
            <a:avLst/>
          </a:prstGeom>
          <a:solidFill>
            <a:srgbClr val="48B2DC"/>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700">
                <a:solidFill>
                  <a:schemeClr val="lt1"/>
                </a:solidFill>
                <a:latin typeface="DM Sans"/>
                <a:ea typeface="DM Sans"/>
                <a:cs typeface="DM Sans"/>
                <a:sym typeface="DM Sans"/>
              </a:rPr>
              <a:t>500</a:t>
            </a:r>
            <a:endParaRPr sz="700">
              <a:solidFill>
                <a:srgbClr val="FFFFFF"/>
              </a:solidFill>
              <a:latin typeface="DM Sans"/>
              <a:ea typeface="DM Sans"/>
              <a:cs typeface="DM Sans"/>
              <a:sym typeface="DM Sans"/>
            </a:endParaRPr>
          </a:p>
        </p:txBody>
      </p:sp>
      <p:sp>
        <p:nvSpPr>
          <p:cNvPr id="1513" name="Google Shape;1513;p10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Grid layout">
  <p:cSld name="BLANK_2">
    <p:spTree>
      <p:nvGrpSpPr>
        <p:cNvPr id="1514" name="Shape 1514"/>
        <p:cNvGrpSpPr/>
        <p:nvPr/>
      </p:nvGrpSpPr>
      <p:grpSpPr>
        <a:xfrm>
          <a:off x="0" y="0"/>
          <a:ext cx="0" cy="0"/>
          <a:chOff x="0" y="0"/>
          <a:chExt cx="0" cy="0"/>
        </a:xfrm>
      </p:grpSpPr>
      <p:sp>
        <p:nvSpPr>
          <p:cNvPr id="1515" name="Google Shape;1515;p104"/>
          <p:cNvSpPr/>
          <p:nvPr/>
        </p:nvSpPr>
        <p:spPr>
          <a:xfrm>
            <a:off x="599050"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4"/>
          <p:cNvSpPr/>
          <p:nvPr/>
        </p:nvSpPr>
        <p:spPr>
          <a:xfrm>
            <a:off x="1280236"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4"/>
          <p:cNvSpPr/>
          <p:nvPr/>
        </p:nvSpPr>
        <p:spPr>
          <a:xfrm>
            <a:off x="1961423"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4"/>
          <p:cNvSpPr/>
          <p:nvPr/>
        </p:nvSpPr>
        <p:spPr>
          <a:xfrm>
            <a:off x="2642609"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p:nvPr/>
        </p:nvSpPr>
        <p:spPr>
          <a:xfrm>
            <a:off x="3323795"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4"/>
          <p:cNvSpPr/>
          <p:nvPr/>
        </p:nvSpPr>
        <p:spPr>
          <a:xfrm>
            <a:off x="4004982"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p:nvPr/>
        </p:nvSpPr>
        <p:spPr>
          <a:xfrm>
            <a:off x="4686168"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4"/>
          <p:cNvSpPr/>
          <p:nvPr/>
        </p:nvSpPr>
        <p:spPr>
          <a:xfrm>
            <a:off x="5367355"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4"/>
          <p:cNvSpPr/>
          <p:nvPr/>
        </p:nvSpPr>
        <p:spPr>
          <a:xfrm>
            <a:off x="6048541"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4"/>
          <p:cNvSpPr/>
          <p:nvPr/>
        </p:nvSpPr>
        <p:spPr>
          <a:xfrm>
            <a:off x="6729727"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4"/>
          <p:cNvSpPr/>
          <p:nvPr/>
        </p:nvSpPr>
        <p:spPr>
          <a:xfrm>
            <a:off x="7410914"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4"/>
          <p:cNvSpPr/>
          <p:nvPr/>
        </p:nvSpPr>
        <p:spPr>
          <a:xfrm>
            <a:off x="8092100"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7" name="Google Shape;1527;p104"/>
          <p:cNvCxnSpPr/>
          <p:nvPr/>
        </p:nvCxnSpPr>
        <p:spPr>
          <a:xfrm>
            <a:off x="0" y="335738"/>
            <a:ext cx="9144000" cy="0"/>
          </a:xfrm>
          <a:prstGeom prst="straightConnector1">
            <a:avLst/>
          </a:prstGeom>
          <a:noFill/>
          <a:ln cap="flat" cmpd="sng" w="9525">
            <a:solidFill>
              <a:srgbClr val="FF617B"/>
            </a:solidFill>
            <a:prstDash val="solid"/>
            <a:round/>
            <a:headEnd len="med" w="med" type="none"/>
            <a:tailEnd len="med" w="med" type="none"/>
          </a:ln>
        </p:spPr>
      </p:cxnSp>
      <p:cxnSp>
        <p:nvCxnSpPr>
          <p:cNvPr id="1528" name="Google Shape;1528;p104"/>
          <p:cNvCxnSpPr/>
          <p:nvPr/>
        </p:nvCxnSpPr>
        <p:spPr>
          <a:xfrm>
            <a:off x="193613"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29" name="Google Shape;1529;p104"/>
          <p:cNvCxnSpPr/>
          <p:nvPr/>
        </p:nvCxnSpPr>
        <p:spPr>
          <a:xfrm>
            <a:off x="8773250" y="337313"/>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30" name="Google Shape;1530;p104"/>
          <p:cNvCxnSpPr/>
          <p:nvPr/>
        </p:nvCxnSpPr>
        <p:spPr>
          <a:xfrm>
            <a:off x="24867" y="4489650"/>
            <a:ext cx="9118500" cy="0"/>
          </a:xfrm>
          <a:prstGeom prst="straightConnector1">
            <a:avLst/>
          </a:prstGeom>
          <a:noFill/>
          <a:ln cap="flat" cmpd="sng" w="9525">
            <a:solidFill>
              <a:srgbClr val="FF617B"/>
            </a:solidFill>
            <a:prstDash val="dash"/>
            <a:round/>
            <a:headEnd len="med" w="med" type="none"/>
            <a:tailEnd len="med" w="med" type="none"/>
          </a:ln>
        </p:spPr>
      </p:cxnSp>
      <p:grpSp>
        <p:nvGrpSpPr>
          <p:cNvPr id="1531" name="Google Shape;1531;p104"/>
          <p:cNvGrpSpPr/>
          <p:nvPr/>
        </p:nvGrpSpPr>
        <p:grpSpPr>
          <a:xfrm>
            <a:off x="4004612" y="329983"/>
            <a:ext cx="1135856" cy="245435"/>
            <a:chOff x="238125" y="2073350"/>
            <a:chExt cx="7143750" cy="1568275"/>
          </a:xfrm>
        </p:grpSpPr>
        <p:sp>
          <p:nvSpPr>
            <p:cNvPr id="1532" name="Google Shape;1532;p10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0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0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0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0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0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1" name="Google Shape;1551;p104"/>
          <p:cNvCxnSpPr/>
          <p:nvPr/>
        </p:nvCxnSpPr>
        <p:spPr>
          <a:xfrm>
            <a:off x="601400" y="681897"/>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2" name="Google Shape;1552;p104"/>
          <p:cNvCxnSpPr/>
          <p:nvPr/>
        </p:nvCxnSpPr>
        <p:spPr>
          <a:xfrm>
            <a:off x="601400" y="1374216"/>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3" name="Google Shape;1553;p104"/>
          <p:cNvCxnSpPr/>
          <p:nvPr/>
        </p:nvCxnSpPr>
        <p:spPr>
          <a:xfrm>
            <a:off x="601400" y="1720375"/>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4" name="Google Shape;1554;p104"/>
          <p:cNvCxnSpPr/>
          <p:nvPr/>
        </p:nvCxnSpPr>
        <p:spPr>
          <a:xfrm>
            <a:off x="601400" y="2066534"/>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5" name="Google Shape;1555;p104"/>
          <p:cNvCxnSpPr/>
          <p:nvPr/>
        </p:nvCxnSpPr>
        <p:spPr>
          <a:xfrm>
            <a:off x="601400" y="2412694"/>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6" name="Google Shape;1556;p104"/>
          <p:cNvCxnSpPr/>
          <p:nvPr/>
        </p:nvCxnSpPr>
        <p:spPr>
          <a:xfrm>
            <a:off x="601400" y="2758853"/>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7" name="Google Shape;1557;p104"/>
          <p:cNvCxnSpPr/>
          <p:nvPr/>
        </p:nvCxnSpPr>
        <p:spPr>
          <a:xfrm>
            <a:off x="601400" y="3105013"/>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8" name="Google Shape;1558;p104"/>
          <p:cNvCxnSpPr/>
          <p:nvPr/>
        </p:nvCxnSpPr>
        <p:spPr>
          <a:xfrm>
            <a:off x="601400" y="3451172"/>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59" name="Google Shape;1559;p104"/>
          <p:cNvCxnSpPr/>
          <p:nvPr/>
        </p:nvCxnSpPr>
        <p:spPr>
          <a:xfrm>
            <a:off x="601400" y="3797331"/>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60" name="Google Shape;1560;p104"/>
          <p:cNvCxnSpPr/>
          <p:nvPr/>
        </p:nvCxnSpPr>
        <p:spPr>
          <a:xfrm>
            <a:off x="601400" y="4143491"/>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61" name="Google Shape;1561;p104"/>
          <p:cNvCxnSpPr/>
          <p:nvPr/>
        </p:nvCxnSpPr>
        <p:spPr>
          <a:xfrm>
            <a:off x="24867" y="1028056"/>
            <a:ext cx="9118500" cy="0"/>
          </a:xfrm>
          <a:prstGeom prst="straightConnector1">
            <a:avLst/>
          </a:prstGeom>
          <a:noFill/>
          <a:ln cap="flat" cmpd="sng" w="9525">
            <a:solidFill>
              <a:srgbClr val="FF617B"/>
            </a:solidFill>
            <a:prstDash val="dash"/>
            <a:round/>
            <a:headEnd len="med" w="med" type="none"/>
            <a:tailEnd len="med" w="med" type="none"/>
          </a:ln>
        </p:spPr>
      </p:cxnSp>
      <p:cxnSp>
        <p:nvCxnSpPr>
          <p:cNvPr id="1562" name="Google Shape;1562;p104"/>
          <p:cNvCxnSpPr/>
          <p:nvPr/>
        </p:nvCxnSpPr>
        <p:spPr>
          <a:xfrm>
            <a:off x="8773250"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63" name="Google Shape;1563;p104"/>
          <p:cNvCxnSpPr/>
          <p:nvPr/>
        </p:nvCxnSpPr>
        <p:spPr>
          <a:xfrm>
            <a:off x="8948875"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64" name="Google Shape;1564;p104"/>
          <p:cNvCxnSpPr/>
          <p:nvPr/>
        </p:nvCxnSpPr>
        <p:spPr>
          <a:xfrm>
            <a:off x="370200" y="336550"/>
            <a:ext cx="0" cy="4152300"/>
          </a:xfrm>
          <a:prstGeom prst="straightConnector1">
            <a:avLst/>
          </a:prstGeom>
          <a:noFill/>
          <a:ln cap="flat" cmpd="sng" w="9525">
            <a:solidFill>
              <a:srgbClr val="FF617B"/>
            </a:solidFill>
            <a:prstDash val="solid"/>
            <a:round/>
            <a:headEnd len="med" w="med" type="none"/>
            <a:tailEnd len="med" w="med" type="none"/>
          </a:ln>
        </p:spPr>
      </p:cxnSp>
      <p:sp>
        <p:nvSpPr>
          <p:cNvPr id="1565" name="Google Shape;1565;p10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showMasterSp="0">
  <p:cSld name="BLANK_1_2">
    <p:spTree>
      <p:nvGrpSpPr>
        <p:cNvPr id="1566" name="Shape 1566"/>
        <p:cNvGrpSpPr/>
        <p:nvPr/>
      </p:nvGrpSpPr>
      <p:grpSpPr>
        <a:xfrm>
          <a:off x="0" y="0"/>
          <a:ext cx="0" cy="0"/>
          <a:chOff x="0" y="0"/>
          <a:chExt cx="0" cy="0"/>
        </a:xfrm>
      </p:grpSpPr>
      <p:grpSp>
        <p:nvGrpSpPr>
          <p:cNvPr id="1567" name="Google Shape;1567;p105"/>
          <p:cNvGrpSpPr/>
          <p:nvPr/>
        </p:nvGrpSpPr>
        <p:grpSpPr>
          <a:xfrm>
            <a:off x="8625005" y="4489652"/>
            <a:ext cx="323845" cy="323765"/>
            <a:chOff x="0" y="-1"/>
            <a:chExt cx="323845" cy="323765"/>
          </a:xfrm>
        </p:grpSpPr>
        <p:sp>
          <p:nvSpPr>
            <p:cNvPr id="1568" name="Google Shape;1568;p105"/>
            <p:cNvSpPr/>
            <p:nvPr/>
          </p:nvSpPr>
          <p:spPr>
            <a:xfrm>
              <a:off x="57571" y="-1"/>
              <a:ext cx="266274" cy="301968"/>
            </a:xfrm>
            <a:custGeom>
              <a:rect b="b" l="l" r="r" t="t"/>
              <a:pathLst>
                <a:path extrusionOk="0" h="21600" w="21600">
                  <a:moveTo>
                    <a:pt x="8350" y="0"/>
                  </a:moveTo>
                  <a:lnTo>
                    <a:pt x="8100" y="9"/>
                  </a:lnTo>
                  <a:lnTo>
                    <a:pt x="7841" y="25"/>
                  </a:lnTo>
                  <a:lnTo>
                    <a:pt x="7591" y="42"/>
                  </a:lnTo>
                  <a:lnTo>
                    <a:pt x="7341" y="68"/>
                  </a:lnTo>
                  <a:lnTo>
                    <a:pt x="6860" y="136"/>
                  </a:lnTo>
                  <a:lnTo>
                    <a:pt x="6620" y="178"/>
                  </a:lnTo>
                  <a:lnTo>
                    <a:pt x="6390" y="229"/>
                  </a:lnTo>
                  <a:lnTo>
                    <a:pt x="6159" y="280"/>
                  </a:lnTo>
                  <a:lnTo>
                    <a:pt x="5938" y="339"/>
                  </a:lnTo>
                  <a:lnTo>
                    <a:pt x="5708" y="398"/>
                  </a:lnTo>
                  <a:lnTo>
                    <a:pt x="5496" y="466"/>
                  </a:lnTo>
                  <a:lnTo>
                    <a:pt x="5275" y="542"/>
                  </a:lnTo>
                  <a:lnTo>
                    <a:pt x="5064" y="619"/>
                  </a:lnTo>
                  <a:lnTo>
                    <a:pt x="4862" y="695"/>
                  </a:lnTo>
                  <a:lnTo>
                    <a:pt x="4660" y="788"/>
                  </a:lnTo>
                  <a:lnTo>
                    <a:pt x="4458" y="873"/>
                  </a:lnTo>
                  <a:lnTo>
                    <a:pt x="4257" y="966"/>
                  </a:lnTo>
                  <a:lnTo>
                    <a:pt x="4064" y="1068"/>
                  </a:lnTo>
                  <a:lnTo>
                    <a:pt x="3882" y="1169"/>
                  </a:lnTo>
                  <a:lnTo>
                    <a:pt x="3517" y="1390"/>
                  </a:lnTo>
                  <a:lnTo>
                    <a:pt x="3344" y="1500"/>
                  </a:lnTo>
                  <a:lnTo>
                    <a:pt x="3171" y="1619"/>
                  </a:lnTo>
                  <a:lnTo>
                    <a:pt x="2998" y="1737"/>
                  </a:lnTo>
                  <a:lnTo>
                    <a:pt x="2681" y="1991"/>
                  </a:lnTo>
                  <a:lnTo>
                    <a:pt x="2373" y="2263"/>
                  </a:lnTo>
                  <a:lnTo>
                    <a:pt x="2085" y="2542"/>
                  </a:lnTo>
                  <a:lnTo>
                    <a:pt x="1816" y="2830"/>
                  </a:lnTo>
                  <a:lnTo>
                    <a:pt x="1566" y="3135"/>
                  </a:lnTo>
                  <a:lnTo>
                    <a:pt x="1326" y="3449"/>
                  </a:lnTo>
                  <a:lnTo>
                    <a:pt x="1105" y="3762"/>
                  </a:lnTo>
                  <a:lnTo>
                    <a:pt x="913" y="4093"/>
                  </a:lnTo>
                  <a:lnTo>
                    <a:pt x="730" y="4432"/>
                  </a:lnTo>
                  <a:lnTo>
                    <a:pt x="567" y="4779"/>
                  </a:lnTo>
                  <a:lnTo>
                    <a:pt x="432" y="5135"/>
                  </a:lnTo>
                  <a:lnTo>
                    <a:pt x="308" y="5491"/>
                  </a:lnTo>
                  <a:lnTo>
                    <a:pt x="202" y="5847"/>
                  </a:lnTo>
                  <a:lnTo>
                    <a:pt x="125" y="6220"/>
                  </a:lnTo>
                  <a:lnTo>
                    <a:pt x="67" y="6584"/>
                  </a:lnTo>
                  <a:lnTo>
                    <a:pt x="19" y="6957"/>
                  </a:lnTo>
                  <a:lnTo>
                    <a:pt x="0" y="7330"/>
                  </a:lnTo>
                  <a:lnTo>
                    <a:pt x="0" y="7703"/>
                  </a:lnTo>
                  <a:lnTo>
                    <a:pt x="29" y="8076"/>
                  </a:lnTo>
                  <a:lnTo>
                    <a:pt x="67" y="8415"/>
                  </a:lnTo>
                  <a:lnTo>
                    <a:pt x="125" y="8754"/>
                  </a:lnTo>
                  <a:lnTo>
                    <a:pt x="211" y="9084"/>
                  </a:lnTo>
                  <a:lnTo>
                    <a:pt x="308" y="9415"/>
                  </a:lnTo>
                  <a:lnTo>
                    <a:pt x="423" y="9745"/>
                  </a:lnTo>
                  <a:lnTo>
                    <a:pt x="557" y="10067"/>
                  </a:lnTo>
                  <a:lnTo>
                    <a:pt x="711" y="10389"/>
                  </a:lnTo>
                  <a:lnTo>
                    <a:pt x="884" y="10703"/>
                  </a:lnTo>
                  <a:lnTo>
                    <a:pt x="1067" y="11016"/>
                  </a:lnTo>
                  <a:lnTo>
                    <a:pt x="1278" y="11321"/>
                  </a:lnTo>
                  <a:lnTo>
                    <a:pt x="1499" y="11618"/>
                  </a:lnTo>
                  <a:lnTo>
                    <a:pt x="1739" y="11906"/>
                  </a:lnTo>
                  <a:lnTo>
                    <a:pt x="1999" y="12194"/>
                  </a:lnTo>
                  <a:lnTo>
                    <a:pt x="2268" y="12474"/>
                  </a:lnTo>
                  <a:lnTo>
                    <a:pt x="2556" y="12736"/>
                  </a:lnTo>
                  <a:lnTo>
                    <a:pt x="2863" y="12999"/>
                  </a:lnTo>
                  <a:lnTo>
                    <a:pt x="3094" y="13185"/>
                  </a:lnTo>
                  <a:lnTo>
                    <a:pt x="3334" y="13363"/>
                  </a:lnTo>
                  <a:lnTo>
                    <a:pt x="3574" y="13533"/>
                  </a:lnTo>
                  <a:lnTo>
                    <a:pt x="3824" y="13694"/>
                  </a:lnTo>
                  <a:lnTo>
                    <a:pt x="4074" y="13846"/>
                  </a:lnTo>
                  <a:lnTo>
                    <a:pt x="4324" y="13990"/>
                  </a:lnTo>
                  <a:lnTo>
                    <a:pt x="4583" y="14126"/>
                  </a:lnTo>
                  <a:lnTo>
                    <a:pt x="4843" y="14253"/>
                  </a:lnTo>
                  <a:lnTo>
                    <a:pt x="4651" y="14041"/>
                  </a:lnTo>
                  <a:lnTo>
                    <a:pt x="4478" y="13813"/>
                  </a:lnTo>
                  <a:lnTo>
                    <a:pt x="4314" y="13575"/>
                  </a:lnTo>
                  <a:lnTo>
                    <a:pt x="4170" y="13329"/>
                  </a:lnTo>
                  <a:lnTo>
                    <a:pt x="4045" y="13075"/>
                  </a:lnTo>
                  <a:lnTo>
                    <a:pt x="3949" y="12813"/>
                  </a:lnTo>
                  <a:lnTo>
                    <a:pt x="3863" y="12533"/>
                  </a:lnTo>
                  <a:lnTo>
                    <a:pt x="3795" y="12253"/>
                  </a:lnTo>
                  <a:lnTo>
                    <a:pt x="3767" y="12067"/>
                  </a:lnTo>
                  <a:lnTo>
                    <a:pt x="3757" y="11872"/>
                  </a:lnTo>
                  <a:lnTo>
                    <a:pt x="3747" y="11669"/>
                  </a:lnTo>
                  <a:lnTo>
                    <a:pt x="3747" y="11465"/>
                  </a:lnTo>
                  <a:lnTo>
                    <a:pt x="3767" y="11262"/>
                  </a:lnTo>
                  <a:lnTo>
                    <a:pt x="3795" y="11059"/>
                  </a:lnTo>
                  <a:lnTo>
                    <a:pt x="3834" y="10847"/>
                  </a:lnTo>
                  <a:lnTo>
                    <a:pt x="3882" y="10635"/>
                  </a:lnTo>
                  <a:lnTo>
                    <a:pt x="3940" y="10423"/>
                  </a:lnTo>
                  <a:lnTo>
                    <a:pt x="4016" y="10220"/>
                  </a:lnTo>
                  <a:lnTo>
                    <a:pt x="4103" y="10008"/>
                  </a:lnTo>
                  <a:lnTo>
                    <a:pt x="4199" y="9804"/>
                  </a:lnTo>
                  <a:lnTo>
                    <a:pt x="4305" y="9601"/>
                  </a:lnTo>
                  <a:lnTo>
                    <a:pt x="4430" y="9406"/>
                  </a:lnTo>
                  <a:lnTo>
                    <a:pt x="4564" y="9211"/>
                  </a:lnTo>
                  <a:lnTo>
                    <a:pt x="4708" y="9025"/>
                  </a:lnTo>
                  <a:lnTo>
                    <a:pt x="4862" y="8838"/>
                  </a:lnTo>
                  <a:lnTo>
                    <a:pt x="5035" y="8669"/>
                  </a:lnTo>
                  <a:lnTo>
                    <a:pt x="5217" y="8499"/>
                  </a:lnTo>
                  <a:lnTo>
                    <a:pt x="5410" y="8338"/>
                  </a:lnTo>
                  <a:lnTo>
                    <a:pt x="5621" y="8186"/>
                  </a:lnTo>
                  <a:lnTo>
                    <a:pt x="5842" y="8042"/>
                  </a:lnTo>
                  <a:lnTo>
                    <a:pt x="6073" y="7915"/>
                  </a:lnTo>
                  <a:lnTo>
                    <a:pt x="6322" y="7787"/>
                  </a:lnTo>
                  <a:lnTo>
                    <a:pt x="6582" y="7677"/>
                  </a:lnTo>
                  <a:lnTo>
                    <a:pt x="6851" y="7584"/>
                  </a:lnTo>
                  <a:lnTo>
                    <a:pt x="7139" y="7499"/>
                  </a:lnTo>
                  <a:lnTo>
                    <a:pt x="7437" y="7432"/>
                  </a:lnTo>
                  <a:lnTo>
                    <a:pt x="7754" y="7372"/>
                  </a:lnTo>
                  <a:lnTo>
                    <a:pt x="8081" y="7330"/>
                  </a:lnTo>
                  <a:lnTo>
                    <a:pt x="8417" y="7305"/>
                  </a:lnTo>
                  <a:lnTo>
                    <a:pt x="8773" y="7296"/>
                  </a:lnTo>
                  <a:lnTo>
                    <a:pt x="9157" y="7305"/>
                  </a:lnTo>
                  <a:lnTo>
                    <a:pt x="9551" y="7338"/>
                  </a:lnTo>
                  <a:lnTo>
                    <a:pt x="9935" y="7389"/>
                  </a:lnTo>
                  <a:lnTo>
                    <a:pt x="10329" y="7457"/>
                  </a:lnTo>
                  <a:lnTo>
                    <a:pt x="10723" y="7542"/>
                  </a:lnTo>
                  <a:lnTo>
                    <a:pt x="11107" y="7643"/>
                  </a:lnTo>
                  <a:lnTo>
                    <a:pt x="11492" y="7762"/>
                  </a:lnTo>
                  <a:lnTo>
                    <a:pt x="11876" y="7906"/>
                  </a:lnTo>
                  <a:lnTo>
                    <a:pt x="12251" y="8059"/>
                  </a:lnTo>
                  <a:lnTo>
                    <a:pt x="12626" y="8228"/>
                  </a:lnTo>
                  <a:lnTo>
                    <a:pt x="12991" y="8415"/>
                  </a:lnTo>
                  <a:lnTo>
                    <a:pt x="13346" y="8618"/>
                  </a:lnTo>
                  <a:lnTo>
                    <a:pt x="13702" y="8830"/>
                  </a:lnTo>
                  <a:lnTo>
                    <a:pt x="14048" y="9059"/>
                  </a:lnTo>
                  <a:lnTo>
                    <a:pt x="14384" y="9304"/>
                  </a:lnTo>
                  <a:lnTo>
                    <a:pt x="14701" y="9559"/>
                  </a:lnTo>
                  <a:lnTo>
                    <a:pt x="15018" y="9830"/>
                  </a:lnTo>
                  <a:lnTo>
                    <a:pt x="15316" y="10109"/>
                  </a:lnTo>
                  <a:lnTo>
                    <a:pt x="15604" y="10397"/>
                  </a:lnTo>
                  <a:lnTo>
                    <a:pt x="15883" y="10703"/>
                  </a:lnTo>
                  <a:lnTo>
                    <a:pt x="16142" y="11016"/>
                  </a:lnTo>
                  <a:lnTo>
                    <a:pt x="16392" y="11338"/>
                  </a:lnTo>
                  <a:lnTo>
                    <a:pt x="16623" y="11669"/>
                  </a:lnTo>
                  <a:lnTo>
                    <a:pt x="16834" y="12016"/>
                  </a:lnTo>
                  <a:lnTo>
                    <a:pt x="17026" y="12363"/>
                  </a:lnTo>
                  <a:lnTo>
                    <a:pt x="17209" y="12719"/>
                  </a:lnTo>
                  <a:lnTo>
                    <a:pt x="17363" y="13092"/>
                  </a:lnTo>
                  <a:lnTo>
                    <a:pt x="17497" y="13465"/>
                  </a:lnTo>
                  <a:lnTo>
                    <a:pt x="17612" y="13838"/>
                  </a:lnTo>
                  <a:lnTo>
                    <a:pt x="17661" y="14033"/>
                  </a:lnTo>
                  <a:lnTo>
                    <a:pt x="17709" y="14228"/>
                  </a:lnTo>
                  <a:lnTo>
                    <a:pt x="17747" y="14423"/>
                  </a:lnTo>
                  <a:lnTo>
                    <a:pt x="17785" y="14618"/>
                  </a:lnTo>
                  <a:lnTo>
                    <a:pt x="17805" y="14812"/>
                  </a:lnTo>
                  <a:lnTo>
                    <a:pt x="17833" y="15016"/>
                  </a:lnTo>
                  <a:lnTo>
                    <a:pt x="17843" y="15262"/>
                  </a:lnTo>
                  <a:lnTo>
                    <a:pt x="17862" y="15499"/>
                  </a:lnTo>
                  <a:lnTo>
                    <a:pt x="17862" y="15744"/>
                  </a:lnTo>
                  <a:lnTo>
                    <a:pt x="17853" y="15982"/>
                  </a:lnTo>
                  <a:lnTo>
                    <a:pt x="17843" y="16219"/>
                  </a:lnTo>
                  <a:lnTo>
                    <a:pt x="17824" y="16448"/>
                  </a:lnTo>
                  <a:lnTo>
                    <a:pt x="17795" y="16685"/>
                  </a:lnTo>
                  <a:lnTo>
                    <a:pt x="17757" y="16914"/>
                  </a:lnTo>
                  <a:lnTo>
                    <a:pt x="17718" y="17143"/>
                  </a:lnTo>
                  <a:lnTo>
                    <a:pt x="17670" y="17363"/>
                  </a:lnTo>
                  <a:lnTo>
                    <a:pt x="17612" y="17592"/>
                  </a:lnTo>
                  <a:lnTo>
                    <a:pt x="17555" y="17812"/>
                  </a:lnTo>
                  <a:lnTo>
                    <a:pt x="17488" y="18032"/>
                  </a:lnTo>
                  <a:lnTo>
                    <a:pt x="17411" y="18244"/>
                  </a:lnTo>
                  <a:lnTo>
                    <a:pt x="17238" y="18668"/>
                  </a:lnTo>
                  <a:lnTo>
                    <a:pt x="17142" y="18880"/>
                  </a:lnTo>
                  <a:lnTo>
                    <a:pt x="17046" y="19083"/>
                  </a:lnTo>
                  <a:lnTo>
                    <a:pt x="16940" y="19287"/>
                  </a:lnTo>
                  <a:lnTo>
                    <a:pt x="16825" y="19481"/>
                  </a:lnTo>
                  <a:lnTo>
                    <a:pt x="16709" y="19676"/>
                  </a:lnTo>
                  <a:lnTo>
                    <a:pt x="16584" y="19871"/>
                  </a:lnTo>
                  <a:lnTo>
                    <a:pt x="16450" y="20066"/>
                  </a:lnTo>
                  <a:lnTo>
                    <a:pt x="16315" y="20244"/>
                  </a:lnTo>
                  <a:lnTo>
                    <a:pt x="16181" y="20431"/>
                  </a:lnTo>
                  <a:lnTo>
                    <a:pt x="16037" y="20609"/>
                  </a:lnTo>
                  <a:lnTo>
                    <a:pt x="15883" y="20786"/>
                  </a:lnTo>
                  <a:lnTo>
                    <a:pt x="15729" y="20956"/>
                  </a:lnTo>
                  <a:lnTo>
                    <a:pt x="15566" y="21125"/>
                  </a:lnTo>
                  <a:lnTo>
                    <a:pt x="15402" y="21286"/>
                  </a:lnTo>
                  <a:lnTo>
                    <a:pt x="15230" y="21447"/>
                  </a:lnTo>
                  <a:lnTo>
                    <a:pt x="15057" y="21600"/>
                  </a:lnTo>
                  <a:lnTo>
                    <a:pt x="15412" y="21405"/>
                  </a:lnTo>
                  <a:lnTo>
                    <a:pt x="15768" y="21202"/>
                  </a:lnTo>
                  <a:lnTo>
                    <a:pt x="16123" y="20990"/>
                  </a:lnTo>
                  <a:lnTo>
                    <a:pt x="16460" y="20770"/>
                  </a:lnTo>
                  <a:lnTo>
                    <a:pt x="16786" y="20541"/>
                  </a:lnTo>
                  <a:lnTo>
                    <a:pt x="17113" y="20295"/>
                  </a:lnTo>
                  <a:lnTo>
                    <a:pt x="17420" y="20049"/>
                  </a:lnTo>
                  <a:lnTo>
                    <a:pt x="17728" y="19795"/>
                  </a:lnTo>
                  <a:lnTo>
                    <a:pt x="18026" y="19524"/>
                  </a:lnTo>
                  <a:lnTo>
                    <a:pt x="18304" y="19253"/>
                  </a:lnTo>
                  <a:lnTo>
                    <a:pt x="18583" y="18965"/>
                  </a:lnTo>
                  <a:lnTo>
                    <a:pt x="18842" y="18676"/>
                  </a:lnTo>
                  <a:lnTo>
                    <a:pt x="19102" y="18380"/>
                  </a:lnTo>
                  <a:lnTo>
                    <a:pt x="19342" y="18075"/>
                  </a:lnTo>
                  <a:lnTo>
                    <a:pt x="19573" y="17761"/>
                  </a:lnTo>
                  <a:lnTo>
                    <a:pt x="19794" y="17448"/>
                  </a:lnTo>
                  <a:lnTo>
                    <a:pt x="20005" y="17117"/>
                  </a:lnTo>
                  <a:lnTo>
                    <a:pt x="20197" y="16787"/>
                  </a:lnTo>
                  <a:lnTo>
                    <a:pt x="20389" y="16448"/>
                  </a:lnTo>
                  <a:lnTo>
                    <a:pt x="20562" y="16100"/>
                  </a:lnTo>
                  <a:lnTo>
                    <a:pt x="20726" y="15753"/>
                  </a:lnTo>
                  <a:lnTo>
                    <a:pt x="20870" y="15397"/>
                  </a:lnTo>
                  <a:lnTo>
                    <a:pt x="21004" y="15033"/>
                  </a:lnTo>
                  <a:lnTo>
                    <a:pt x="21129" y="14668"/>
                  </a:lnTo>
                  <a:lnTo>
                    <a:pt x="21235" y="14295"/>
                  </a:lnTo>
                  <a:lnTo>
                    <a:pt x="21331" y="13923"/>
                  </a:lnTo>
                  <a:lnTo>
                    <a:pt x="21408" y="13541"/>
                  </a:lnTo>
                  <a:lnTo>
                    <a:pt x="21475" y="13160"/>
                  </a:lnTo>
                  <a:lnTo>
                    <a:pt x="21533" y="12770"/>
                  </a:lnTo>
                  <a:lnTo>
                    <a:pt x="21571" y="12372"/>
                  </a:lnTo>
                  <a:lnTo>
                    <a:pt x="21590" y="11982"/>
                  </a:lnTo>
                  <a:lnTo>
                    <a:pt x="21600" y="11584"/>
                  </a:lnTo>
                  <a:lnTo>
                    <a:pt x="21590" y="11152"/>
                  </a:lnTo>
                  <a:lnTo>
                    <a:pt x="21562" y="10720"/>
                  </a:lnTo>
                  <a:lnTo>
                    <a:pt x="21523" y="10296"/>
                  </a:lnTo>
                  <a:lnTo>
                    <a:pt x="21456" y="9872"/>
                  </a:lnTo>
                  <a:lnTo>
                    <a:pt x="21379" y="9465"/>
                  </a:lnTo>
                  <a:lnTo>
                    <a:pt x="21283" y="9050"/>
                  </a:lnTo>
                  <a:lnTo>
                    <a:pt x="21177" y="8652"/>
                  </a:lnTo>
                  <a:lnTo>
                    <a:pt x="21052" y="8254"/>
                  </a:lnTo>
                  <a:lnTo>
                    <a:pt x="20908" y="7855"/>
                  </a:lnTo>
                  <a:lnTo>
                    <a:pt x="20745" y="7474"/>
                  </a:lnTo>
                  <a:lnTo>
                    <a:pt x="20572" y="7093"/>
                  </a:lnTo>
                  <a:lnTo>
                    <a:pt x="20389" y="6720"/>
                  </a:lnTo>
                  <a:lnTo>
                    <a:pt x="20188" y="6355"/>
                  </a:lnTo>
                  <a:lnTo>
                    <a:pt x="19976" y="5991"/>
                  </a:lnTo>
                  <a:lnTo>
                    <a:pt x="19746" y="5644"/>
                  </a:lnTo>
                  <a:lnTo>
                    <a:pt x="19505" y="5296"/>
                  </a:lnTo>
                  <a:lnTo>
                    <a:pt x="19246" y="4966"/>
                  </a:lnTo>
                  <a:lnTo>
                    <a:pt x="18977" y="4635"/>
                  </a:lnTo>
                  <a:lnTo>
                    <a:pt x="18698" y="4322"/>
                  </a:lnTo>
                  <a:lnTo>
                    <a:pt x="18410" y="4008"/>
                  </a:lnTo>
                  <a:lnTo>
                    <a:pt x="18103" y="3712"/>
                  </a:lnTo>
                  <a:lnTo>
                    <a:pt x="17785" y="3423"/>
                  </a:lnTo>
                  <a:lnTo>
                    <a:pt x="17459" y="3135"/>
                  </a:lnTo>
                  <a:lnTo>
                    <a:pt x="17122" y="2873"/>
                  </a:lnTo>
                  <a:lnTo>
                    <a:pt x="16777" y="2610"/>
                  </a:lnTo>
                  <a:lnTo>
                    <a:pt x="16411" y="2356"/>
                  </a:lnTo>
                  <a:lnTo>
                    <a:pt x="16046" y="2118"/>
                  </a:lnTo>
                  <a:lnTo>
                    <a:pt x="15662" y="1890"/>
                  </a:lnTo>
                  <a:lnTo>
                    <a:pt x="15278" y="1678"/>
                  </a:lnTo>
                  <a:lnTo>
                    <a:pt x="14884" y="1474"/>
                  </a:lnTo>
                  <a:lnTo>
                    <a:pt x="14480" y="1280"/>
                  </a:lnTo>
                  <a:lnTo>
                    <a:pt x="14067" y="1102"/>
                  </a:lnTo>
                  <a:lnTo>
                    <a:pt x="13750" y="975"/>
                  </a:lnTo>
                  <a:lnTo>
                    <a:pt x="13433" y="856"/>
                  </a:lnTo>
                  <a:lnTo>
                    <a:pt x="13106" y="746"/>
                  </a:lnTo>
                  <a:lnTo>
                    <a:pt x="12779" y="636"/>
                  </a:lnTo>
                  <a:lnTo>
                    <a:pt x="12443" y="542"/>
                  </a:lnTo>
                  <a:lnTo>
                    <a:pt x="12107" y="449"/>
                  </a:lnTo>
                  <a:lnTo>
                    <a:pt x="11761" y="364"/>
                  </a:lnTo>
                  <a:lnTo>
                    <a:pt x="11415" y="297"/>
                  </a:lnTo>
                  <a:lnTo>
                    <a:pt x="11069" y="229"/>
                  </a:lnTo>
                  <a:lnTo>
                    <a:pt x="10723" y="169"/>
                  </a:lnTo>
                  <a:lnTo>
                    <a:pt x="10368" y="119"/>
                  </a:lnTo>
                  <a:lnTo>
                    <a:pt x="10022" y="76"/>
                  </a:lnTo>
                  <a:lnTo>
                    <a:pt x="9666" y="42"/>
                  </a:lnTo>
                  <a:lnTo>
                    <a:pt x="9311" y="17"/>
                  </a:lnTo>
                  <a:lnTo>
                    <a:pt x="8965" y="0"/>
                  </a:lnTo>
                  <a:close/>
                </a:path>
              </a:pathLst>
            </a:custGeom>
            <a:solidFill>
              <a:srgbClr val="0053D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05"/>
            <p:cNvSpPr/>
            <p:nvPr/>
          </p:nvSpPr>
          <p:spPr>
            <a:xfrm>
              <a:off x="0" y="21796"/>
              <a:ext cx="266274" cy="301968"/>
            </a:xfrm>
            <a:custGeom>
              <a:rect b="b" l="l" r="r" t="t"/>
              <a:pathLst>
                <a:path extrusionOk="0" h="21600" w="21600">
                  <a:moveTo>
                    <a:pt x="6543" y="0"/>
                  </a:moveTo>
                  <a:lnTo>
                    <a:pt x="6188" y="195"/>
                  </a:lnTo>
                  <a:lnTo>
                    <a:pt x="5832" y="398"/>
                  </a:lnTo>
                  <a:lnTo>
                    <a:pt x="5487" y="610"/>
                  </a:lnTo>
                  <a:lnTo>
                    <a:pt x="5141" y="830"/>
                  </a:lnTo>
                  <a:lnTo>
                    <a:pt x="4814" y="1059"/>
                  </a:lnTo>
                  <a:lnTo>
                    <a:pt x="4487" y="1305"/>
                  </a:lnTo>
                  <a:lnTo>
                    <a:pt x="4180" y="1551"/>
                  </a:lnTo>
                  <a:lnTo>
                    <a:pt x="3872" y="1805"/>
                  </a:lnTo>
                  <a:lnTo>
                    <a:pt x="3584" y="2076"/>
                  </a:lnTo>
                  <a:lnTo>
                    <a:pt x="3296" y="2347"/>
                  </a:lnTo>
                  <a:lnTo>
                    <a:pt x="3017" y="2635"/>
                  </a:lnTo>
                  <a:lnTo>
                    <a:pt x="2758" y="2924"/>
                  </a:lnTo>
                  <a:lnTo>
                    <a:pt x="2508" y="3220"/>
                  </a:lnTo>
                  <a:lnTo>
                    <a:pt x="2258" y="3525"/>
                  </a:lnTo>
                  <a:lnTo>
                    <a:pt x="2027" y="3839"/>
                  </a:lnTo>
                  <a:lnTo>
                    <a:pt x="1806" y="4161"/>
                  </a:lnTo>
                  <a:lnTo>
                    <a:pt x="1595" y="4483"/>
                  </a:lnTo>
                  <a:lnTo>
                    <a:pt x="1403" y="4813"/>
                  </a:lnTo>
                  <a:lnTo>
                    <a:pt x="1211" y="5152"/>
                  </a:lnTo>
                  <a:lnTo>
                    <a:pt x="1038" y="5500"/>
                  </a:lnTo>
                  <a:lnTo>
                    <a:pt x="884" y="5847"/>
                  </a:lnTo>
                  <a:lnTo>
                    <a:pt x="730" y="6203"/>
                  </a:lnTo>
                  <a:lnTo>
                    <a:pt x="596" y="6567"/>
                  </a:lnTo>
                  <a:lnTo>
                    <a:pt x="471" y="6932"/>
                  </a:lnTo>
                  <a:lnTo>
                    <a:pt x="365" y="7305"/>
                  </a:lnTo>
                  <a:lnTo>
                    <a:pt x="269" y="7677"/>
                  </a:lnTo>
                  <a:lnTo>
                    <a:pt x="192" y="8059"/>
                  </a:lnTo>
                  <a:lnTo>
                    <a:pt x="125" y="8440"/>
                  </a:lnTo>
                  <a:lnTo>
                    <a:pt x="67" y="8830"/>
                  </a:lnTo>
                  <a:lnTo>
                    <a:pt x="29" y="9228"/>
                  </a:lnTo>
                  <a:lnTo>
                    <a:pt x="10" y="9618"/>
                  </a:lnTo>
                  <a:lnTo>
                    <a:pt x="0" y="10025"/>
                  </a:lnTo>
                  <a:lnTo>
                    <a:pt x="10" y="10457"/>
                  </a:lnTo>
                  <a:lnTo>
                    <a:pt x="38" y="10880"/>
                  </a:lnTo>
                  <a:lnTo>
                    <a:pt x="86" y="11304"/>
                  </a:lnTo>
                  <a:lnTo>
                    <a:pt x="144" y="11728"/>
                  </a:lnTo>
                  <a:lnTo>
                    <a:pt x="221" y="12143"/>
                  </a:lnTo>
                  <a:lnTo>
                    <a:pt x="317" y="12550"/>
                  </a:lnTo>
                  <a:lnTo>
                    <a:pt x="423" y="12957"/>
                  </a:lnTo>
                  <a:lnTo>
                    <a:pt x="557" y="13355"/>
                  </a:lnTo>
                  <a:lnTo>
                    <a:pt x="692" y="13745"/>
                  </a:lnTo>
                  <a:lnTo>
                    <a:pt x="855" y="14126"/>
                  </a:lnTo>
                  <a:lnTo>
                    <a:pt x="1028" y="14507"/>
                  </a:lnTo>
                  <a:lnTo>
                    <a:pt x="1211" y="14880"/>
                  </a:lnTo>
                  <a:lnTo>
                    <a:pt x="1412" y="15253"/>
                  </a:lnTo>
                  <a:lnTo>
                    <a:pt x="1624" y="15609"/>
                  </a:lnTo>
                  <a:lnTo>
                    <a:pt x="1854" y="15956"/>
                  </a:lnTo>
                  <a:lnTo>
                    <a:pt x="2095" y="16304"/>
                  </a:lnTo>
                  <a:lnTo>
                    <a:pt x="2354" y="16634"/>
                  </a:lnTo>
                  <a:lnTo>
                    <a:pt x="2623" y="16965"/>
                  </a:lnTo>
                  <a:lnTo>
                    <a:pt x="2902" y="17278"/>
                  </a:lnTo>
                  <a:lnTo>
                    <a:pt x="3200" y="17592"/>
                  </a:lnTo>
                  <a:lnTo>
                    <a:pt x="3497" y="17888"/>
                  </a:lnTo>
                  <a:lnTo>
                    <a:pt x="3815" y="18185"/>
                  </a:lnTo>
                  <a:lnTo>
                    <a:pt x="4141" y="18465"/>
                  </a:lnTo>
                  <a:lnTo>
                    <a:pt x="4478" y="18736"/>
                  </a:lnTo>
                  <a:lnTo>
                    <a:pt x="4833" y="18990"/>
                  </a:lnTo>
                  <a:lnTo>
                    <a:pt x="5189" y="19244"/>
                  </a:lnTo>
                  <a:lnTo>
                    <a:pt x="5554" y="19482"/>
                  </a:lnTo>
                  <a:lnTo>
                    <a:pt x="5938" y="19710"/>
                  </a:lnTo>
                  <a:lnTo>
                    <a:pt x="6322" y="19922"/>
                  </a:lnTo>
                  <a:lnTo>
                    <a:pt x="6716" y="20126"/>
                  </a:lnTo>
                  <a:lnTo>
                    <a:pt x="7120" y="20320"/>
                  </a:lnTo>
                  <a:lnTo>
                    <a:pt x="7533" y="20498"/>
                  </a:lnTo>
                  <a:lnTo>
                    <a:pt x="7850" y="20625"/>
                  </a:lnTo>
                  <a:lnTo>
                    <a:pt x="8167" y="20744"/>
                  </a:lnTo>
                  <a:lnTo>
                    <a:pt x="8494" y="20854"/>
                  </a:lnTo>
                  <a:lnTo>
                    <a:pt x="8821" y="20964"/>
                  </a:lnTo>
                  <a:lnTo>
                    <a:pt x="9157" y="21058"/>
                  </a:lnTo>
                  <a:lnTo>
                    <a:pt x="9493" y="21151"/>
                  </a:lnTo>
                  <a:lnTo>
                    <a:pt x="9839" y="21236"/>
                  </a:lnTo>
                  <a:lnTo>
                    <a:pt x="10185" y="21312"/>
                  </a:lnTo>
                  <a:lnTo>
                    <a:pt x="10531" y="21371"/>
                  </a:lnTo>
                  <a:lnTo>
                    <a:pt x="10877" y="21431"/>
                  </a:lnTo>
                  <a:lnTo>
                    <a:pt x="11232" y="21481"/>
                  </a:lnTo>
                  <a:lnTo>
                    <a:pt x="11588" y="21524"/>
                  </a:lnTo>
                  <a:lnTo>
                    <a:pt x="11934" y="21558"/>
                  </a:lnTo>
                  <a:lnTo>
                    <a:pt x="12289" y="21583"/>
                  </a:lnTo>
                  <a:lnTo>
                    <a:pt x="12635" y="21600"/>
                  </a:lnTo>
                  <a:lnTo>
                    <a:pt x="13250" y="21600"/>
                  </a:lnTo>
                  <a:lnTo>
                    <a:pt x="13510" y="21591"/>
                  </a:lnTo>
                  <a:lnTo>
                    <a:pt x="13759" y="21575"/>
                  </a:lnTo>
                  <a:lnTo>
                    <a:pt x="14009" y="21558"/>
                  </a:lnTo>
                  <a:lnTo>
                    <a:pt x="14259" y="21532"/>
                  </a:lnTo>
                  <a:lnTo>
                    <a:pt x="14740" y="21464"/>
                  </a:lnTo>
                  <a:lnTo>
                    <a:pt x="14980" y="21422"/>
                  </a:lnTo>
                  <a:lnTo>
                    <a:pt x="15210" y="21371"/>
                  </a:lnTo>
                  <a:lnTo>
                    <a:pt x="15441" y="21320"/>
                  </a:lnTo>
                  <a:lnTo>
                    <a:pt x="15672" y="21261"/>
                  </a:lnTo>
                  <a:lnTo>
                    <a:pt x="15892" y="21202"/>
                  </a:lnTo>
                  <a:lnTo>
                    <a:pt x="16104" y="21134"/>
                  </a:lnTo>
                  <a:lnTo>
                    <a:pt x="16325" y="21058"/>
                  </a:lnTo>
                  <a:lnTo>
                    <a:pt x="16536" y="20981"/>
                  </a:lnTo>
                  <a:lnTo>
                    <a:pt x="16738" y="20905"/>
                  </a:lnTo>
                  <a:lnTo>
                    <a:pt x="16949" y="20820"/>
                  </a:lnTo>
                  <a:lnTo>
                    <a:pt x="17142" y="20727"/>
                  </a:lnTo>
                  <a:lnTo>
                    <a:pt x="17343" y="20634"/>
                  </a:lnTo>
                  <a:lnTo>
                    <a:pt x="17536" y="20532"/>
                  </a:lnTo>
                  <a:lnTo>
                    <a:pt x="17718" y="20431"/>
                  </a:lnTo>
                  <a:lnTo>
                    <a:pt x="18083" y="20210"/>
                  </a:lnTo>
                  <a:lnTo>
                    <a:pt x="18256" y="20100"/>
                  </a:lnTo>
                  <a:lnTo>
                    <a:pt x="18429" y="19981"/>
                  </a:lnTo>
                  <a:lnTo>
                    <a:pt x="18602" y="19863"/>
                  </a:lnTo>
                  <a:lnTo>
                    <a:pt x="18919" y="19609"/>
                  </a:lnTo>
                  <a:lnTo>
                    <a:pt x="19227" y="19337"/>
                  </a:lnTo>
                  <a:lnTo>
                    <a:pt x="19515" y="19058"/>
                  </a:lnTo>
                  <a:lnTo>
                    <a:pt x="19784" y="18770"/>
                  </a:lnTo>
                  <a:lnTo>
                    <a:pt x="20043" y="18465"/>
                  </a:lnTo>
                  <a:lnTo>
                    <a:pt x="20274" y="18160"/>
                  </a:lnTo>
                  <a:lnTo>
                    <a:pt x="20495" y="17838"/>
                  </a:lnTo>
                  <a:lnTo>
                    <a:pt x="20687" y="17507"/>
                  </a:lnTo>
                  <a:lnTo>
                    <a:pt x="20870" y="17168"/>
                  </a:lnTo>
                  <a:lnTo>
                    <a:pt x="21033" y="16821"/>
                  </a:lnTo>
                  <a:lnTo>
                    <a:pt x="21168" y="16473"/>
                  </a:lnTo>
                  <a:lnTo>
                    <a:pt x="21292" y="16109"/>
                  </a:lnTo>
                  <a:lnTo>
                    <a:pt x="21398" y="15753"/>
                  </a:lnTo>
                  <a:lnTo>
                    <a:pt x="21475" y="15389"/>
                  </a:lnTo>
                  <a:lnTo>
                    <a:pt x="21542" y="15016"/>
                  </a:lnTo>
                  <a:lnTo>
                    <a:pt x="21581" y="14643"/>
                  </a:lnTo>
                  <a:lnTo>
                    <a:pt x="21600" y="14270"/>
                  </a:lnTo>
                  <a:lnTo>
                    <a:pt x="21600" y="13897"/>
                  </a:lnTo>
                  <a:lnTo>
                    <a:pt x="21571" y="13524"/>
                  </a:lnTo>
                  <a:lnTo>
                    <a:pt x="21533" y="13185"/>
                  </a:lnTo>
                  <a:lnTo>
                    <a:pt x="21475" y="12846"/>
                  </a:lnTo>
                  <a:lnTo>
                    <a:pt x="21398" y="12516"/>
                  </a:lnTo>
                  <a:lnTo>
                    <a:pt x="21292" y="12185"/>
                  </a:lnTo>
                  <a:lnTo>
                    <a:pt x="21177" y="11855"/>
                  </a:lnTo>
                  <a:lnTo>
                    <a:pt x="21043" y="11533"/>
                  </a:lnTo>
                  <a:lnTo>
                    <a:pt x="20889" y="11211"/>
                  </a:lnTo>
                  <a:lnTo>
                    <a:pt x="20716" y="10897"/>
                  </a:lnTo>
                  <a:lnTo>
                    <a:pt x="20533" y="10584"/>
                  </a:lnTo>
                  <a:lnTo>
                    <a:pt x="20322" y="10279"/>
                  </a:lnTo>
                  <a:lnTo>
                    <a:pt x="20101" y="9982"/>
                  </a:lnTo>
                  <a:lnTo>
                    <a:pt x="19861" y="9694"/>
                  </a:lnTo>
                  <a:lnTo>
                    <a:pt x="19611" y="9406"/>
                  </a:lnTo>
                  <a:lnTo>
                    <a:pt x="19332" y="9126"/>
                  </a:lnTo>
                  <a:lnTo>
                    <a:pt x="19044" y="8864"/>
                  </a:lnTo>
                  <a:lnTo>
                    <a:pt x="18737" y="8601"/>
                  </a:lnTo>
                  <a:lnTo>
                    <a:pt x="18506" y="8415"/>
                  </a:lnTo>
                  <a:lnTo>
                    <a:pt x="18266" y="8237"/>
                  </a:lnTo>
                  <a:lnTo>
                    <a:pt x="18026" y="8067"/>
                  </a:lnTo>
                  <a:lnTo>
                    <a:pt x="17776" y="7906"/>
                  </a:lnTo>
                  <a:lnTo>
                    <a:pt x="17526" y="7754"/>
                  </a:lnTo>
                  <a:lnTo>
                    <a:pt x="17276" y="7610"/>
                  </a:lnTo>
                  <a:lnTo>
                    <a:pt x="17017" y="7474"/>
                  </a:lnTo>
                  <a:lnTo>
                    <a:pt x="16757" y="7347"/>
                  </a:lnTo>
                  <a:lnTo>
                    <a:pt x="16949" y="7559"/>
                  </a:lnTo>
                  <a:lnTo>
                    <a:pt x="17132" y="7787"/>
                  </a:lnTo>
                  <a:lnTo>
                    <a:pt x="17286" y="8025"/>
                  </a:lnTo>
                  <a:lnTo>
                    <a:pt x="17430" y="8271"/>
                  </a:lnTo>
                  <a:lnTo>
                    <a:pt x="17555" y="8525"/>
                  </a:lnTo>
                  <a:lnTo>
                    <a:pt x="17651" y="8796"/>
                  </a:lnTo>
                  <a:lnTo>
                    <a:pt x="17737" y="9067"/>
                  </a:lnTo>
                  <a:lnTo>
                    <a:pt x="17805" y="9347"/>
                  </a:lnTo>
                  <a:lnTo>
                    <a:pt x="17833" y="9533"/>
                  </a:lnTo>
                  <a:lnTo>
                    <a:pt x="17853" y="9728"/>
                  </a:lnTo>
                  <a:lnTo>
                    <a:pt x="17853" y="10135"/>
                  </a:lnTo>
                  <a:lnTo>
                    <a:pt x="17833" y="10338"/>
                  </a:lnTo>
                  <a:lnTo>
                    <a:pt x="17814" y="10550"/>
                  </a:lnTo>
                  <a:lnTo>
                    <a:pt x="17776" y="10753"/>
                  </a:lnTo>
                  <a:lnTo>
                    <a:pt x="17660" y="11177"/>
                  </a:lnTo>
                  <a:lnTo>
                    <a:pt x="17584" y="11380"/>
                  </a:lnTo>
                  <a:lnTo>
                    <a:pt x="17497" y="11592"/>
                  </a:lnTo>
                  <a:lnTo>
                    <a:pt x="17401" y="11796"/>
                  </a:lnTo>
                  <a:lnTo>
                    <a:pt x="17295" y="11999"/>
                  </a:lnTo>
                  <a:lnTo>
                    <a:pt x="17170" y="12194"/>
                  </a:lnTo>
                  <a:lnTo>
                    <a:pt x="17036" y="12389"/>
                  </a:lnTo>
                  <a:lnTo>
                    <a:pt x="16892" y="12575"/>
                  </a:lnTo>
                  <a:lnTo>
                    <a:pt x="16738" y="12762"/>
                  </a:lnTo>
                  <a:lnTo>
                    <a:pt x="16565" y="12931"/>
                  </a:lnTo>
                  <a:lnTo>
                    <a:pt x="16383" y="13101"/>
                  </a:lnTo>
                  <a:lnTo>
                    <a:pt x="16190" y="13262"/>
                  </a:lnTo>
                  <a:lnTo>
                    <a:pt x="15979" y="13414"/>
                  </a:lnTo>
                  <a:lnTo>
                    <a:pt x="15758" y="13558"/>
                  </a:lnTo>
                  <a:lnTo>
                    <a:pt x="15527" y="13694"/>
                  </a:lnTo>
                  <a:lnTo>
                    <a:pt x="15278" y="13813"/>
                  </a:lnTo>
                  <a:lnTo>
                    <a:pt x="15018" y="13923"/>
                  </a:lnTo>
                  <a:lnTo>
                    <a:pt x="14749" y="14016"/>
                  </a:lnTo>
                  <a:lnTo>
                    <a:pt x="14461" y="14101"/>
                  </a:lnTo>
                  <a:lnTo>
                    <a:pt x="14163" y="14177"/>
                  </a:lnTo>
                  <a:lnTo>
                    <a:pt x="13846" y="14228"/>
                  </a:lnTo>
                  <a:lnTo>
                    <a:pt x="13519" y="14270"/>
                  </a:lnTo>
                  <a:lnTo>
                    <a:pt x="13183" y="14295"/>
                  </a:lnTo>
                  <a:lnTo>
                    <a:pt x="12827" y="14304"/>
                  </a:lnTo>
                  <a:lnTo>
                    <a:pt x="12443" y="14295"/>
                  </a:lnTo>
                  <a:lnTo>
                    <a:pt x="12049" y="14262"/>
                  </a:lnTo>
                  <a:lnTo>
                    <a:pt x="11665" y="14211"/>
                  </a:lnTo>
                  <a:lnTo>
                    <a:pt x="11271" y="14143"/>
                  </a:lnTo>
                  <a:lnTo>
                    <a:pt x="10886" y="14058"/>
                  </a:lnTo>
                  <a:lnTo>
                    <a:pt x="10493" y="13957"/>
                  </a:lnTo>
                  <a:lnTo>
                    <a:pt x="10108" y="13838"/>
                  </a:lnTo>
                  <a:lnTo>
                    <a:pt x="9724" y="13694"/>
                  </a:lnTo>
                  <a:lnTo>
                    <a:pt x="9349" y="13541"/>
                  </a:lnTo>
                  <a:lnTo>
                    <a:pt x="8974" y="13372"/>
                  </a:lnTo>
                  <a:lnTo>
                    <a:pt x="8609" y="13185"/>
                  </a:lnTo>
                  <a:lnTo>
                    <a:pt x="8254" y="12982"/>
                  </a:lnTo>
                  <a:lnTo>
                    <a:pt x="7898" y="12770"/>
                  </a:lnTo>
                  <a:lnTo>
                    <a:pt x="7552" y="12541"/>
                  </a:lnTo>
                  <a:lnTo>
                    <a:pt x="7226" y="12296"/>
                  </a:lnTo>
                  <a:lnTo>
                    <a:pt x="6899" y="12041"/>
                  </a:lnTo>
                  <a:lnTo>
                    <a:pt x="6582" y="11770"/>
                  </a:lnTo>
                  <a:lnTo>
                    <a:pt x="6284" y="11491"/>
                  </a:lnTo>
                  <a:lnTo>
                    <a:pt x="5996" y="11203"/>
                  </a:lnTo>
                  <a:lnTo>
                    <a:pt x="5717" y="10897"/>
                  </a:lnTo>
                  <a:lnTo>
                    <a:pt x="5458" y="10584"/>
                  </a:lnTo>
                  <a:lnTo>
                    <a:pt x="5208" y="10262"/>
                  </a:lnTo>
                  <a:lnTo>
                    <a:pt x="4977" y="9931"/>
                  </a:lnTo>
                  <a:lnTo>
                    <a:pt x="4766" y="9584"/>
                  </a:lnTo>
                  <a:lnTo>
                    <a:pt x="4574" y="9237"/>
                  </a:lnTo>
                  <a:lnTo>
                    <a:pt x="4401" y="8881"/>
                  </a:lnTo>
                  <a:lnTo>
                    <a:pt x="4237" y="8516"/>
                  </a:lnTo>
                  <a:lnTo>
                    <a:pt x="4103" y="8135"/>
                  </a:lnTo>
                  <a:lnTo>
                    <a:pt x="3988" y="7762"/>
                  </a:lnTo>
                  <a:lnTo>
                    <a:pt x="3939" y="7567"/>
                  </a:lnTo>
                  <a:lnTo>
                    <a:pt x="3891" y="7372"/>
                  </a:lnTo>
                  <a:lnTo>
                    <a:pt x="3853" y="7177"/>
                  </a:lnTo>
                  <a:lnTo>
                    <a:pt x="3824" y="6982"/>
                  </a:lnTo>
                  <a:lnTo>
                    <a:pt x="3795" y="6788"/>
                  </a:lnTo>
                  <a:lnTo>
                    <a:pt x="3776" y="6584"/>
                  </a:lnTo>
                  <a:lnTo>
                    <a:pt x="3757" y="6338"/>
                  </a:lnTo>
                  <a:lnTo>
                    <a:pt x="3747" y="6101"/>
                  </a:lnTo>
                  <a:lnTo>
                    <a:pt x="3738" y="5864"/>
                  </a:lnTo>
                  <a:lnTo>
                    <a:pt x="3747" y="5618"/>
                  </a:lnTo>
                  <a:lnTo>
                    <a:pt x="3757" y="5389"/>
                  </a:lnTo>
                  <a:lnTo>
                    <a:pt x="3776" y="5152"/>
                  </a:lnTo>
                  <a:lnTo>
                    <a:pt x="3805" y="4915"/>
                  </a:lnTo>
                  <a:lnTo>
                    <a:pt x="3843" y="4686"/>
                  </a:lnTo>
                  <a:lnTo>
                    <a:pt x="3882" y="4457"/>
                  </a:lnTo>
                  <a:lnTo>
                    <a:pt x="3930" y="4237"/>
                  </a:lnTo>
                  <a:lnTo>
                    <a:pt x="3988" y="4008"/>
                  </a:lnTo>
                  <a:lnTo>
                    <a:pt x="4045" y="3788"/>
                  </a:lnTo>
                  <a:lnTo>
                    <a:pt x="4112" y="3568"/>
                  </a:lnTo>
                  <a:lnTo>
                    <a:pt x="4189" y="3356"/>
                  </a:lnTo>
                  <a:lnTo>
                    <a:pt x="4362" y="2932"/>
                  </a:lnTo>
                  <a:lnTo>
                    <a:pt x="4458" y="2720"/>
                  </a:lnTo>
                  <a:lnTo>
                    <a:pt x="4554" y="2517"/>
                  </a:lnTo>
                  <a:lnTo>
                    <a:pt x="4660" y="2313"/>
                  </a:lnTo>
                  <a:lnTo>
                    <a:pt x="4775" y="2119"/>
                  </a:lnTo>
                  <a:lnTo>
                    <a:pt x="4891" y="1924"/>
                  </a:lnTo>
                  <a:lnTo>
                    <a:pt x="5016" y="1729"/>
                  </a:lnTo>
                  <a:lnTo>
                    <a:pt x="5150" y="1542"/>
                  </a:lnTo>
                  <a:lnTo>
                    <a:pt x="5285" y="1356"/>
                  </a:lnTo>
                  <a:lnTo>
                    <a:pt x="5419" y="1169"/>
                  </a:lnTo>
                  <a:lnTo>
                    <a:pt x="5573" y="991"/>
                  </a:lnTo>
                  <a:lnTo>
                    <a:pt x="5717" y="814"/>
                  </a:lnTo>
                  <a:lnTo>
                    <a:pt x="5880" y="644"/>
                  </a:lnTo>
                  <a:lnTo>
                    <a:pt x="6034" y="475"/>
                  </a:lnTo>
                  <a:lnTo>
                    <a:pt x="6207" y="314"/>
                  </a:lnTo>
                  <a:lnTo>
                    <a:pt x="6370" y="153"/>
                  </a:lnTo>
                  <a:lnTo>
                    <a:pt x="6543" y="0"/>
                  </a:lnTo>
                  <a:close/>
                </a:path>
              </a:pathLst>
            </a:custGeom>
            <a:solidFill>
              <a:srgbClr val="0053D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0" name="Google Shape;1570;p105"/>
          <p:cNvSpPr txBox="1"/>
          <p:nvPr>
            <p:ph type="title"/>
          </p:nvPr>
        </p:nvSpPr>
        <p:spPr>
          <a:xfrm>
            <a:off x="599050" y="278600"/>
            <a:ext cx="6583800" cy="701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53D6"/>
              </a:buClr>
              <a:buSzPts val="2200"/>
              <a:buFont typeface="Arial"/>
              <a:buChar char="●"/>
              <a:defRPr sz="2200">
                <a:solidFill>
                  <a:srgbClr val="0053D6"/>
                </a:solidFill>
                <a:latin typeface="Arial"/>
                <a:ea typeface="Arial"/>
                <a:cs typeface="Arial"/>
                <a:sym typeface="Arial"/>
              </a:defRPr>
            </a:lvl1pPr>
            <a:lvl2pPr lvl="1" rtl="0" algn="l">
              <a:lnSpc>
                <a:spcPct val="100000"/>
              </a:lnSpc>
              <a:spcBef>
                <a:spcPts val="0"/>
              </a:spcBef>
              <a:spcAft>
                <a:spcPts val="0"/>
              </a:spcAft>
              <a:buClr>
                <a:srgbClr val="000000"/>
              </a:buClr>
              <a:buSzPts val="1800"/>
              <a:buChar char="○"/>
              <a:defRPr/>
            </a:lvl2pPr>
            <a:lvl3pPr lvl="2" rtl="0" algn="l">
              <a:lnSpc>
                <a:spcPct val="100000"/>
              </a:lnSpc>
              <a:spcBef>
                <a:spcPts val="0"/>
              </a:spcBef>
              <a:spcAft>
                <a:spcPts val="0"/>
              </a:spcAft>
              <a:buClr>
                <a:srgbClr val="000000"/>
              </a:buClr>
              <a:buSzPts val="1800"/>
              <a:buChar char="■"/>
              <a:defRPr/>
            </a:lvl3pPr>
            <a:lvl4pPr lvl="3" rtl="0" algn="l">
              <a:lnSpc>
                <a:spcPct val="100000"/>
              </a:lnSpc>
              <a:spcBef>
                <a:spcPts val="0"/>
              </a:spcBef>
              <a:spcAft>
                <a:spcPts val="0"/>
              </a:spcAft>
              <a:buClr>
                <a:srgbClr val="000000"/>
              </a:buClr>
              <a:buSzPts val="1800"/>
              <a:buChar char="●"/>
              <a:defRPr/>
            </a:lvl4pPr>
            <a:lvl5pPr lvl="4" rtl="0" algn="l">
              <a:lnSpc>
                <a:spcPct val="100000"/>
              </a:lnSpc>
              <a:spcBef>
                <a:spcPts val="0"/>
              </a:spcBef>
              <a:spcAft>
                <a:spcPts val="0"/>
              </a:spcAft>
              <a:buClr>
                <a:srgbClr val="000000"/>
              </a:buClr>
              <a:buSzPts val="1800"/>
              <a:buChar char="○"/>
              <a:defRPr/>
            </a:lvl5pPr>
            <a:lvl6pPr lvl="5" rtl="0" algn="l">
              <a:lnSpc>
                <a:spcPct val="100000"/>
              </a:lnSpc>
              <a:spcBef>
                <a:spcPts val="0"/>
              </a:spcBef>
              <a:spcAft>
                <a:spcPts val="0"/>
              </a:spcAft>
              <a:buClr>
                <a:srgbClr val="000000"/>
              </a:buClr>
              <a:buSzPts val="1800"/>
              <a:buChar char="■"/>
              <a:defRPr/>
            </a:lvl6pPr>
            <a:lvl7pPr lvl="6" rtl="0" algn="l">
              <a:lnSpc>
                <a:spcPct val="100000"/>
              </a:lnSpc>
              <a:spcBef>
                <a:spcPts val="0"/>
              </a:spcBef>
              <a:spcAft>
                <a:spcPts val="0"/>
              </a:spcAft>
              <a:buClr>
                <a:srgbClr val="000000"/>
              </a:buClr>
              <a:buSzPts val="1800"/>
              <a:buChar char="●"/>
              <a:defRPr/>
            </a:lvl7pPr>
            <a:lvl8pPr lvl="7" rtl="0" algn="l">
              <a:lnSpc>
                <a:spcPct val="100000"/>
              </a:lnSpc>
              <a:spcBef>
                <a:spcPts val="0"/>
              </a:spcBef>
              <a:spcAft>
                <a:spcPts val="0"/>
              </a:spcAft>
              <a:buClr>
                <a:srgbClr val="000000"/>
              </a:buClr>
              <a:buSzPts val="1800"/>
              <a:buChar char="○"/>
              <a:defRPr/>
            </a:lvl8pPr>
            <a:lvl9pPr lvl="8" rtl="0" algn="l">
              <a:lnSpc>
                <a:spcPct val="100000"/>
              </a:lnSpc>
              <a:spcBef>
                <a:spcPts val="0"/>
              </a:spcBef>
              <a:spcAft>
                <a:spcPts val="0"/>
              </a:spcAft>
              <a:buClr>
                <a:srgbClr val="000000"/>
              </a:buClr>
              <a:buSzPts val="1800"/>
              <a:buChar char="■"/>
              <a:defRPr/>
            </a:lvl9pPr>
          </a:lstStyle>
          <a:p/>
        </p:txBody>
      </p:sp>
      <p:sp>
        <p:nvSpPr>
          <p:cNvPr id="1571" name="Google Shape;1571;p105"/>
          <p:cNvSpPr txBox="1"/>
          <p:nvPr>
            <p:ph idx="1" type="body"/>
          </p:nvPr>
        </p:nvSpPr>
        <p:spPr>
          <a:xfrm>
            <a:off x="606749" y="1028063"/>
            <a:ext cx="7938300" cy="3461700"/>
          </a:xfrm>
          <a:prstGeom prst="rect">
            <a:avLst/>
          </a:prstGeom>
          <a:noFill/>
          <a:ln>
            <a:noFill/>
          </a:ln>
        </p:spPr>
        <p:txBody>
          <a:bodyPr anchorCtr="0" anchor="t" bIns="0" lIns="0" spcFirstLastPara="1" rIns="0" wrap="square" tIns="0">
            <a:noAutofit/>
          </a:bodyPr>
          <a:lstStyle>
            <a:lvl1pPr indent="-304800" lvl="0" marL="457200" rtl="0" algn="l">
              <a:lnSpc>
                <a:spcPct val="115000"/>
              </a:lnSpc>
              <a:spcBef>
                <a:spcPts val="0"/>
              </a:spcBef>
              <a:spcAft>
                <a:spcPts val="0"/>
              </a:spcAft>
              <a:buClr>
                <a:srgbClr val="123693"/>
              </a:buClr>
              <a:buSzPts val="1200"/>
              <a:buFont typeface="Helvetica Neue"/>
              <a:buChar char="●"/>
              <a:defRPr sz="1200">
                <a:solidFill>
                  <a:srgbClr val="123693"/>
                </a:solidFill>
                <a:latin typeface="Arial"/>
                <a:ea typeface="Arial"/>
                <a:cs typeface="Arial"/>
                <a:sym typeface="Arial"/>
              </a:defRPr>
            </a:lvl1pPr>
            <a:lvl2pPr indent="-304800" lvl="1" marL="914400" rtl="0" algn="l">
              <a:lnSpc>
                <a:spcPct val="115000"/>
              </a:lnSpc>
              <a:spcBef>
                <a:spcPts val="0"/>
              </a:spcBef>
              <a:spcAft>
                <a:spcPts val="0"/>
              </a:spcAft>
              <a:buClr>
                <a:srgbClr val="123693"/>
              </a:buClr>
              <a:buSzPts val="1200"/>
              <a:buFont typeface="Helvetica Neue"/>
              <a:buChar char="○"/>
              <a:defRPr sz="1200">
                <a:solidFill>
                  <a:srgbClr val="123693"/>
                </a:solidFill>
                <a:latin typeface="Arial"/>
                <a:ea typeface="Arial"/>
                <a:cs typeface="Arial"/>
                <a:sym typeface="Arial"/>
              </a:defRPr>
            </a:lvl2pPr>
            <a:lvl3pPr indent="-304800" lvl="2" marL="1371600" rtl="0" algn="l">
              <a:lnSpc>
                <a:spcPct val="115000"/>
              </a:lnSpc>
              <a:spcBef>
                <a:spcPts val="0"/>
              </a:spcBef>
              <a:spcAft>
                <a:spcPts val="0"/>
              </a:spcAft>
              <a:buClr>
                <a:srgbClr val="123693"/>
              </a:buClr>
              <a:buSzPts val="1200"/>
              <a:buFont typeface="Helvetica Neue"/>
              <a:buChar char="■"/>
              <a:defRPr sz="1200">
                <a:solidFill>
                  <a:srgbClr val="123693"/>
                </a:solidFill>
                <a:latin typeface="Arial"/>
                <a:ea typeface="Arial"/>
                <a:cs typeface="Arial"/>
                <a:sym typeface="Arial"/>
              </a:defRPr>
            </a:lvl3pPr>
            <a:lvl4pPr indent="-304800" lvl="3" marL="1828800" rtl="0" algn="l">
              <a:lnSpc>
                <a:spcPct val="115000"/>
              </a:lnSpc>
              <a:spcBef>
                <a:spcPts val="0"/>
              </a:spcBef>
              <a:spcAft>
                <a:spcPts val="0"/>
              </a:spcAft>
              <a:buClr>
                <a:srgbClr val="123693"/>
              </a:buClr>
              <a:buSzPts val="1200"/>
              <a:buFont typeface="Helvetica Neue"/>
              <a:buChar char="●"/>
              <a:defRPr sz="1200">
                <a:solidFill>
                  <a:srgbClr val="123693"/>
                </a:solidFill>
                <a:latin typeface="Arial"/>
                <a:ea typeface="Arial"/>
                <a:cs typeface="Arial"/>
                <a:sym typeface="Arial"/>
              </a:defRPr>
            </a:lvl4pPr>
            <a:lvl5pPr indent="-304800" lvl="4" marL="2286000" rtl="0" algn="l">
              <a:lnSpc>
                <a:spcPct val="115000"/>
              </a:lnSpc>
              <a:spcBef>
                <a:spcPts val="0"/>
              </a:spcBef>
              <a:spcAft>
                <a:spcPts val="0"/>
              </a:spcAft>
              <a:buClr>
                <a:srgbClr val="123693"/>
              </a:buClr>
              <a:buSzPts val="1200"/>
              <a:buFont typeface="Helvetica Neue"/>
              <a:buChar char="○"/>
              <a:defRPr sz="1200">
                <a:solidFill>
                  <a:srgbClr val="123693"/>
                </a:solidFill>
                <a:latin typeface="Arial"/>
                <a:ea typeface="Arial"/>
                <a:cs typeface="Arial"/>
                <a:sym typeface="Arial"/>
              </a:defRPr>
            </a:lvl5pPr>
            <a:lvl6pPr indent="-342900" lvl="5" marL="2743200" rtl="0" algn="l">
              <a:lnSpc>
                <a:spcPct val="100000"/>
              </a:lnSpc>
              <a:spcBef>
                <a:spcPts val="0"/>
              </a:spcBef>
              <a:spcAft>
                <a:spcPts val="0"/>
              </a:spcAft>
              <a:buClr>
                <a:srgbClr val="000000"/>
              </a:buClr>
              <a:buSzPts val="1800"/>
              <a:buChar char="■"/>
              <a:defRPr/>
            </a:lvl6pPr>
            <a:lvl7pPr indent="-342900" lvl="6" marL="3200400" rtl="0" algn="l">
              <a:lnSpc>
                <a:spcPct val="100000"/>
              </a:lnSpc>
              <a:spcBef>
                <a:spcPts val="0"/>
              </a:spcBef>
              <a:spcAft>
                <a:spcPts val="0"/>
              </a:spcAft>
              <a:buClr>
                <a:srgbClr val="000000"/>
              </a:buClr>
              <a:buSzPts val="1800"/>
              <a:buChar char="●"/>
              <a:defRPr/>
            </a:lvl7pPr>
            <a:lvl8pPr indent="-342900" lvl="7" marL="3657600" rtl="0" algn="l">
              <a:lnSpc>
                <a:spcPct val="100000"/>
              </a:lnSpc>
              <a:spcBef>
                <a:spcPts val="0"/>
              </a:spcBef>
              <a:spcAft>
                <a:spcPts val="0"/>
              </a:spcAft>
              <a:buClr>
                <a:srgbClr val="000000"/>
              </a:buClr>
              <a:buSzPts val="1800"/>
              <a:buChar char="○"/>
              <a:defRPr/>
            </a:lvl8pPr>
            <a:lvl9pPr indent="-342900" lvl="8" marL="4114800" rtl="0" algn="l">
              <a:lnSpc>
                <a:spcPct val="100000"/>
              </a:lnSpc>
              <a:spcBef>
                <a:spcPts val="0"/>
              </a:spcBef>
              <a:spcAft>
                <a:spcPts val="0"/>
              </a:spcAft>
              <a:buClr>
                <a:srgbClr val="000000"/>
              </a:buClr>
              <a:buSzPts val="1800"/>
              <a:buChar char="■"/>
              <a:defRPr/>
            </a:lvl9pPr>
          </a:lstStyle>
          <a:p/>
        </p:txBody>
      </p:sp>
      <p:sp>
        <p:nvSpPr>
          <p:cNvPr id="1572" name="Google Shape;1572;p105"/>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000000"/>
              </a:buClr>
              <a:buSzPts val="1200"/>
              <a:buFont typeface="Arial"/>
              <a:buNone/>
              <a:defRPr sz="1200">
                <a:solidFill>
                  <a:srgbClr val="000000"/>
                </a:solidFill>
              </a:defRPr>
            </a:lvl1pPr>
            <a:lvl2pPr indent="0" lvl="1" marL="0" rtl="0" algn="r">
              <a:lnSpc>
                <a:spcPct val="100000"/>
              </a:lnSpc>
              <a:spcBef>
                <a:spcPts val="0"/>
              </a:spcBef>
              <a:spcAft>
                <a:spcPts val="0"/>
              </a:spcAft>
              <a:buClr>
                <a:srgbClr val="000000"/>
              </a:buClr>
              <a:buSzPts val="1200"/>
              <a:buFont typeface="Arial"/>
              <a:buNone/>
              <a:defRPr sz="1200">
                <a:solidFill>
                  <a:srgbClr val="000000"/>
                </a:solidFill>
              </a:defRPr>
            </a:lvl2pPr>
            <a:lvl3pPr indent="0" lvl="2" marL="0" rtl="0" algn="r">
              <a:lnSpc>
                <a:spcPct val="100000"/>
              </a:lnSpc>
              <a:spcBef>
                <a:spcPts val="0"/>
              </a:spcBef>
              <a:spcAft>
                <a:spcPts val="0"/>
              </a:spcAft>
              <a:buClr>
                <a:srgbClr val="000000"/>
              </a:buClr>
              <a:buSzPts val="1200"/>
              <a:buFont typeface="Arial"/>
              <a:buNone/>
              <a:defRPr sz="1200">
                <a:solidFill>
                  <a:srgbClr val="000000"/>
                </a:solidFill>
              </a:defRPr>
            </a:lvl3pPr>
            <a:lvl4pPr indent="0" lvl="3" marL="0" rtl="0" algn="r">
              <a:lnSpc>
                <a:spcPct val="100000"/>
              </a:lnSpc>
              <a:spcBef>
                <a:spcPts val="0"/>
              </a:spcBef>
              <a:spcAft>
                <a:spcPts val="0"/>
              </a:spcAft>
              <a:buClr>
                <a:srgbClr val="000000"/>
              </a:buClr>
              <a:buSzPts val="1200"/>
              <a:buFont typeface="Arial"/>
              <a:buNone/>
              <a:defRPr sz="1200">
                <a:solidFill>
                  <a:srgbClr val="000000"/>
                </a:solidFill>
              </a:defRPr>
            </a:lvl4pPr>
            <a:lvl5pPr indent="0" lvl="4" marL="0" rtl="0" algn="r">
              <a:lnSpc>
                <a:spcPct val="100000"/>
              </a:lnSpc>
              <a:spcBef>
                <a:spcPts val="0"/>
              </a:spcBef>
              <a:spcAft>
                <a:spcPts val="0"/>
              </a:spcAft>
              <a:buClr>
                <a:srgbClr val="000000"/>
              </a:buClr>
              <a:buSzPts val="1200"/>
              <a:buFont typeface="Arial"/>
              <a:buNone/>
              <a:defRPr sz="1200">
                <a:solidFill>
                  <a:srgbClr val="000000"/>
                </a:solidFill>
              </a:defRPr>
            </a:lvl5pPr>
            <a:lvl6pPr indent="0" lvl="5" marL="0" rtl="0" algn="r">
              <a:lnSpc>
                <a:spcPct val="100000"/>
              </a:lnSpc>
              <a:spcBef>
                <a:spcPts val="0"/>
              </a:spcBef>
              <a:spcAft>
                <a:spcPts val="0"/>
              </a:spcAft>
              <a:buClr>
                <a:srgbClr val="000000"/>
              </a:buClr>
              <a:buSzPts val="1200"/>
              <a:buFont typeface="Arial"/>
              <a:buNone/>
              <a:defRPr sz="1200">
                <a:solidFill>
                  <a:srgbClr val="000000"/>
                </a:solidFill>
              </a:defRPr>
            </a:lvl6pPr>
            <a:lvl7pPr indent="0" lvl="6" marL="0" rtl="0" algn="r">
              <a:lnSpc>
                <a:spcPct val="100000"/>
              </a:lnSpc>
              <a:spcBef>
                <a:spcPts val="0"/>
              </a:spcBef>
              <a:spcAft>
                <a:spcPts val="0"/>
              </a:spcAft>
              <a:buClr>
                <a:srgbClr val="000000"/>
              </a:buClr>
              <a:buSzPts val="1200"/>
              <a:buFont typeface="Arial"/>
              <a:buNone/>
              <a:defRPr sz="1200">
                <a:solidFill>
                  <a:srgbClr val="000000"/>
                </a:solidFill>
              </a:defRPr>
            </a:lvl7pPr>
            <a:lvl8pPr indent="0" lvl="7" marL="0" rtl="0" algn="r">
              <a:lnSpc>
                <a:spcPct val="100000"/>
              </a:lnSpc>
              <a:spcBef>
                <a:spcPts val="0"/>
              </a:spcBef>
              <a:spcAft>
                <a:spcPts val="0"/>
              </a:spcAft>
              <a:buClr>
                <a:srgbClr val="000000"/>
              </a:buClr>
              <a:buSzPts val="1200"/>
              <a:buFont typeface="Arial"/>
              <a:buNone/>
              <a:defRPr sz="1200">
                <a:solidFill>
                  <a:srgbClr val="000000"/>
                </a:solidFill>
              </a:defRPr>
            </a:lvl8pPr>
            <a:lvl9pPr indent="0" lvl="8" marL="0" rtl="0" algn="r">
              <a:lnSpc>
                <a:spcPct val="100000"/>
              </a:lnSpc>
              <a:spcBef>
                <a:spcPts val="0"/>
              </a:spcBef>
              <a:spcAft>
                <a:spcPts val="0"/>
              </a:spcAft>
              <a:buClr>
                <a:srgbClr val="000000"/>
              </a:buClr>
              <a:buSzPts val="1200"/>
              <a:buFont typeface="Arial"/>
              <a:buNone/>
              <a:defRPr sz="1200">
                <a:solidFill>
                  <a:srgbClr val="000000"/>
                </a:solidFill>
              </a:defRPr>
            </a:lvl9pPr>
          </a:lstStyle>
          <a:p>
            <a:pPr indent="0" lvl="0" marL="0" rtl="0" algn="r">
              <a:spcBef>
                <a:spcPts val="0"/>
              </a:spcBef>
              <a:spcAft>
                <a:spcPts val="0"/>
              </a:spcAft>
              <a:buNone/>
            </a:pPr>
            <a:fld id="{00000000-1234-1234-1234-123412341234}" type="slidenum">
              <a:rPr lang="en"/>
              <a:t>‹#›</a:t>
            </a:fld>
            <a:endParaRPr sz="14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0 Blank" type="title">
  <p:cSld name="TITLE">
    <p:spTree>
      <p:nvGrpSpPr>
        <p:cNvPr id="56" name="Shape 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Logo">
  <p:cSld name="CUSTOM_6">
    <p:spTree>
      <p:nvGrpSpPr>
        <p:cNvPr id="57" name="Shape 57"/>
        <p:cNvGrpSpPr/>
        <p:nvPr/>
      </p:nvGrpSpPr>
      <p:grpSpPr>
        <a:xfrm>
          <a:off x="0" y="0"/>
          <a:ext cx="0" cy="0"/>
          <a:chOff x="0" y="0"/>
          <a:chExt cx="0" cy="0"/>
        </a:xfrm>
      </p:grpSpPr>
      <p:grpSp>
        <p:nvGrpSpPr>
          <p:cNvPr id="58" name="Google Shape;58;p15"/>
          <p:cNvGrpSpPr/>
          <p:nvPr/>
        </p:nvGrpSpPr>
        <p:grpSpPr>
          <a:xfrm>
            <a:off x="4004612" y="329983"/>
            <a:ext cx="1135856" cy="245435"/>
            <a:chOff x="238125" y="2073350"/>
            <a:chExt cx="7143750" cy="1568275"/>
          </a:xfrm>
        </p:grpSpPr>
        <p:sp>
          <p:nvSpPr>
            <p:cNvPr id="59" name="Google Shape;59;p1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 Title &amp; Text">
  <p:cSld name="BLANK_1">
    <p:spTree>
      <p:nvGrpSpPr>
        <p:cNvPr id="78" name="Shape 78"/>
        <p:cNvGrpSpPr/>
        <p:nvPr/>
      </p:nvGrpSpPr>
      <p:grpSpPr>
        <a:xfrm>
          <a:off x="0" y="0"/>
          <a:ext cx="0" cy="0"/>
          <a:chOff x="0" y="0"/>
          <a:chExt cx="0" cy="0"/>
        </a:xfrm>
      </p:grpSpPr>
      <p:sp>
        <p:nvSpPr>
          <p:cNvPr id="79" name="Google Shape;79;p1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0" name="Google Shape;80;p16"/>
          <p:cNvSpPr txBox="1"/>
          <p:nvPr>
            <p:ph idx="1" type="body"/>
          </p:nvPr>
        </p:nvSpPr>
        <p:spPr>
          <a:xfrm>
            <a:off x="606750" y="1028063"/>
            <a:ext cx="7938300" cy="346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 Cover">
  <p:cSld name="BLANK_1_1">
    <p:bg>
      <p:bgPr>
        <a:solidFill>
          <a:srgbClr val="14234B"/>
        </a:solidFill>
      </p:bgPr>
    </p:bg>
    <p:spTree>
      <p:nvGrpSpPr>
        <p:cNvPr id="81" name="Shape 81"/>
        <p:cNvGrpSpPr/>
        <p:nvPr/>
      </p:nvGrpSpPr>
      <p:grpSpPr>
        <a:xfrm>
          <a:off x="0" y="0"/>
          <a:ext cx="0" cy="0"/>
          <a:chOff x="0" y="0"/>
          <a:chExt cx="0" cy="0"/>
        </a:xfrm>
      </p:grpSpPr>
      <p:sp>
        <p:nvSpPr>
          <p:cNvPr id="82" name="Google Shape;82;p17"/>
          <p:cNvSpPr txBox="1"/>
          <p:nvPr>
            <p:ph idx="1" type="subTitle"/>
          </p:nvPr>
        </p:nvSpPr>
        <p:spPr>
          <a:xfrm>
            <a:off x="3300050" y="4489650"/>
            <a:ext cx="25221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83" name="Google Shape;83;p17"/>
          <p:cNvGrpSpPr/>
          <p:nvPr/>
        </p:nvGrpSpPr>
        <p:grpSpPr>
          <a:xfrm>
            <a:off x="8625005" y="4486847"/>
            <a:ext cx="323872" cy="323755"/>
            <a:chOff x="1189675" y="238125"/>
            <a:chExt cx="5240650" cy="5238750"/>
          </a:xfrm>
        </p:grpSpPr>
        <p:sp>
          <p:nvSpPr>
            <p:cNvPr id="84" name="Google Shape;84;p1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7"/>
          <p:cNvGrpSpPr/>
          <p:nvPr/>
        </p:nvGrpSpPr>
        <p:grpSpPr>
          <a:xfrm>
            <a:off x="4004612" y="329983"/>
            <a:ext cx="1135856" cy="245435"/>
            <a:chOff x="238125" y="2073350"/>
            <a:chExt cx="7143750" cy="1568275"/>
          </a:xfrm>
        </p:grpSpPr>
        <p:sp>
          <p:nvSpPr>
            <p:cNvPr id="89" name="Google Shape;89;p1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7"/>
          <p:cNvGrpSpPr/>
          <p:nvPr/>
        </p:nvGrpSpPr>
        <p:grpSpPr>
          <a:xfrm>
            <a:off x="5822076" y="-205520"/>
            <a:ext cx="4485979" cy="3814526"/>
            <a:chOff x="2057450" y="1372200"/>
            <a:chExt cx="3503850" cy="2979400"/>
          </a:xfrm>
        </p:grpSpPr>
        <p:sp>
          <p:nvSpPr>
            <p:cNvPr id="109" name="Google Shape;109;p17"/>
            <p:cNvSpPr/>
            <p:nvPr/>
          </p:nvSpPr>
          <p:spPr>
            <a:xfrm>
              <a:off x="2057450" y="1372200"/>
              <a:ext cx="3503850" cy="2979400"/>
            </a:xfrm>
            <a:custGeom>
              <a:rect b="b" l="l" r="r" t="t"/>
              <a:pathLst>
                <a:path extrusionOk="0" fill="none" h="119176" w="140154">
                  <a:moveTo>
                    <a:pt x="102493" y="110885"/>
                  </a:moveTo>
                  <a:lnTo>
                    <a:pt x="50500" y="119176"/>
                  </a:lnTo>
                  <a:lnTo>
                    <a:pt x="0" y="1"/>
                  </a:lnTo>
                  <a:lnTo>
                    <a:pt x="140153" y="19637"/>
                  </a:lnTo>
                  <a:lnTo>
                    <a:pt x="102493" y="11088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 name="Google Shape;110;p17"/>
            <p:cNvSpPr/>
            <p:nvPr/>
          </p:nvSpPr>
          <p:spPr>
            <a:xfrm>
              <a:off x="2057450" y="1372200"/>
              <a:ext cx="2562325" cy="2772125"/>
            </a:xfrm>
            <a:custGeom>
              <a:rect b="b" l="l" r="r" t="t"/>
              <a:pathLst>
                <a:path extrusionOk="0" fill="none" h="110885" w="102493">
                  <a:moveTo>
                    <a:pt x="102493" y="110885"/>
                  </a:moveTo>
                  <a:lnTo>
                    <a:pt x="0"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11" name="Google Shape;111;p17"/>
          <p:cNvGrpSpPr/>
          <p:nvPr/>
        </p:nvGrpSpPr>
        <p:grpSpPr>
          <a:xfrm flipH="1">
            <a:off x="-1333486" y="1836883"/>
            <a:ext cx="4438540" cy="4472250"/>
            <a:chOff x="2072550" y="1102425"/>
            <a:chExt cx="3426650" cy="3452675"/>
          </a:xfrm>
        </p:grpSpPr>
        <p:sp>
          <p:nvSpPr>
            <p:cNvPr id="112" name="Google Shape;112;p17"/>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 name="Google Shape;113;p17"/>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14" name="Google Shape;114;p17"/>
          <p:cNvSpPr txBox="1"/>
          <p:nvPr>
            <p:ph type="title"/>
          </p:nvPr>
        </p:nvSpPr>
        <p:spPr>
          <a:xfrm>
            <a:off x="1961400" y="1662250"/>
            <a:ext cx="5221200" cy="1375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gn="ctr">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gn="ctr">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gn="ctr">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gn="ctr">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gn="ctr">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gn="ctr">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gn="ctr">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gn="ctr">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115" name="Google Shape;115;p17"/>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rgbClr val="FFFFFF"/>
                </a:solidFill>
                <a:latin typeface="DM Sans"/>
                <a:ea typeface="DM Sans"/>
                <a:cs typeface="DM Sans"/>
                <a:sym typeface="DM Sans"/>
              </a:defRPr>
            </a:lvl1pPr>
            <a:lvl2pPr lvl="1" rtl="0" algn="ctr">
              <a:spcBef>
                <a:spcPts val="0"/>
              </a:spcBef>
              <a:spcAft>
                <a:spcPts val="0"/>
              </a:spcAft>
              <a:buNone/>
              <a:defRPr b="1" sz="4500">
                <a:solidFill>
                  <a:srgbClr val="FFFFFF"/>
                </a:solidFill>
                <a:latin typeface="DM Sans"/>
                <a:ea typeface="DM Sans"/>
                <a:cs typeface="DM Sans"/>
                <a:sym typeface="DM Sans"/>
              </a:defRPr>
            </a:lvl2pPr>
            <a:lvl3pPr lvl="2" rtl="0" algn="ctr">
              <a:spcBef>
                <a:spcPts val="0"/>
              </a:spcBef>
              <a:spcAft>
                <a:spcPts val="0"/>
              </a:spcAft>
              <a:buNone/>
              <a:defRPr b="1" sz="4500">
                <a:solidFill>
                  <a:srgbClr val="FFFFFF"/>
                </a:solidFill>
                <a:latin typeface="DM Sans"/>
                <a:ea typeface="DM Sans"/>
                <a:cs typeface="DM Sans"/>
                <a:sym typeface="DM Sans"/>
              </a:defRPr>
            </a:lvl3pPr>
            <a:lvl4pPr lvl="3" rtl="0" algn="ctr">
              <a:spcBef>
                <a:spcPts val="0"/>
              </a:spcBef>
              <a:spcAft>
                <a:spcPts val="0"/>
              </a:spcAft>
              <a:buNone/>
              <a:defRPr b="1" sz="4500">
                <a:solidFill>
                  <a:srgbClr val="FFFFFF"/>
                </a:solidFill>
                <a:latin typeface="DM Sans"/>
                <a:ea typeface="DM Sans"/>
                <a:cs typeface="DM Sans"/>
                <a:sym typeface="DM Sans"/>
              </a:defRPr>
            </a:lvl4pPr>
            <a:lvl5pPr lvl="4" rtl="0" algn="ctr">
              <a:spcBef>
                <a:spcPts val="0"/>
              </a:spcBef>
              <a:spcAft>
                <a:spcPts val="0"/>
              </a:spcAft>
              <a:buNone/>
              <a:defRPr b="1" sz="4500">
                <a:solidFill>
                  <a:srgbClr val="FFFFFF"/>
                </a:solidFill>
                <a:latin typeface="DM Sans"/>
                <a:ea typeface="DM Sans"/>
                <a:cs typeface="DM Sans"/>
                <a:sym typeface="DM Sans"/>
              </a:defRPr>
            </a:lvl5pPr>
            <a:lvl6pPr lvl="5" rtl="0" algn="ctr">
              <a:spcBef>
                <a:spcPts val="0"/>
              </a:spcBef>
              <a:spcAft>
                <a:spcPts val="0"/>
              </a:spcAft>
              <a:buNone/>
              <a:defRPr b="1" sz="4500">
                <a:solidFill>
                  <a:srgbClr val="FFFFFF"/>
                </a:solidFill>
                <a:latin typeface="DM Sans"/>
                <a:ea typeface="DM Sans"/>
                <a:cs typeface="DM Sans"/>
                <a:sym typeface="DM Sans"/>
              </a:defRPr>
            </a:lvl6pPr>
            <a:lvl7pPr lvl="6" rtl="0" algn="ctr">
              <a:spcBef>
                <a:spcPts val="0"/>
              </a:spcBef>
              <a:spcAft>
                <a:spcPts val="0"/>
              </a:spcAft>
              <a:buNone/>
              <a:defRPr b="1" sz="4500">
                <a:solidFill>
                  <a:srgbClr val="FFFFFF"/>
                </a:solidFill>
                <a:latin typeface="DM Sans"/>
                <a:ea typeface="DM Sans"/>
                <a:cs typeface="DM Sans"/>
                <a:sym typeface="DM Sans"/>
              </a:defRPr>
            </a:lvl7pPr>
            <a:lvl8pPr lvl="7" rtl="0" algn="ctr">
              <a:spcBef>
                <a:spcPts val="0"/>
              </a:spcBef>
              <a:spcAft>
                <a:spcPts val="0"/>
              </a:spcAft>
              <a:buNone/>
              <a:defRPr b="1" sz="4500">
                <a:solidFill>
                  <a:srgbClr val="FFFFFF"/>
                </a:solidFill>
                <a:latin typeface="DM Sans"/>
                <a:ea typeface="DM Sans"/>
                <a:cs typeface="DM Sans"/>
                <a:sym typeface="DM Sans"/>
              </a:defRPr>
            </a:lvl8pPr>
            <a:lvl9pPr lvl="8" rtl="0" algn="ctr">
              <a:spcBef>
                <a:spcPts val="0"/>
              </a:spcBef>
              <a:spcAft>
                <a:spcPts val="0"/>
              </a:spcAft>
              <a:buNone/>
              <a:defRPr b="1" sz="4500">
                <a:solidFill>
                  <a:srgbClr val="FFFFFF"/>
                </a:solidFill>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Cover Left Aligned">
  <p:cSld name="CUSTOM_5">
    <p:bg>
      <p:bgPr>
        <a:solidFill>
          <a:schemeClr val="lt2"/>
        </a:solidFill>
      </p:bgPr>
    </p:bg>
    <p:spTree>
      <p:nvGrpSpPr>
        <p:cNvPr id="116" name="Shape 116"/>
        <p:cNvGrpSpPr/>
        <p:nvPr/>
      </p:nvGrpSpPr>
      <p:grpSpPr>
        <a:xfrm>
          <a:off x="0" y="0"/>
          <a:ext cx="0" cy="0"/>
          <a:chOff x="0" y="0"/>
          <a:chExt cx="0" cy="0"/>
        </a:xfrm>
      </p:grpSpPr>
      <p:sp>
        <p:nvSpPr>
          <p:cNvPr id="117" name="Google Shape;117;p18"/>
          <p:cNvSpPr txBox="1"/>
          <p:nvPr>
            <p:ph idx="1" type="subTitle"/>
          </p:nvPr>
        </p:nvSpPr>
        <p:spPr>
          <a:xfrm>
            <a:off x="4004600" y="4489650"/>
            <a:ext cx="24984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118" name="Google Shape;118;p18"/>
          <p:cNvGrpSpPr/>
          <p:nvPr/>
        </p:nvGrpSpPr>
        <p:grpSpPr>
          <a:xfrm>
            <a:off x="4004612" y="329983"/>
            <a:ext cx="1135856" cy="245435"/>
            <a:chOff x="238125" y="2073350"/>
            <a:chExt cx="7143750" cy="1568275"/>
          </a:xfrm>
        </p:grpSpPr>
        <p:sp>
          <p:nvSpPr>
            <p:cNvPr id="119" name="Google Shape;119;p1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8"/>
          <p:cNvGrpSpPr/>
          <p:nvPr/>
        </p:nvGrpSpPr>
        <p:grpSpPr>
          <a:xfrm>
            <a:off x="5822076" y="-205520"/>
            <a:ext cx="4485979" cy="3814526"/>
            <a:chOff x="2057450" y="1372200"/>
            <a:chExt cx="3503850" cy="2979400"/>
          </a:xfrm>
        </p:grpSpPr>
        <p:sp>
          <p:nvSpPr>
            <p:cNvPr id="139" name="Google Shape;139;p18"/>
            <p:cNvSpPr/>
            <p:nvPr/>
          </p:nvSpPr>
          <p:spPr>
            <a:xfrm>
              <a:off x="2057450" y="1372200"/>
              <a:ext cx="3503850" cy="2979400"/>
            </a:xfrm>
            <a:custGeom>
              <a:rect b="b" l="l" r="r" t="t"/>
              <a:pathLst>
                <a:path extrusionOk="0" fill="none" h="119176" w="140154">
                  <a:moveTo>
                    <a:pt x="102493" y="110885"/>
                  </a:moveTo>
                  <a:lnTo>
                    <a:pt x="50500" y="119176"/>
                  </a:lnTo>
                  <a:lnTo>
                    <a:pt x="0" y="1"/>
                  </a:lnTo>
                  <a:lnTo>
                    <a:pt x="140153" y="19637"/>
                  </a:lnTo>
                  <a:lnTo>
                    <a:pt x="102493" y="11088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18"/>
            <p:cNvSpPr/>
            <p:nvPr/>
          </p:nvSpPr>
          <p:spPr>
            <a:xfrm>
              <a:off x="2057450" y="1372200"/>
              <a:ext cx="2562325" cy="2772125"/>
            </a:xfrm>
            <a:custGeom>
              <a:rect b="b" l="l" r="r" t="t"/>
              <a:pathLst>
                <a:path extrusionOk="0" fill="none" h="110885" w="102493">
                  <a:moveTo>
                    <a:pt x="102493" y="110885"/>
                  </a:moveTo>
                  <a:lnTo>
                    <a:pt x="0"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41" name="Google Shape;141;p18"/>
          <p:cNvGrpSpPr/>
          <p:nvPr/>
        </p:nvGrpSpPr>
        <p:grpSpPr>
          <a:xfrm flipH="1">
            <a:off x="-1333486" y="1836883"/>
            <a:ext cx="4438540" cy="4472250"/>
            <a:chOff x="2072550" y="1102425"/>
            <a:chExt cx="3426650" cy="3452675"/>
          </a:xfrm>
        </p:grpSpPr>
        <p:sp>
          <p:nvSpPr>
            <p:cNvPr id="142" name="Google Shape;142;p18"/>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18"/>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44" name="Google Shape;144;p18"/>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145" name="Google Shape;145;p18"/>
          <p:cNvSpPr txBox="1"/>
          <p:nvPr>
            <p:ph idx="2" type="title"/>
          </p:nvPr>
        </p:nvSpPr>
        <p:spPr>
          <a:xfrm>
            <a:off x="606750" y="1720375"/>
            <a:ext cx="2498400" cy="3090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200">
                <a:solidFill>
                  <a:srgbClr val="FFFFFF"/>
                </a:solidFill>
                <a:latin typeface="DM Sans"/>
                <a:ea typeface="DM Sans"/>
                <a:cs typeface="DM Sans"/>
                <a:sym typeface="DM Sans"/>
              </a:defRPr>
            </a:lvl1pPr>
            <a:lvl2pPr lvl="1" rtl="0">
              <a:spcBef>
                <a:spcPts val="700"/>
              </a:spcBef>
              <a:spcAft>
                <a:spcPts val="0"/>
              </a:spcAft>
              <a:buNone/>
              <a:defRPr b="1" sz="4500">
                <a:solidFill>
                  <a:srgbClr val="FFFFFF"/>
                </a:solidFill>
                <a:latin typeface="DM Sans"/>
                <a:ea typeface="DM Sans"/>
                <a:cs typeface="DM Sans"/>
                <a:sym typeface="DM Sans"/>
              </a:defRPr>
            </a:lvl2pPr>
            <a:lvl3pPr lvl="2" rtl="0">
              <a:spcBef>
                <a:spcPts val="700"/>
              </a:spcBef>
              <a:spcAft>
                <a:spcPts val="0"/>
              </a:spcAft>
              <a:buNone/>
              <a:defRPr b="1" sz="4500">
                <a:solidFill>
                  <a:srgbClr val="FFFFFF"/>
                </a:solidFill>
                <a:latin typeface="DM Sans"/>
                <a:ea typeface="DM Sans"/>
                <a:cs typeface="DM Sans"/>
                <a:sym typeface="DM Sans"/>
              </a:defRPr>
            </a:lvl3pPr>
            <a:lvl4pPr lvl="3" rtl="0">
              <a:spcBef>
                <a:spcPts val="700"/>
              </a:spcBef>
              <a:spcAft>
                <a:spcPts val="0"/>
              </a:spcAft>
              <a:buNone/>
              <a:defRPr b="1" sz="4500">
                <a:solidFill>
                  <a:srgbClr val="FFFFFF"/>
                </a:solidFill>
                <a:latin typeface="DM Sans"/>
                <a:ea typeface="DM Sans"/>
                <a:cs typeface="DM Sans"/>
                <a:sym typeface="DM Sans"/>
              </a:defRPr>
            </a:lvl4pPr>
            <a:lvl5pPr lvl="4" rtl="0">
              <a:spcBef>
                <a:spcPts val="700"/>
              </a:spcBef>
              <a:spcAft>
                <a:spcPts val="0"/>
              </a:spcAft>
              <a:buNone/>
              <a:defRPr b="1" sz="4500">
                <a:solidFill>
                  <a:srgbClr val="FFFFFF"/>
                </a:solidFill>
                <a:latin typeface="DM Sans"/>
                <a:ea typeface="DM Sans"/>
                <a:cs typeface="DM Sans"/>
                <a:sym typeface="DM Sans"/>
              </a:defRPr>
            </a:lvl5pPr>
            <a:lvl6pPr lvl="5" rtl="0">
              <a:spcBef>
                <a:spcPts val="700"/>
              </a:spcBef>
              <a:spcAft>
                <a:spcPts val="0"/>
              </a:spcAft>
              <a:buNone/>
              <a:defRPr b="1" sz="4500">
                <a:solidFill>
                  <a:srgbClr val="FFFFFF"/>
                </a:solidFill>
                <a:latin typeface="DM Sans"/>
                <a:ea typeface="DM Sans"/>
                <a:cs typeface="DM Sans"/>
                <a:sym typeface="DM Sans"/>
              </a:defRPr>
            </a:lvl6pPr>
            <a:lvl7pPr lvl="6" rtl="0">
              <a:spcBef>
                <a:spcPts val="700"/>
              </a:spcBef>
              <a:spcAft>
                <a:spcPts val="0"/>
              </a:spcAft>
              <a:buNone/>
              <a:defRPr b="1" sz="4500">
                <a:solidFill>
                  <a:srgbClr val="FFFFFF"/>
                </a:solidFill>
                <a:latin typeface="DM Sans"/>
                <a:ea typeface="DM Sans"/>
                <a:cs typeface="DM Sans"/>
                <a:sym typeface="DM Sans"/>
              </a:defRPr>
            </a:lvl7pPr>
            <a:lvl8pPr lvl="7" rtl="0">
              <a:spcBef>
                <a:spcPts val="700"/>
              </a:spcBef>
              <a:spcAft>
                <a:spcPts val="0"/>
              </a:spcAft>
              <a:buNone/>
              <a:defRPr b="1" sz="4500">
                <a:solidFill>
                  <a:srgbClr val="FFFFFF"/>
                </a:solidFill>
                <a:latin typeface="DM Sans"/>
                <a:ea typeface="DM Sans"/>
                <a:cs typeface="DM Sans"/>
                <a:sym typeface="DM Sans"/>
              </a:defRPr>
            </a:lvl8pPr>
            <a:lvl9pPr lvl="8" rtl="0">
              <a:spcBef>
                <a:spcPts val="700"/>
              </a:spcBef>
              <a:spcAft>
                <a:spcPts val="700"/>
              </a:spcAft>
              <a:buNone/>
              <a:defRPr b="1" sz="4500">
                <a:solidFill>
                  <a:srgbClr val="FFFFFF"/>
                </a:solidFill>
                <a:latin typeface="DM Sans"/>
                <a:ea typeface="DM Sans"/>
                <a:cs typeface="DM Sans"/>
                <a:sym typeface="DM Sans"/>
              </a:defRPr>
            </a:lvl9pPr>
          </a:lstStyle>
          <a:p/>
        </p:txBody>
      </p:sp>
      <p:grpSp>
        <p:nvGrpSpPr>
          <p:cNvPr id="146" name="Google Shape;146;p18"/>
          <p:cNvGrpSpPr/>
          <p:nvPr/>
        </p:nvGrpSpPr>
        <p:grpSpPr>
          <a:xfrm>
            <a:off x="8625005" y="4486847"/>
            <a:ext cx="323872" cy="323755"/>
            <a:chOff x="1189675" y="238125"/>
            <a:chExt cx="5240650" cy="5238750"/>
          </a:xfrm>
        </p:grpSpPr>
        <p:sp>
          <p:nvSpPr>
            <p:cNvPr id="147" name="Google Shape;147;p1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White]">
  <p:cSld name="BLANK_1_1_1">
    <p:bg>
      <p:bgPr>
        <a:solidFill>
          <a:schemeClr val="lt1"/>
        </a:solidFill>
      </p:bgPr>
    </p:bg>
    <p:spTree>
      <p:nvGrpSpPr>
        <p:cNvPr id="151" name="Shape 151"/>
        <p:cNvGrpSpPr/>
        <p:nvPr/>
      </p:nvGrpSpPr>
      <p:grpSpPr>
        <a:xfrm>
          <a:off x="0" y="0"/>
          <a:ext cx="0" cy="0"/>
          <a:chOff x="0" y="0"/>
          <a:chExt cx="0" cy="0"/>
        </a:xfrm>
      </p:grpSpPr>
      <p:grpSp>
        <p:nvGrpSpPr>
          <p:cNvPr id="152" name="Google Shape;152;p19"/>
          <p:cNvGrpSpPr/>
          <p:nvPr/>
        </p:nvGrpSpPr>
        <p:grpSpPr>
          <a:xfrm>
            <a:off x="5394648" y="1726843"/>
            <a:ext cx="4893789" cy="3831796"/>
            <a:chOff x="1876600" y="1331100"/>
            <a:chExt cx="3607925" cy="2824975"/>
          </a:xfrm>
        </p:grpSpPr>
        <p:sp>
          <p:nvSpPr>
            <p:cNvPr id="153" name="Google Shape;153;p19"/>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19"/>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55" name="Google Shape;155;p19"/>
          <p:cNvGrpSpPr/>
          <p:nvPr/>
        </p:nvGrpSpPr>
        <p:grpSpPr>
          <a:xfrm>
            <a:off x="-1114332" y="-1681624"/>
            <a:ext cx="4941554" cy="5059387"/>
            <a:chOff x="2298700" y="1314725"/>
            <a:chExt cx="3026800" cy="3098975"/>
          </a:xfrm>
        </p:grpSpPr>
        <p:sp>
          <p:nvSpPr>
            <p:cNvPr id="156" name="Google Shape;156;p19"/>
            <p:cNvSpPr/>
            <p:nvPr/>
          </p:nvSpPr>
          <p:spPr>
            <a:xfrm>
              <a:off x="2298700" y="1314725"/>
              <a:ext cx="3026800" cy="3098975"/>
            </a:xfrm>
            <a:custGeom>
              <a:rect b="b" l="l" r="r" t="t"/>
              <a:pathLst>
                <a:path extrusionOk="0" fill="none" h="123959" w="121072">
                  <a:moveTo>
                    <a:pt x="104792" y="123958"/>
                  </a:moveTo>
                  <a:lnTo>
                    <a:pt x="0" y="81263"/>
                  </a:lnTo>
                  <a:lnTo>
                    <a:pt x="33297" y="1"/>
                  </a:lnTo>
                  <a:lnTo>
                    <a:pt x="98683" y="14988"/>
                  </a:lnTo>
                  <a:lnTo>
                    <a:pt x="121071" y="39793"/>
                  </a:lnTo>
                  <a:lnTo>
                    <a:pt x="104792" y="123958"/>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19"/>
            <p:cNvSpPr/>
            <p:nvPr/>
          </p:nvSpPr>
          <p:spPr>
            <a:xfrm>
              <a:off x="2298700" y="1689400"/>
              <a:ext cx="2467100" cy="1656900"/>
            </a:xfrm>
            <a:custGeom>
              <a:rect b="b" l="l" r="r" t="t"/>
              <a:pathLst>
                <a:path extrusionOk="0" fill="none" h="66276" w="98684">
                  <a:moveTo>
                    <a:pt x="98683" y="1"/>
                  </a:moveTo>
                  <a:lnTo>
                    <a:pt x="0" y="66276"/>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19"/>
            <p:cNvSpPr/>
            <p:nvPr/>
          </p:nvSpPr>
          <p:spPr>
            <a:xfrm>
              <a:off x="4765775" y="1689400"/>
              <a:ext cx="152750" cy="2724300"/>
            </a:xfrm>
            <a:custGeom>
              <a:rect b="b" l="l" r="r" t="t"/>
              <a:pathLst>
                <a:path extrusionOk="0" fill="none" h="108972" w="6110">
                  <a:moveTo>
                    <a:pt x="6109" y="108971"/>
                  </a:moveTo>
                  <a:lnTo>
                    <a:pt x="0" y="1"/>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59" name="Google Shape;159;p19"/>
          <p:cNvSpPr txBox="1"/>
          <p:nvPr>
            <p:ph idx="1" type="subTitle"/>
          </p:nvPr>
        </p:nvSpPr>
        <p:spPr>
          <a:xfrm>
            <a:off x="3323800" y="4489650"/>
            <a:ext cx="24963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60" name="Google Shape;160;p19"/>
          <p:cNvGrpSpPr/>
          <p:nvPr/>
        </p:nvGrpSpPr>
        <p:grpSpPr>
          <a:xfrm>
            <a:off x="4004612" y="329983"/>
            <a:ext cx="1135856" cy="245435"/>
            <a:chOff x="238125" y="2073350"/>
            <a:chExt cx="7143750" cy="1568275"/>
          </a:xfrm>
        </p:grpSpPr>
        <p:sp>
          <p:nvSpPr>
            <p:cNvPr id="161" name="Google Shape;161;p1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9"/>
          <p:cNvSpPr txBox="1"/>
          <p:nvPr>
            <p:ph type="title"/>
          </p:nvPr>
        </p:nvSpPr>
        <p:spPr>
          <a:xfrm>
            <a:off x="1961400" y="1662250"/>
            <a:ext cx="5221200" cy="137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81" name="Google Shape;181;p19"/>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Teal]">
  <p:cSld name="BLANK_1_1_1_1">
    <p:bg>
      <p:bgPr>
        <a:solidFill>
          <a:srgbClr val="A6FFE0"/>
        </a:solidFill>
      </p:bgPr>
    </p:bg>
    <p:spTree>
      <p:nvGrpSpPr>
        <p:cNvPr id="182" name="Shape 182"/>
        <p:cNvGrpSpPr/>
        <p:nvPr/>
      </p:nvGrpSpPr>
      <p:grpSpPr>
        <a:xfrm>
          <a:off x="0" y="0"/>
          <a:ext cx="0" cy="0"/>
          <a:chOff x="0" y="0"/>
          <a:chExt cx="0" cy="0"/>
        </a:xfrm>
      </p:grpSpPr>
      <p:sp>
        <p:nvSpPr>
          <p:cNvPr id="183" name="Google Shape;183;p20"/>
          <p:cNvSpPr/>
          <p:nvPr/>
        </p:nvSpPr>
        <p:spPr>
          <a:xfrm>
            <a:off x="-418" y="-1496"/>
            <a:ext cx="3813568" cy="4756256"/>
          </a:xfrm>
          <a:custGeom>
            <a:rect b="b" l="l" r="r" t="t"/>
            <a:pathLst>
              <a:path extrusionOk="0" h="148633" w="119174">
                <a:moveTo>
                  <a:pt x="32208" y="0"/>
                </a:moveTo>
                <a:lnTo>
                  <a:pt x="111298" y="39564"/>
                </a:lnTo>
                <a:lnTo>
                  <a:pt x="110110" y="39378"/>
                </a:lnTo>
                <a:lnTo>
                  <a:pt x="108884" y="39229"/>
                </a:lnTo>
                <a:lnTo>
                  <a:pt x="107583" y="39192"/>
                </a:lnTo>
                <a:lnTo>
                  <a:pt x="106209" y="39229"/>
                </a:lnTo>
                <a:lnTo>
                  <a:pt x="104760" y="39303"/>
                </a:lnTo>
                <a:lnTo>
                  <a:pt x="103274" y="39489"/>
                </a:lnTo>
                <a:lnTo>
                  <a:pt x="101714" y="39712"/>
                </a:lnTo>
                <a:lnTo>
                  <a:pt x="100079" y="40009"/>
                </a:lnTo>
                <a:lnTo>
                  <a:pt x="98371" y="40418"/>
                </a:lnTo>
                <a:lnTo>
                  <a:pt x="96662" y="40864"/>
                </a:lnTo>
                <a:lnTo>
                  <a:pt x="94841" y="41384"/>
                </a:lnTo>
                <a:lnTo>
                  <a:pt x="92984" y="41978"/>
                </a:lnTo>
                <a:lnTo>
                  <a:pt x="91089" y="42647"/>
                </a:lnTo>
                <a:lnTo>
                  <a:pt x="89120" y="43390"/>
                </a:lnTo>
                <a:lnTo>
                  <a:pt x="87114" y="44170"/>
                </a:lnTo>
                <a:lnTo>
                  <a:pt x="85071" y="45062"/>
                </a:lnTo>
                <a:lnTo>
                  <a:pt x="82434" y="46250"/>
                </a:lnTo>
                <a:lnTo>
                  <a:pt x="79759" y="47513"/>
                </a:lnTo>
                <a:lnTo>
                  <a:pt x="77010" y="48925"/>
                </a:lnTo>
                <a:lnTo>
                  <a:pt x="74261" y="50374"/>
                </a:lnTo>
                <a:lnTo>
                  <a:pt x="71475" y="51934"/>
                </a:lnTo>
                <a:lnTo>
                  <a:pt x="68688" y="53569"/>
                </a:lnTo>
                <a:lnTo>
                  <a:pt x="65828" y="55315"/>
                </a:lnTo>
                <a:lnTo>
                  <a:pt x="62968" y="57135"/>
                </a:lnTo>
                <a:lnTo>
                  <a:pt x="60070" y="59030"/>
                </a:lnTo>
                <a:lnTo>
                  <a:pt x="57172" y="60998"/>
                </a:lnTo>
                <a:lnTo>
                  <a:pt x="54238" y="63042"/>
                </a:lnTo>
                <a:lnTo>
                  <a:pt x="51303" y="65196"/>
                </a:lnTo>
                <a:lnTo>
                  <a:pt x="48368" y="67388"/>
                </a:lnTo>
                <a:lnTo>
                  <a:pt x="45396" y="69654"/>
                </a:lnTo>
                <a:lnTo>
                  <a:pt x="42461" y="72032"/>
                </a:lnTo>
                <a:lnTo>
                  <a:pt x="39489" y="74446"/>
                </a:lnTo>
                <a:lnTo>
                  <a:pt x="36555" y="76935"/>
                </a:lnTo>
                <a:lnTo>
                  <a:pt x="33657" y="79387"/>
                </a:lnTo>
                <a:lnTo>
                  <a:pt x="30871" y="81876"/>
                </a:lnTo>
                <a:lnTo>
                  <a:pt x="28159" y="84365"/>
                </a:lnTo>
                <a:lnTo>
                  <a:pt x="25484" y="86854"/>
                </a:lnTo>
                <a:lnTo>
                  <a:pt x="22921" y="89343"/>
                </a:lnTo>
                <a:lnTo>
                  <a:pt x="20432" y="91869"/>
                </a:lnTo>
                <a:lnTo>
                  <a:pt x="18054" y="94358"/>
                </a:lnTo>
                <a:lnTo>
                  <a:pt x="15714" y="96810"/>
                </a:lnTo>
                <a:lnTo>
                  <a:pt x="13485" y="99299"/>
                </a:lnTo>
                <a:lnTo>
                  <a:pt x="11330" y="101788"/>
                </a:lnTo>
                <a:lnTo>
                  <a:pt x="9287" y="104240"/>
                </a:lnTo>
                <a:lnTo>
                  <a:pt x="7318" y="106654"/>
                </a:lnTo>
                <a:lnTo>
                  <a:pt x="5461" y="109069"/>
                </a:lnTo>
                <a:lnTo>
                  <a:pt x="3678" y="111484"/>
                </a:lnTo>
                <a:lnTo>
                  <a:pt x="2006" y="113861"/>
                </a:lnTo>
                <a:lnTo>
                  <a:pt x="966" y="115384"/>
                </a:lnTo>
                <a:lnTo>
                  <a:pt x="0" y="116907"/>
                </a:lnTo>
                <a:lnTo>
                  <a:pt x="0" y="117725"/>
                </a:lnTo>
                <a:lnTo>
                  <a:pt x="1152" y="115942"/>
                </a:lnTo>
                <a:lnTo>
                  <a:pt x="2378" y="114121"/>
                </a:lnTo>
                <a:lnTo>
                  <a:pt x="4049" y="111744"/>
                </a:lnTo>
                <a:lnTo>
                  <a:pt x="5795" y="109366"/>
                </a:lnTo>
                <a:lnTo>
                  <a:pt x="7653" y="106952"/>
                </a:lnTo>
                <a:lnTo>
                  <a:pt x="9622" y="104500"/>
                </a:lnTo>
                <a:lnTo>
                  <a:pt x="11665" y="102048"/>
                </a:lnTo>
                <a:lnTo>
                  <a:pt x="13819" y="99596"/>
                </a:lnTo>
                <a:lnTo>
                  <a:pt x="16048" y="97107"/>
                </a:lnTo>
                <a:lnTo>
                  <a:pt x="18352" y="94655"/>
                </a:lnTo>
                <a:lnTo>
                  <a:pt x="20766" y="92166"/>
                </a:lnTo>
                <a:lnTo>
                  <a:pt x="23255" y="89677"/>
                </a:lnTo>
                <a:lnTo>
                  <a:pt x="25819" y="87188"/>
                </a:lnTo>
                <a:lnTo>
                  <a:pt x="28456" y="84699"/>
                </a:lnTo>
                <a:lnTo>
                  <a:pt x="31168" y="82210"/>
                </a:lnTo>
                <a:lnTo>
                  <a:pt x="33954" y="79721"/>
                </a:lnTo>
                <a:lnTo>
                  <a:pt x="36815" y="77270"/>
                </a:lnTo>
                <a:lnTo>
                  <a:pt x="39749" y="74781"/>
                </a:lnTo>
                <a:lnTo>
                  <a:pt x="42721" y="72366"/>
                </a:lnTo>
                <a:lnTo>
                  <a:pt x="45693" y="70026"/>
                </a:lnTo>
                <a:lnTo>
                  <a:pt x="48628" y="67759"/>
                </a:lnTo>
                <a:lnTo>
                  <a:pt x="51563" y="65531"/>
                </a:lnTo>
                <a:lnTo>
                  <a:pt x="54498" y="63413"/>
                </a:lnTo>
                <a:lnTo>
                  <a:pt x="57432" y="61370"/>
                </a:lnTo>
                <a:lnTo>
                  <a:pt x="60330" y="59401"/>
                </a:lnTo>
                <a:lnTo>
                  <a:pt x="63190" y="57506"/>
                </a:lnTo>
                <a:lnTo>
                  <a:pt x="66051" y="55686"/>
                </a:lnTo>
                <a:lnTo>
                  <a:pt x="68911" y="53977"/>
                </a:lnTo>
                <a:lnTo>
                  <a:pt x="71698" y="52343"/>
                </a:lnTo>
                <a:lnTo>
                  <a:pt x="74484" y="50782"/>
                </a:lnTo>
                <a:lnTo>
                  <a:pt x="77233" y="49297"/>
                </a:lnTo>
                <a:lnTo>
                  <a:pt x="79945" y="47922"/>
                </a:lnTo>
                <a:lnTo>
                  <a:pt x="82619" y="46659"/>
                </a:lnTo>
                <a:lnTo>
                  <a:pt x="85257" y="45470"/>
                </a:lnTo>
                <a:lnTo>
                  <a:pt x="86891" y="44764"/>
                </a:lnTo>
                <a:lnTo>
                  <a:pt x="88489" y="44096"/>
                </a:lnTo>
                <a:lnTo>
                  <a:pt x="90049" y="43501"/>
                </a:lnTo>
                <a:lnTo>
                  <a:pt x="91609" y="42907"/>
                </a:lnTo>
                <a:lnTo>
                  <a:pt x="93133" y="42387"/>
                </a:lnTo>
                <a:lnTo>
                  <a:pt x="94581" y="41904"/>
                </a:lnTo>
                <a:lnTo>
                  <a:pt x="96030" y="41495"/>
                </a:lnTo>
                <a:lnTo>
                  <a:pt x="97442" y="41087"/>
                </a:lnTo>
                <a:lnTo>
                  <a:pt x="98816" y="40752"/>
                </a:lnTo>
                <a:lnTo>
                  <a:pt x="100154" y="40455"/>
                </a:lnTo>
                <a:lnTo>
                  <a:pt x="101417" y="40195"/>
                </a:lnTo>
                <a:lnTo>
                  <a:pt x="102680" y="40009"/>
                </a:lnTo>
                <a:lnTo>
                  <a:pt x="103906" y="39824"/>
                </a:lnTo>
                <a:lnTo>
                  <a:pt x="105057" y="39712"/>
                </a:lnTo>
                <a:lnTo>
                  <a:pt x="106209" y="39675"/>
                </a:lnTo>
                <a:lnTo>
                  <a:pt x="107286" y="39638"/>
                </a:lnTo>
                <a:lnTo>
                  <a:pt x="108289" y="39638"/>
                </a:lnTo>
                <a:lnTo>
                  <a:pt x="109255" y="39712"/>
                </a:lnTo>
                <a:lnTo>
                  <a:pt x="110147" y="39824"/>
                </a:lnTo>
                <a:lnTo>
                  <a:pt x="111038" y="39972"/>
                </a:lnTo>
                <a:lnTo>
                  <a:pt x="111856" y="40158"/>
                </a:lnTo>
                <a:lnTo>
                  <a:pt x="112673" y="40381"/>
                </a:lnTo>
                <a:lnTo>
                  <a:pt x="113416" y="40678"/>
                </a:lnTo>
                <a:lnTo>
                  <a:pt x="114085" y="40975"/>
                </a:lnTo>
                <a:lnTo>
                  <a:pt x="114530" y="41235"/>
                </a:lnTo>
                <a:lnTo>
                  <a:pt x="114976" y="41458"/>
                </a:lnTo>
                <a:lnTo>
                  <a:pt x="115348" y="41755"/>
                </a:lnTo>
                <a:lnTo>
                  <a:pt x="115719" y="42052"/>
                </a:lnTo>
                <a:lnTo>
                  <a:pt x="116091" y="42350"/>
                </a:lnTo>
                <a:lnTo>
                  <a:pt x="116425" y="42684"/>
                </a:lnTo>
                <a:lnTo>
                  <a:pt x="116722" y="43018"/>
                </a:lnTo>
                <a:lnTo>
                  <a:pt x="117019" y="43390"/>
                </a:lnTo>
                <a:lnTo>
                  <a:pt x="117279" y="43761"/>
                </a:lnTo>
                <a:lnTo>
                  <a:pt x="117502" y="44170"/>
                </a:lnTo>
                <a:lnTo>
                  <a:pt x="117725" y="44579"/>
                </a:lnTo>
                <a:lnTo>
                  <a:pt x="117948" y="45024"/>
                </a:lnTo>
                <a:lnTo>
                  <a:pt x="118097" y="45470"/>
                </a:lnTo>
                <a:lnTo>
                  <a:pt x="118245" y="45953"/>
                </a:lnTo>
                <a:lnTo>
                  <a:pt x="118394" y="46436"/>
                </a:lnTo>
                <a:lnTo>
                  <a:pt x="118505" y="46919"/>
                </a:lnTo>
                <a:lnTo>
                  <a:pt x="118617" y="47588"/>
                </a:lnTo>
                <a:lnTo>
                  <a:pt x="118654" y="48256"/>
                </a:lnTo>
                <a:lnTo>
                  <a:pt x="118691" y="48925"/>
                </a:lnTo>
                <a:lnTo>
                  <a:pt x="118728" y="49631"/>
                </a:lnTo>
                <a:lnTo>
                  <a:pt x="118691" y="50374"/>
                </a:lnTo>
                <a:lnTo>
                  <a:pt x="118617" y="51117"/>
                </a:lnTo>
                <a:lnTo>
                  <a:pt x="118542" y="51897"/>
                </a:lnTo>
                <a:lnTo>
                  <a:pt x="118394" y="52677"/>
                </a:lnTo>
                <a:lnTo>
                  <a:pt x="118245" y="53494"/>
                </a:lnTo>
                <a:lnTo>
                  <a:pt x="118059" y="54312"/>
                </a:lnTo>
                <a:lnTo>
                  <a:pt x="117837" y="55166"/>
                </a:lnTo>
                <a:lnTo>
                  <a:pt x="117577" y="56020"/>
                </a:lnTo>
                <a:lnTo>
                  <a:pt x="117279" y="56912"/>
                </a:lnTo>
                <a:lnTo>
                  <a:pt x="116982" y="57841"/>
                </a:lnTo>
                <a:lnTo>
                  <a:pt x="116611" y="58769"/>
                </a:lnTo>
                <a:lnTo>
                  <a:pt x="116239" y="59698"/>
                </a:lnTo>
                <a:lnTo>
                  <a:pt x="115422" y="61593"/>
                </a:lnTo>
                <a:lnTo>
                  <a:pt x="114493" y="63487"/>
                </a:lnTo>
                <a:lnTo>
                  <a:pt x="113453" y="65493"/>
                </a:lnTo>
                <a:lnTo>
                  <a:pt x="112264" y="67499"/>
                </a:lnTo>
                <a:lnTo>
                  <a:pt x="111001" y="69617"/>
                </a:lnTo>
                <a:lnTo>
                  <a:pt x="109627" y="71734"/>
                </a:lnTo>
                <a:lnTo>
                  <a:pt x="108178" y="73926"/>
                </a:lnTo>
                <a:lnTo>
                  <a:pt x="106580" y="76155"/>
                </a:lnTo>
                <a:lnTo>
                  <a:pt x="104909" y="78384"/>
                </a:lnTo>
                <a:lnTo>
                  <a:pt x="103163" y="80650"/>
                </a:lnTo>
                <a:lnTo>
                  <a:pt x="101305" y="82953"/>
                </a:lnTo>
                <a:lnTo>
                  <a:pt x="99374" y="85257"/>
                </a:lnTo>
                <a:lnTo>
                  <a:pt x="97367" y="87560"/>
                </a:lnTo>
                <a:lnTo>
                  <a:pt x="95324" y="89863"/>
                </a:lnTo>
                <a:lnTo>
                  <a:pt x="93170" y="92203"/>
                </a:lnTo>
                <a:lnTo>
                  <a:pt x="90941" y="94544"/>
                </a:lnTo>
                <a:lnTo>
                  <a:pt x="88675" y="96847"/>
                </a:lnTo>
                <a:lnTo>
                  <a:pt x="86334" y="99187"/>
                </a:lnTo>
                <a:lnTo>
                  <a:pt x="83957" y="101491"/>
                </a:lnTo>
                <a:lnTo>
                  <a:pt x="81505" y="103794"/>
                </a:lnTo>
                <a:lnTo>
                  <a:pt x="78979" y="106060"/>
                </a:lnTo>
                <a:lnTo>
                  <a:pt x="76453" y="108326"/>
                </a:lnTo>
                <a:lnTo>
                  <a:pt x="73852" y="110555"/>
                </a:lnTo>
                <a:lnTo>
                  <a:pt x="71215" y="112784"/>
                </a:lnTo>
                <a:lnTo>
                  <a:pt x="68577" y="114976"/>
                </a:lnTo>
                <a:lnTo>
                  <a:pt x="65865" y="117093"/>
                </a:lnTo>
                <a:lnTo>
                  <a:pt x="63190" y="119211"/>
                </a:lnTo>
                <a:lnTo>
                  <a:pt x="60479" y="121217"/>
                </a:lnTo>
                <a:lnTo>
                  <a:pt x="57767" y="123223"/>
                </a:lnTo>
                <a:lnTo>
                  <a:pt x="55018" y="125154"/>
                </a:lnTo>
                <a:lnTo>
                  <a:pt x="52306" y="127012"/>
                </a:lnTo>
                <a:lnTo>
                  <a:pt x="49594" y="128832"/>
                </a:lnTo>
                <a:lnTo>
                  <a:pt x="46919" y="130578"/>
                </a:lnTo>
                <a:lnTo>
                  <a:pt x="44207" y="132287"/>
                </a:lnTo>
                <a:lnTo>
                  <a:pt x="41533" y="133884"/>
                </a:lnTo>
                <a:lnTo>
                  <a:pt x="38895" y="135445"/>
                </a:lnTo>
                <a:lnTo>
                  <a:pt x="36257" y="136893"/>
                </a:lnTo>
                <a:lnTo>
                  <a:pt x="33694" y="138305"/>
                </a:lnTo>
                <a:lnTo>
                  <a:pt x="31131" y="139605"/>
                </a:lnTo>
                <a:lnTo>
                  <a:pt x="28605" y="140831"/>
                </a:lnTo>
                <a:lnTo>
                  <a:pt x="26116" y="141983"/>
                </a:lnTo>
                <a:lnTo>
                  <a:pt x="23664" y="143060"/>
                </a:lnTo>
                <a:lnTo>
                  <a:pt x="21324" y="144026"/>
                </a:lnTo>
                <a:lnTo>
                  <a:pt x="19020" y="144880"/>
                </a:lnTo>
                <a:lnTo>
                  <a:pt x="16828" y="145623"/>
                </a:lnTo>
                <a:lnTo>
                  <a:pt x="14674" y="146292"/>
                </a:lnTo>
                <a:lnTo>
                  <a:pt x="12594" y="146887"/>
                </a:lnTo>
                <a:lnTo>
                  <a:pt x="10587" y="147332"/>
                </a:lnTo>
                <a:lnTo>
                  <a:pt x="9064" y="147630"/>
                </a:lnTo>
                <a:lnTo>
                  <a:pt x="7578" y="147852"/>
                </a:lnTo>
                <a:lnTo>
                  <a:pt x="6167" y="148038"/>
                </a:lnTo>
                <a:lnTo>
                  <a:pt x="4829" y="148150"/>
                </a:lnTo>
                <a:lnTo>
                  <a:pt x="2266" y="148150"/>
                </a:lnTo>
                <a:lnTo>
                  <a:pt x="1114" y="148038"/>
                </a:lnTo>
                <a:lnTo>
                  <a:pt x="0" y="147852"/>
                </a:lnTo>
                <a:lnTo>
                  <a:pt x="0" y="148335"/>
                </a:lnTo>
                <a:lnTo>
                  <a:pt x="817" y="148447"/>
                </a:lnTo>
                <a:lnTo>
                  <a:pt x="1672" y="148558"/>
                </a:lnTo>
                <a:lnTo>
                  <a:pt x="2563" y="148595"/>
                </a:lnTo>
                <a:lnTo>
                  <a:pt x="3492" y="148633"/>
                </a:lnTo>
                <a:lnTo>
                  <a:pt x="4309" y="148595"/>
                </a:lnTo>
                <a:lnTo>
                  <a:pt x="5164" y="148558"/>
                </a:lnTo>
                <a:lnTo>
                  <a:pt x="6018" y="148484"/>
                </a:lnTo>
                <a:lnTo>
                  <a:pt x="6910" y="148410"/>
                </a:lnTo>
                <a:lnTo>
                  <a:pt x="7801" y="148298"/>
                </a:lnTo>
                <a:lnTo>
                  <a:pt x="8767" y="148150"/>
                </a:lnTo>
                <a:lnTo>
                  <a:pt x="10699" y="147778"/>
                </a:lnTo>
                <a:lnTo>
                  <a:pt x="12705" y="147295"/>
                </a:lnTo>
                <a:lnTo>
                  <a:pt x="14785" y="146738"/>
                </a:lnTo>
                <a:lnTo>
                  <a:pt x="16940" y="146069"/>
                </a:lnTo>
                <a:lnTo>
                  <a:pt x="19169" y="145289"/>
                </a:lnTo>
                <a:lnTo>
                  <a:pt x="21472" y="144435"/>
                </a:lnTo>
                <a:lnTo>
                  <a:pt x="23850" y="143469"/>
                </a:lnTo>
                <a:lnTo>
                  <a:pt x="26301" y="142392"/>
                </a:lnTo>
                <a:lnTo>
                  <a:pt x="28790" y="141240"/>
                </a:lnTo>
                <a:lnTo>
                  <a:pt x="31317" y="140014"/>
                </a:lnTo>
                <a:lnTo>
                  <a:pt x="33880" y="138677"/>
                </a:lnTo>
                <a:lnTo>
                  <a:pt x="36480" y="137302"/>
                </a:lnTo>
                <a:lnTo>
                  <a:pt x="39118" y="135816"/>
                </a:lnTo>
                <a:lnTo>
                  <a:pt x="41755" y="134293"/>
                </a:lnTo>
                <a:lnTo>
                  <a:pt x="44430" y="132659"/>
                </a:lnTo>
                <a:lnTo>
                  <a:pt x="47142" y="130987"/>
                </a:lnTo>
                <a:lnTo>
                  <a:pt x="49854" y="129204"/>
                </a:lnTo>
                <a:lnTo>
                  <a:pt x="52566" y="127383"/>
                </a:lnTo>
                <a:lnTo>
                  <a:pt x="55278" y="125526"/>
                </a:lnTo>
                <a:lnTo>
                  <a:pt x="58027" y="123594"/>
                </a:lnTo>
                <a:lnTo>
                  <a:pt x="60739" y="121588"/>
                </a:lnTo>
                <a:lnTo>
                  <a:pt x="63450" y="119545"/>
                </a:lnTo>
                <a:lnTo>
                  <a:pt x="66162" y="117465"/>
                </a:lnTo>
                <a:lnTo>
                  <a:pt x="68837" y="115310"/>
                </a:lnTo>
                <a:lnTo>
                  <a:pt x="71512" y="113118"/>
                </a:lnTo>
                <a:lnTo>
                  <a:pt x="74149" y="110926"/>
                </a:lnTo>
                <a:lnTo>
                  <a:pt x="76750" y="108660"/>
                </a:lnTo>
                <a:lnTo>
                  <a:pt x="79313" y="106394"/>
                </a:lnTo>
                <a:lnTo>
                  <a:pt x="81802" y="104128"/>
                </a:lnTo>
                <a:lnTo>
                  <a:pt x="84254" y="101825"/>
                </a:lnTo>
                <a:lnTo>
                  <a:pt x="86669" y="99485"/>
                </a:lnTo>
                <a:lnTo>
                  <a:pt x="89009" y="97181"/>
                </a:lnTo>
                <a:lnTo>
                  <a:pt x="91275" y="94841"/>
                </a:lnTo>
                <a:lnTo>
                  <a:pt x="93504" y="92501"/>
                </a:lnTo>
                <a:lnTo>
                  <a:pt x="95659" y="90160"/>
                </a:lnTo>
                <a:lnTo>
                  <a:pt x="97739" y="87857"/>
                </a:lnTo>
                <a:lnTo>
                  <a:pt x="99745" y="85517"/>
                </a:lnTo>
                <a:lnTo>
                  <a:pt x="101640" y="83213"/>
                </a:lnTo>
                <a:lnTo>
                  <a:pt x="103497" y="80947"/>
                </a:lnTo>
                <a:lnTo>
                  <a:pt x="105280" y="78644"/>
                </a:lnTo>
                <a:lnTo>
                  <a:pt x="106952" y="76415"/>
                </a:lnTo>
                <a:lnTo>
                  <a:pt x="108512" y="74186"/>
                </a:lnTo>
                <a:lnTo>
                  <a:pt x="110035" y="71994"/>
                </a:lnTo>
                <a:lnTo>
                  <a:pt x="111410" y="69840"/>
                </a:lnTo>
                <a:lnTo>
                  <a:pt x="112673" y="67722"/>
                </a:lnTo>
                <a:lnTo>
                  <a:pt x="113824" y="65679"/>
                </a:lnTo>
                <a:lnTo>
                  <a:pt x="114902" y="63710"/>
                </a:lnTo>
                <a:lnTo>
                  <a:pt x="115831" y="61741"/>
                </a:lnTo>
                <a:lnTo>
                  <a:pt x="116648" y="59884"/>
                </a:lnTo>
                <a:lnTo>
                  <a:pt x="117056" y="58918"/>
                </a:lnTo>
                <a:lnTo>
                  <a:pt x="117391" y="57952"/>
                </a:lnTo>
                <a:lnTo>
                  <a:pt x="117725" y="57061"/>
                </a:lnTo>
                <a:lnTo>
                  <a:pt x="118022" y="56132"/>
                </a:lnTo>
                <a:lnTo>
                  <a:pt x="118282" y="55240"/>
                </a:lnTo>
                <a:lnTo>
                  <a:pt x="118505" y="54386"/>
                </a:lnTo>
                <a:lnTo>
                  <a:pt x="118691" y="53531"/>
                </a:lnTo>
                <a:lnTo>
                  <a:pt x="118840" y="52714"/>
                </a:lnTo>
                <a:lnTo>
                  <a:pt x="118988" y="51897"/>
                </a:lnTo>
                <a:lnTo>
                  <a:pt x="119063" y="51117"/>
                </a:lnTo>
                <a:lnTo>
                  <a:pt x="119137" y="50374"/>
                </a:lnTo>
                <a:lnTo>
                  <a:pt x="119174" y="49631"/>
                </a:lnTo>
                <a:lnTo>
                  <a:pt x="119137" y="48888"/>
                </a:lnTo>
                <a:lnTo>
                  <a:pt x="119100" y="48182"/>
                </a:lnTo>
                <a:lnTo>
                  <a:pt x="119025" y="47513"/>
                </a:lnTo>
                <a:lnTo>
                  <a:pt x="118951" y="46845"/>
                </a:lnTo>
                <a:lnTo>
                  <a:pt x="118840" y="46325"/>
                </a:lnTo>
                <a:lnTo>
                  <a:pt x="118691" y="45805"/>
                </a:lnTo>
                <a:lnTo>
                  <a:pt x="118542" y="45322"/>
                </a:lnTo>
                <a:lnTo>
                  <a:pt x="118357" y="44839"/>
                </a:lnTo>
                <a:lnTo>
                  <a:pt x="118134" y="44393"/>
                </a:lnTo>
                <a:lnTo>
                  <a:pt x="117911" y="43947"/>
                </a:lnTo>
                <a:lnTo>
                  <a:pt x="117651" y="43538"/>
                </a:lnTo>
                <a:lnTo>
                  <a:pt x="117391" y="43130"/>
                </a:lnTo>
                <a:lnTo>
                  <a:pt x="117094" y="42758"/>
                </a:lnTo>
                <a:lnTo>
                  <a:pt x="116759" y="42387"/>
                </a:lnTo>
                <a:lnTo>
                  <a:pt x="116425" y="42052"/>
                </a:lnTo>
                <a:lnTo>
                  <a:pt x="116053" y="41718"/>
                </a:lnTo>
                <a:lnTo>
                  <a:pt x="115645" y="41421"/>
                </a:lnTo>
                <a:lnTo>
                  <a:pt x="115236" y="41124"/>
                </a:lnTo>
                <a:lnTo>
                  <a:pt x="114790" y="40864"/>
                </a:lnTo>
                <a:lnTo>
                  <a:pt x="114345" y="40604"/>
                </a:lnTo>
                <a:lnTo>
                  <a:pt x="114307" y="40567"/>
                </a:lnTo>
                <a:lnTo>
                  <a:pt x="33211" y="0"/>
                </a:lnTo>
                <a:close/>
              </a:path>
            </a:pathLst>
          </a:custGeom>
          <a:solidFill>
            <a:srgbClr val="AD7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7457886" y="2625686"/>
            <a:ext cx="1685696" cy="2517824"/>
          </a:xfrm>
          <a:custGeom>
            <a:rect b="b" l="l" r="r" t="t"/>
            <a:pathLst>
              <a:path extrusionOk="0" h="78682" w="52678">
                <a:moveTo>
                  <a:pt x="52678" y="1"/>
                </a:moveTo>
                <a:lnTo>
                  <a:pt x="4273" y="632"/>
                </a:lnTo>
                <a:lnTo>
                  <a:pt x="4199" y="669"/>
                </a:lnTo>
                <a:lnTo>
                  <a:pt x="4124" y="707"/>
                </a:lnTo>
                <a:lnTo>
                  <a:pt x="4087" y="781"/>
                </a:lnTo>
                <a:lnTo>
                  <a:pt x="4050" y="855"/>
                </a:lnTo>
                <a:lnTo>
                  <a:pt x="1" y="61036"/>
                </a:lnTo>
                <a:lnTo>
                  <a:pt x="1" y="61148"/>
                </a:lnTo>
                <a:lnTo>
                  <a:pt x="38" y="61222"/>
                </a:lnTo>
                <a:lnTo>
                  <a:pt x="14266" y="78682"/>
                </a:lnTo>
                <a:lnTo>
                  <a:pt x="14823" y="78682"/>
                </a:lnTo>
                <a:lnTo>
                  <a:pt x="447" y="60999"/>
                </a:lnTo>
                <a:lnTo>
                  <a:pt x="4459" y="1338"/>
                </a:lnTo>
                <a:lnTo>
                  <a:pt x="52678" y="43799"/>
                </a:lnTo>
                <a:lnTo>
                  <a:pt x="52678" y="43205"/>
                </a:lnTo>
                <a:lnTo>
                  <a:pt x="4867" y="1078"/>
                </a:lnTo>
                <a:lnTo>
                  <a:pt x="52678" y="447"/>
                </a:lnTo>
                <a:lnTo>
                  <a:pt x="52678" y="1"/>
                </a:lnTo>
                <a:close/>
              </a:path>
            </a:pathLst>
          </a:cu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txBox="1"/>
          <p:nvPr>
            <p:ph idx="1" type="subTitle"/>
          </p:nvPr>
        </p:nvSpPr>
        <p:spPr>
          <a:xfrm>
            <a:off x="3323800" y="4489650"/>
            <a:ext cx="24963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86" name="Google Shape;186;p20"/>
          <p:cNvGrpSpPr/>
          <p:nvPr/>
        </p:nvGrpSpPr>
        <p:grpSpPr>
          <a:xfrm>
            <a:off x="4004612" y="329983"/>
            <a:ext cx="1135856" cy="245435"/>
            <a:chOff x="238125" y="2073350"/>
            <a:chExt cx="7143750" cy="1568275"/>
          </a:xfrm>
        </p:grpSpPr>
        <p:sp>
          <p:nvSpPr>
            <p:cNvPr id="187" name="Google Shape;187;p2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0"/>
          <p:cNvSpPr txBox="1"/>
          <p:nvPr>
            <p:ph type="title"/>
          </p:nvPr>
        </p:nvSpPr>
        <p:spPr>
          <a:xfrm>
            <a:off x="1961400" y="1662250"/>
            <a:ext cx="5221200" cy="137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207" name="Google Shape;207;p20"/>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urple]">
  <p:cSld name="BLANK_1_1_1_1_2">
    <p:bg>
      <p:bgPr>
        <a:solidFill>
          <a:srgbClr val="E6D6FF"/>
        </a:solidFill>
      </p:bgPr>
    </p:bg>
    <p:spTree>
      <p:nvGrpSpPr>
        <p:cNvPr id="208" name="Shape 208"/>
        <p:cNvGrpSpPr/>
        <p:nvPr/>
      </p:nvGrpSpPr>
      <p:grpSpPr>
        <a:xfrm>
          <a:off x="0" y="0"/>
          <a:ext cx="0" cy="0"/>
          <a:chOff x="0" y="0"/>
          <a:chExt cx="0" cy="0"/>
        </a:xfrm>
      </p:grpSpPr>
      <p:grpSp>
        <p:nvGrpSpPr>
          <p:cNvPr id="209" name="Google Shape;209;p21"/>
          <p:cNvGrpSpPr/>
          <p:nvPr/>
        </p:nvGrpSpPr>
        <p:grpSpPr>
          <a:xfrm>
            <a:off x="-1052608" y="1362013"/>
            <a:ext cx="4345026" cy="5382918"/>
            <a:chOff x="2282750" y="968575"/>
            <a:chExt cx="3054500" cy="3784125"/>
          </a:xfrm>
        </p:grpSpPr>
        <p:sp>
          <p:nvSpPr>
            <p:cNvPr id="210" name="Google Shape;210;p21"/>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1" name="Google Shape;211;p21"/>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21"/>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3" name="Google Shape;213;p21"/>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14" name="Google Shape;214;p21"/>
          <p:cNvGrpSpPr/>
          <p:nvPr/>
        </p:nvGrpSpPr>
        <p:grpSpPr>
          <a:xfrm>
            <a:off x="5281907" y="-1363954"/>
            <a:ext cx="4928699" cy="5221400"/>
            <a:chOff x="2143875" y="1383950"/>
            <a:chExt cx="3044850" cy="3225675"/>
          </a:xfrm>
        </p:grpSpPr>
        <p:sp>
          <p:nvSpPr>
            <p:cNvPr id="215" name="Google Shape;215;p21"/>
            <p:cNvSpPr/>
            <p:nvPr/>
          </p:nvSpPr>
          <p:spPr>
            <a:xfrm>
              <a:off x="2143875" y="1927725"/>
              <a:ext cx="2791000" cy="2681900"/>
            </a:xfrm>
            <a:custGeom>
              <a:rect b="b" l="l" r="r" t="t"/>
              <a:pathLst>
                <a:path extrusionOk="0" fill="none" h="107276" w="111640">
                  <a:moveTo>
                    <a:pt x="109928" y="71965"/>
                  </a:moveTo>
                  <a:lnTo>
                    <a:pt x="109861" y="72233"/>
                  </a:lnTo>
                  <a:lnTo>
                    <a:pt x="109542" y="73324"/>
                  </a:lnTo>
                  <a:lnTo>
                    <a:pt x="108837" y="75439"/>
                  </a:lnTo>
                  <a:lnTo>
                    <a:pt x="108048" y="77537"/>
                  </a:lnTo>
                  <a:lnTo>
                    <a:pt x="107142" y="79584"/>
                  </a:lnTo>
                  <a:lnTo>
                    <a:pt x="106135" y="81582"/>
                  </a:lnTo>
                  <a:lnTo>
                    <a:pt x="105044" y="83528"/>
                  </a:lnTo>
                  <a:lnTo>
                    <a:pt x="103869" y="85425"/>
                  </a:lnTo>
                  <a:lnTo>
                    <a:pt x="102594" y="87254"/>
                  </a:lnTo>
                  <a:lnTo>
                    <a:pt x="101922" y="88160"/>
                  </a:lnTo>
                  <a:lnTo>
                    <a:pt x="101117" y="89184"/>
                  </a:lnTo>
                  <a:lnTo>
                    <a:pt x="99439" y="91148"/>
                  </a:lnTo>
                  <a:lnTo>
                    <a:pt x="97676" y="92994"/>
                  </a:lnTo>
                  <a:lnTo>
                    <a:pt x="95814" y="94722"/>
                  </a:lnTo>
                  <a:lnTo>
                    <a:pt x="93900" y="96350"/>
                  </a:lnTo>
                  <a:lnTo>
                    <a:pt x="91903" y="97861"/>
                  </a:lnTo>
                  <a:lnTo>
                    <a:pt x="89822" y="99271"/>
                  </a:lnTo>
                  <a:lnTo>
                    <a:pt x="87691" y="100563"/>
                  </a:lnTo>
                  <a:lnTo>
                    <a:pt x="85509" y="101738"/>
                  </a:lnTo>
                  <a:lnTo>
                    <a:pt x="83260" y="102795"/>
                  </a:lnTo>
                  <a:lnTo>
                    <a:pt x="80944" y="103752"/>
                  </a:lnTo>
                  <a:lnTo>
                    <a:pt x="78611" y="104591"/>
                  </a:lnTo>
                  <a:lnTo>
                    <a:pt x="76211" y="105312"/>
                  </a:lnTo>
                  <a:lnTo>
                    <a:pt x="73778" y="105917"/>
                  </a:lnTo>
                  <a:lnTo>
                    <a:pt x="71327" y="106420"/>
                  </a:lnTo>
                  <a:lnTo>
                    <a:pt x="68827" y="106806"/>
                  </a:lnTo>
                  <a:lnTo>
                    <a:pt x="66309" y="107075"/>
                  </a:lnTo>
                  <a:lnTo>
                    <a:pt x="63758" y="107242"/>
                  </a:lnTo>
                  <a:lnTo>
                    <a:pt x="61207" y="107276"/>
                  </a:lnTo>
                  <a:lnTo>
                    <a:pt x="58640" y="107209"/>
                  </a:lnTo>
                  <a:lnTo>
                    <a:pt x="56055" y="107024"/>
                  </a:lnTo>
                  <a:lnTo>
                    <a:pt x="53471" y="106722"/>
                  </a:lnTo>
                  <a:lnTo>
                    <a:pt x="50886" y="106319"/>
                  </a:lnTo>
                  <a:lnTo>
                    <a:pt x="48318" y="105782"/>
                  </a:lnTo>
                  <a:lnTo>
                    <a:pt x="45750" y="105145"/>
                  </a:lnTo>
                  <a:lnTo>
                    <a:pt x="43199" y="104389"/>
                  </a:lnTo>
                  <a:lnTo>
                    <a:pt x="40665" y="103517"/>
                  </a:lnTo>
                  <a:lnTo>
                    <a:pt x="38148" y="102526"/>
                  </a:lnTo>
                  <a:lnTo>
                    <a:pt x="35647" y="101436"/>
                  </a:lnTo>
                  <a:lnTo>
                    <a:pt x="33197" y="100210"/>
                  </a:lnTo>
                  <a:lnTo>
                    <a:pt x="30780" y="98885"/>
                  </a:lnTo>
                  <a:lnTo>
                    <a:pt x="28397" y="97441"/>
                  </a:lnTo>
                  <a:lnTo>
                    <a:pt x="27222" y="96669"/>
                  </a:lnTo>
                  <a:lnTo>
                    <a:pt x="26064" y="95880"/>
                  </a:lnTo>
                  <a:lnTo>
                    <a:pt x="23815" y="94236"/>
                  </a:lnTo>
                  <a:lnTo>
                    <a:pt x="21650" y="92507"/>
                  </a:lnTo>
                  <a:lnTo>
                    <a:pt x="19586" y="90695"/>
                  </a:lnTo>
                  <a:lnTo>
                    <a:pt x="17622" y="88832"/>
                  </a:lnTo>
                  <a:lnTo>
                    <a:pt x="15743" y="86885"/>
                  </a:lnTo>
                  <a:lnTo>
                    <a:pt x="13964" y="84871"/>
                  </a:lnTo>
                  <a:lnTo>
                    <a:pt x="12286" y="82807"/>
                  </a:lnTo>
                  <a:lnTo>
                    <a:pt x="10708" y="80675"/>
                  </a:lnTo>
                  <a:lnTo>
                    <a:pt x="9231" y="78493"/>
                  </a:lnTo>
                  <a:lnTo>
                    <a:pt x="7855" y="76261"/>
                  </a:lnTo>
                  <a:lnTo>
                    <a:pt x="6579" y="73996"/>
                  </a:lnTo>
                  <a:lnTo>
                    <a:pt x="5421" y="71680"/>
                  </a:lnTo>
                  <a:lnTo>
                    <a:pt x="4364" y="69330"/>
                  </a:lnTo>
                  <a:lnTo>
                    <a:pt x="3424" y="66964"/>
                  </a:lnTo>
                  <a:lnTo>
                    <a:pt x="2585" y="64547"/>
                  </a:lnTo>
                  <a:lnTo>
                    <a:pt x="1863" y="62113"/>
                  </a:lnTo>
                  <a:lnTo>
                    <a:pt x="1259" y="59663"/>
                  </a:lnTo>
                  <a:lnTo>
                    <a:pt x="773" y="57196"/>
                  </a:lnTo>
                  <a:lnTo>
                    <a:pt x="403" y="54712"/>
                  </a:lnTo>
                  <a:lnTo>
                    <a:pt x="135" y="52228"/>
                  </a:lnTo>
                  <a:lnTo>
                    <a:pt x="1" y="49745"/>
                  </a:lnTo>
                  <a:lnTo>
                    <a:pt x="1" y="47244"/>
                  </a:lnTo>
                  <a:lnTo>
                    <a:pt x="101" y="44760"/>
                  </a:lnTo>
                  <a:lnTo>
                    <a:pt x="336" y="42276"/>
                  </a:lnTo>
                  <a:lnTo>
                    <a:pt x="705" y="39809"/>
                  </a:lnTo>
                  <a:lnTo>
                    <a:pt x="1192" y="37359"/>
                  </a:lnTo>
                  <a:lnTo>
                    <a:pt x="1830" y="34942"/>
                  </a:lnTo>
                  <a:lnTo>
                    <a:pt x="2568" y="32525"/>
                  </a:lnTo>
                  <a:lnTo>
                    <a:pt x="3458" y="30159"/>
                  </a:lnTo>
                  <a:lnTo>
                    <a:pt x="4482" y="27809"/>
                  </a:lnTo>
                  <a:lnTo>
                    <a:pt x="5640" y="25510"/>
                  </a:lnTo>
                  <a:lnTo>
                    <a:pt x="6277" y="24369"/>
                  </a:lnTo>
                  <a:lnTo>
                    <a:pt x="6865" y="23345"/>
                  </a:lnTo>
                  <a:lnTo>
                    <a:pt x="8123" y="21382"/>
                  </a:lnTo>
                  <a:lnTo>
                    <a:pt x="9483" y="19468"/>
                  </a:lnTo>
                  <a:lnTo>
                    <a:pt x="10943" y="17639"/>
                  </a:lnTo>
                  <a:lnTo>
                    <a:pt x="12487" y="15877"/>
                  </a:lnTo>
                  <a:lnTo>
                    <a:pt x="14115" y="14199"/>
                  </a:lnTo>
                  <a:lnTo>
                    <a:pt x="15827" y="12587"/>
                  </a:lnTo>
                  <a:lnTo>
                    <a:pt x="17622" y="11077"/>
                  </a:lnTo>
                  <a:lnTo>
                    <a:pt x="18546" y="10372"/>
                  </a:lnTo>
                  <a:lnTo>
                    <a:pt x="18680" y="10271"/>
                  </a:lnTo>
                  <a:lnTo>
                    <a:pt x="19737" y="9483"/>
                  </a:lnTo>
                  <a:lnTo>
                    <a:pt x="21919" y="8006"/>
                  </a:lnTo>
                  <a:lnTo>
                    <a:pt x="24168" y="6663"/>
                  </a:lnTo>
                  <a:lnTo>
                    <a:pt x="26501" y="5438"/>
                  </a:lnTo>
                  <a:lnTo>
                    <a:pt x="28867" y="4330"/>
                  </a:lnTo>
                  <a:lnTo>
                    <a:pt x="31300" y="3357"/>
                  </a:lnTo>
                  <a:lnTo>
                    <a:pt x="33784" y="2501"/>
                  </a:lnTo>
                  <a:lnTo>
                    <a:pt x="36318" y="1763"/>
                  </a:lnTo>
                  <a:lnTo>
                    <a:pt x="37611" y="1460"/>
                  </a:lnTo>
                  <a:lnTo>
                    <a:pt x="39004" y="1142"/>
                  </a:lnTo>
                  <a:lnTo>
                    <a:pt x="41823" y="638"/>
                  </a:lnTo>
                  <a:lnTo>
                    <a:pt x="44693" y="269"/>
                  </a:lnTo>
                  <a:lnTo>
                    <a:pt x="47597" y="67"/>
                  </a:lnTo>
                  <a:lnTo>
                    <a:pt x="50534" y="0"/>
                  </a:lnTo>
                  <a:lnTo>
                    <a:pt x="53487" y="84"/>
                  </a:lnTo>
                  <a:lnTo>
                    <a:pt x="56475" y="336"/>
                  </a:lnTo>
                  <a:lnTo>
                    <a:pt x="59445" y="722"/>
                  </a:lnTo>
                  <a:lnTo>
                    <a:pt x="62449" y="1276"/>
                  </a:lnTo>
                  <a:lnTo>
                    <a:pt x="65437" y="1997"/>
                  </a:lnTo>
                  <a:lnTo>
                    <a:pt x="68407" y="2870"/>
                  </a:lnTo>
                  <a:lnTo>
                    <a:pt x="71378" y="3894"/>
                  </a:lnTo>
                  <a:lnTo>
                    <a:pt x="74332" y="5102"/>
                  </a:lnTo>
                  <a:lnTo>
                    <a:pt x="77235" y="6462"/>
                  </a:lnTo>
                  <a:lnTo>
                    <a:pt x="80138" y="7989"/>
                  </a:lnTo>
                  <a:lnTo>
                    <a:pt x="82975" y="9684"/>
                  </a:lnTo>
                  <a:lnTo>
                    <a:pt x="84384" y="10607"/>
                  </a:lnTo>
                  <a:lnTo>
                    <a:pt x="85811" y="11564"/>
                  </a:lnTo>
                  <a:lnTo>
                    <a:pt x="88513" y="13594"/>
                  </a:lnTo>
                  <a:lnTo>
                    <a:pt x="91098" y="15709"/>
                  </a:lnTo>
                  <a:lnTo>
                    <a:pt x="93514" y="17924"/>
                  </a:lnTo>
                  <a:lnTo>
                    <a:pt x="95797" y="20240"/>
                  </a:lnTo>
                  <a:lnTo>
                    <a:pt x="97928" y="22640"/>
                  </a:lnTo>
                  <a:lnTo>
                    <a:pt x="99909" y="25124"/>
                  </a:lnTo>
                  <a:lnTo>
                    <a:pt x="101721" y="27675"/>
                  </a:lnTo>
                  <a:lnTo>
                    <a:pt x="103399" y="30276"/>
                  </a:lnTo>
                  <a:lnTo>
                    <a:pt x="104927" y="32945"/>
                  </a:lnTo>
                  <a:lnTo>
                    <a:pt x="106303" y="35664"/>
                  </a:lnTo>
                  <a:lnTo>
                    <a:pt x="107511" y="38433"/>
                  </a:lnTo>
                  <a:lnTo>
                    <a:pt x="108585" y="41236"/>
                  </a:lnTo>
                  <a:lnTo>
                    <a:pt x="109491" y="44072"/>
                  </a:lnTo>
                  <a:lnTo>
                    <a:pt x="110230" y="46925"/>
                  </a:lnTo>
                  <a:lnTo>
                    <a:pt x="110817" y="49795"/>
                  </a:lnTo>
                  <a:lnTo>
                    <a:pt x="111052" y="51238"/>
                  </a:lnTo>
                  <a:lnTo>
                    <a:pt x="111237" y="52547"/>
                  </a:lnTo>
                  <a:lnTo>
                    <a:pt x="111505" y="55149"/>
                  </a:lnTo>
                  <a:lnTo>
                    <a:pt x="111640" y="57750"/>
                  </a:lnTo>
                  <a:lnTo>
                    <a:pt x="111623" y="60351"/>
                  </a:lnTo>
                  <a:lnTo>
                    <a:pt x="111489" y="62969"/>
                  </a:lnTo>
                  <a:lnTo>
                    <a:pt x="111203" y="65554"/>
                  </a:lnTo>
                  <a:lnTo>
                    <a:pt x="110801" y="68138"/>
                  </a:lnTo>
                  <a:lnTo>
                    <a:pt x="110263" y="70689"/>
                  </a:lnTo>
                  <a:lnTo>
                    <a:pt x="109928" y="71965"/>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6" name="Google Shape;216;p21"/>
            <p:cNvSpPr/>
            <p:nvPr/>
          </p:nvSpPr>
          <p:spPr>
            <a:xfrm>
              <a:off x="2610850" y="1383950"/>
              <a:ext cx="2577875" cy="2342900"/>
            </a:xfrm>
            <a:custGeom>
              <a:rect b="b" l="l" r="r" t="t"/>
              <a:pathLst>
                <a:path extrusionOk="0" fill="none" h="93716" w="103115">
                  <a:moveTo>
                    <a:pt x="1" y="32022"/>
                  </a:moveTo>
                  <a:lnTo>
                    <a:pt x="30495" y="8761"/>
                  </a:lnTo>
                  <a:lnTo>
                    <a:pt x="30495" y="8761"/>
                  </a:lnTo>
                  <a:lnTo>
                    <a:pt x="31821" y="7754"/>
                  </a:lnTo>
                  <a:lnTo>
                    <a:pt x="34607" y="5942"/>
                  </a:lnTo>
                  <a:lnTo>
                    <a:pt x="37527" y="4364"/>
                  </a:lnTo>
                  <a:lnTo>
                    <a:pt x="40582" y="3022"/>
                  </a:lnTo>
                  <a:lnTo>
                    <a:pt x="43720" y="1914"/>
                  </a:lnTo>
                  <a:lnTo>
                    <a:pt x="46959" y="1058"/>
                  </a:lnTo>
                  <a:lnTo>
                    <a:pt x="50265" y="454"/>
                  </a:lnTo>
                  <a:lnTo>
                    <a:pt x="53639" y="102"/>
                  </a:lnTo>
                  <a:lnTo>
                    <a:pt x="57046" y="1"/>
                  </a:lnTo>
                  <a:lnTo>
                    <a:pt x="60486" y="169"/>
                  </a:lnTo>
                  <a:lnTo>
                    <a:pt x="63926" y="605"/>
                  </a:lnTo>
                  <a:lnTo>
                    <a:pt x="67367" y="1310"/>
                  </a:lnTo>
                  <a:lnTo>
                    <a:pt x="70791" y="2283"/>
                  </a:lnTo>
                  <a:lnTo>
                    <a:pt x="74181" y="3542"/>
                  </a:lnTo>
                  <a:lnTo>
                    <a:pt x="77521" y="5086"/>
                  </a:lnTo>
                  <a:lnTo>
                    <a:pt x="80776" y="6915"/>
                  </a:lnTo>
                  <a:lnTo>
                    <a:pt x="82388" y="7956"/>
                  </a:lnTo>
                  <a:lnTo>
                    <a:pt x="83965" y="9047"/>
                  </a:lnTo>
                  <a:lnTo>
                    <a:pt x="86936" y="11363"/>
                  </a:lnTo>
                  <a:lnTo>
                    <a:pt x="89654" y="13880"/>
                  </a:lnTo>
                  <a:lnTo>
                    <a:pt x="92138" y="16532"/>
                  </a:lnTo>
                  <a:lnTo>
                    <a:pt x="94387" y="19335"/>
                  </a:lnTo>
                  <a:lnTo>
                    <a:pt x="96368" y="22272"/>
                  </a:lnTo>
                  <a:lnTo>
                    <a:pt x="98096" y="25309"/>
                  </a:lnTo>
                  <a:lnTo>
                    <a:pt x="99590" y="28431"/>
                  </a:lnTo>
                  <a:lnTo>
                    <a:pt x="100815" y="31653"/>
                  </a:lnTo>
                  <a:lnTo>
                    <a:pt x="101772" y="34909"/>
                  </a:lnTo>
                  <a:lnTo>
                    <a:pt x="102493" y="38232"/>
                  </a:lnTo>
                  <a:lnTo>
                    <a:pt x="102930" y="41572"/>
                  </a:lnTo>
                  <a:lnTo>
                    <a:pt x="103114" y="44928"/>
                  </a:lnTo>
                  <a:lnTo>
                    <a:pt x="103030" y="48285"/>
                  </a:lnTo>
                  <a:lnTo>
                    <a:pt x="102661" y="51608"/>
                  </a:lnTo>
                  <a:lnTo>
                    <a:pt x="102040" y="54897"/>
                  </a:lnTo>
                  <a:lnTo>
                    <a:pt x="101604" y="56525"/>
                  </a:lnTo>
                  <a:lnTo>
                    <a:pt x="91249" y="93716"/>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17" name="Google Shape;217;p21"/>
          <p:cNvSpPr txBox="1"/>
          <p:nvPr>
            <p:ph idx="1" type="subTitle"/>
          </p:nvPr>
        </p:nvSpPr>
        <p:spPr>
          <a:xfrm>
            <a:off x="3323800" y="4489650"/>
            <a:ext cx="24963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18" name="Google Shape;218;p21"/>
          <p:cNvGrpSpPr/>
          <p:nvPr/>
        </p:nvGrpSpPr>
        <p:grpSpPr>
          <a:xfrm>
            <a:off x="4004612" y="329983"/>
            <a:ext cx="1135856" cy="245435"/>
            <a:chOff x="238125" y="2073350"/>
            <a:chExt cx="7143750" cy="1568275"/>
          </a:xfrm>
        </p:grpSpPr>
        <p:sp>
          <p:nvSpPr>
            <p:cNvPr id="219" name="Google Shape;219;p2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1"/>
          <p:cNvSpPr txBox="1"/>
          <p:nvPr>
            <p:ph type="title"/>
          </p:nvPr>
        </p:nvSpPr>
        <p:spPr>
          <a:xfrm>
            <a:off x="1961400" y="1662250"/>
            <a:ext cx="5221200" cy="137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239" name="Google Shape;239;p21"/>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Red]">
  <p:cSld name="BLANK_1_1_1_1_3">
    <p:bg>
      <p:bgPr>
        <a:solidFill>
          <a:srgbClr val="FFD4E4"/>
        </a:solidFill>
      </p:bgPr>
    </p:bg>
    <p:spTree>
      <p:nvGrpSpPr>
        <p:cNvPr id="240" name="Shape 240"/>
        <p:cNvGrpSpPr/>
        <p:nvPr/>
      </p:nvGrpSpPr>
      <p:grpSpPr>
        <a:xfrm>
          <a:off x="0" y="0"/>
          <a:ext cx="0" cy="0"/>
          <a:chOff x="0" y="0"/>
          <a:chExt cx="0" cy="0"/>
        </a:xfrm>
      </p:grpSpPr>
      <p:sp>
        <p:nvSpPr>
          <p:cNvPr id="241" name="Google Shape;241;p22"/>
          <p:cNvSpPr/>
          <p:nvPr/>
        </p:nvSpPr>
        <p:spPr>
          <a:xfrm>
            <a:off x="7848070" y="-2655"/>
            <a:ext cx="1296960" cy="3102688"/>
          </a:xfrm>
          <a:custGeom>
            <a:rect b="b" l="l" r="r" t="t"/>
            <a:pathLst>
              <a:path extrusionOk="0" h="96959" w="40530">
                <a:moveTo>
                  <a:pt x="20135" y="0"/>
                </a:moveTo>
                <a:lnTo>
                  <a:pt x="1598" y="47625"/>
                </a:lnTo>
                <a:lnTo>
                  <a:pt x="1226" y="48628"/>
                </a:lnTo>
                <a:lnTo>
                  <a:pt x="929" y="49594"/>
                </a:lnTo>
                <a:lnTo>
                  <a:pt x="632" y="50634"/>
                </a:lnTo>
                <a:lnTo>
                  <a:pt x="409" y="51637"/>
                </a:lnTo>
                <a:lnTo>
                  <a:pt x="261" y="52714"/>
                </a:lnTo>
                <a:lnTo>
                  <a:pt x="112" y="53754"/>
                </a:lnTo>
                <a:lnTo>
                  <a:pt x="38" y="54869"/>
                </a:lnTo>
                <a:lnTo>
                  <a:pt x="0" y="55983"/>
                </a:lnTo>
                <a:lnTo>
                  <a:pt x="0" y="57098"/>
                </a:lnTo>
                <a:lnTo>
                  <a:pt x="38" y="58286"/>
                </a:lnTo>
                <a:lnTo>
                  <a:pt x="149" y="59475"/>
                </a:lnTo>
                <a:lnTo>
                  <a:pt x="261" y="60664"/>
                </a:lnTo>
                <a:lnTo>
                  <a:pt x="446" y="61927"/>
                </a:lnTo>
                <a:lnTo>
                  <a:pt x="669" y="63190"/>
                </a:lnTo>
                <a:lnTo>
                  <a:pt x="966" y="64527"/>
                </a:lnTo>
                <a:lnTo>
                  <a:pt x="1264" y="65865"/>
                </a:lnTo>
                <a:lnTo>
                  <a:pt x="1784" y="67722"/>
                </a:lnTo>
                <a:lnTo>
                  <a:pt x="2341" y="69580"/>
                </a:lnTo>
                <a:lnTo>
                  <a:pt x="2972" y="71474"/>
                </a:lnTo>
                <a:lnTo>
                  <a:pt x="3715" y="73332"/>
                </a:lnTo>
                <a:lnTo>
                  <a:pt x="4495" y="75189"/>
                </a:lnTo>
                <a:lnTo>
                  <a:pt x="5350" y="77047"/>
                </a:lnTo>
                <a:lnTo>
                  <a:pt x="6279" y="78941"/>
                </a:lnTo>
                <a:lnTo>
                  <a:pt x="7282" y="80836"/>
                </a:lnTo>
                <a:lnTo>
                  <a:pt x="8396" y="82730"/>
                </a:lnTo>
                <a:lnTo>
                  <a:pt x="9585" y="84662"/>
                </a:lnTo>
                <a:lnTo>
                  <a:pt x="10848" y="86631"/>
                </a:lnTo>
                <a:lnTo>
                  <a:pt x="12185" y="88600"/>
                </a:lnTo>
                <a:lnTo>
                  <a:pt x="13634" y="90606"/>
                </a:lnTo>
                <a:lnTo>
                  <a:pt x="15157" y="92686"/>
                </a:lnTo>
                <a:lnTo>
                  <a:pt x="16792" y="94767"/>
                </a:lnTo>
                <a:lnTo>
                  <a:pt x="18501" y="96884"/>
                </a:lnTo>
                <a:lnTo>
                  <a:pt x="18538" y="96921"/>
                </a:lnTo>
                <a:lnTo>
                  <a:pt x="18575" y="96921"/>
                </a:lnTo>
                <a:lnTo>
                  <a:pt x="18612" y="96958"/>
                </a:lnTo>
                <a:lnTo>
                  <a:pt x="18686" y="96958"/>
                </a:lnTo>
                <a:lnTo>
                  <a:pt x="40530" y="94395"/>
                </a:lnTo>
                <a:lnTo>
                  <a:pt x="40530" y="93949"/>
                </a:lnTo>
                <a:lnTo>
                  <a:pt x="19021" y="96475"/>
                </a:lnTo>
                <a:lnTo>
                  <a:pt x="40530" y="47290"/>
                </a:lnTo>
                <a:lnTo>
                  <a:pt x="40530" y="46176"/>
                </a:lnTo>
                <a:lnTo>
                  <a:pt x="18612" y="96327"/>
                </a:lnTo>
                <a:lnTo>
                  <a:pt x="16940" y="94209"/>
                </a:lnTo>
                <a:lnTo>
                  <a:pt x="15343" y="92166"/>
                </a:lnTo>
                <a:lnTo>
                  <a:pt x="13820" y="90160"/>
                </a:lnTo>
                <a:lnTo>
                  <a:pt x="12408" y="88154"/>
                </a:lnTo>
                <a:lnTo>
                  <a:pt x="11108" y="86222"/>
                </a:lnTo>
                <a:lnTo>
                  <a:pt x="9845" y="84291"/>
                </a:lnTo>
                <a:lnTo>
                  <a:pt x="8693" y="82396"/>
                </a:lnTo>
                <a:lnTo>
                  <a:pt x="7616" y="80501"/>
                </a:lnTo>
                <a:lnTo>
                  <a:pt x="6613" y="78644"/>
                </a:lnTo>
                <a:lnTo>
                  <a:pt x="5721" y="76787"/>
                </a:lnTo>
                <a:lnTo>
                  <a:pt x="4867" y="74929"/>
                </a:lnTo>
                <a:lnTo>
                  <a:pt x="4087" y="73109"/>
                </a:lnTo>
                <a:lnTo>
                  <a:pt x="3381" y="71251"/>
                </a:lnTo>
                <a:lnTo>
                  <a:pt x="2749" y="69431"/>
                </a:lnTo>
                <a:lnTo>
                  <a:pt x="2192" y="67611"/>
                </a:lnTo>
                <a:lnTo>
                  <a:pt x="1709" y="65753"/>
                </a:lnTo>
                <a:lnTo>
                  <a:pt x="1412" y="64416"/>
                </a:lnTo>
                <a:lnTo>
                  <a:pt x="1115" y="63116"/>
                </a:lnTo>
                <a:lnTo>
                  <a:pt x="892" y="61853"/>
                </a:lnTo>
                <a:lnTo>
                  <a:pt x="706" y="60627"/>
                </a:lnTo>
                <a:lnTo>
                  <a:pt x="595" y="59438"/>
                </a:lnTo>
                <a:lnTo>
                  <a:pt x="483" y="58249"/>
                </a:lnTo>
                <a:lnTo>
                  <a:pt x="446" y="57135"/>
                </a:lnTo>
                <a:lnTo>
                  <a:pt x="446" y="55983"/>
                </a:lnTo>
                <a:lnTo>
                  <a:pt x="483" y="54906"/>
                </a:lnTo>
                <a:lnTo>
                  <a:pt x="558" y="53829"/>
                </a:lnTo>
                <a:lnTo>
                  <a:pt x="706" y="52788"/>
                </a:lnTo>
                <a:lnTo>
                  <a:pt x="855" y="51748"/>
                </a:lnTo>
                <a:lnTo>
                  <a:pt x="1078" y="50745"/>
                </a:lnTo>
                <a:lnTo>
                  <a:pt x="1338" y="49742"/>
                </a:lnTo>
                <a:lnTo>
                  <a:pt x="1635" y="48776"/>
                </a:lnTo>
                <a:lnTo>
                  <a:pt x="2007" y="47811"/>
                </a:lnTo>
                <a:lnTo>
                  <a:pt x="20618" y="74"/>
                </a:lnTo>
                <a:lnTo>
                  <a:pt x="20544" y="669"/>
                </a:lnTo>
                <a:lnTo>
                  <a:pt x="20507" y="1300"/>
                </a:lnTo>
                <a:lnTo>
                  <a:pt x="20507" y="1932"/>
                </a:lnTo>
                <a:lnTo>
                  <a:pt x="20544" y="2600"/>
                </a:lnTo>
                <a:lnTo>
                  <a:pt x="20618" y="3232"/>
                </a:lnTo>
                <a:lnTo>
                  <a:pt x="20692" y="3938"/>
                </a:lnTo>
                <a:lnTo>
                  <a:pt x="20804" y="4606"/>
                </a:lnTo>
                <a:lnTo>
                  <a:pt x="20915" y="5312"/>
                </a:lnTo>
                <a:lnTo>
                  <a:pt x="21064" y="6055"/>
                </a:lnTo>
                <a:lnTo>
                  <a:pt x="21250" y="6761"/>
                </a:lnTo>
                <a:lnTo>
                  <a:pt x="21733" y="8284"/>
                </a:lnTo>
                <a:lnTo>
                  <a:pt x="22290" y="9882"/>
                </a:lnTo>
                <a:lnTo>
                  <a:pt x="22921" y="11516"/>
                </a:lnTo>
                <a:lnTo>
                  <a:pt x="23553" y="12965"/>
                </a:lnTo>
                <a:lnTo>
                  <a:pt x="24259" y="14377"/>
                </a:lnTo>
                <a:lnTo>
                  <a:pt x="25002" y="15788"/>
                </a:lnTo>
                <a:lnTo>
                  <a:pt x="25782" y="17200"/>
                </a:lnTo>
                <a:lnTo>
                  <a:pt x="26636" y="18649"/>
                </a:lnTo>
                <a:lnTo>
                  <a:pt x="27565" y="20098"/>
                </a:lnTo>
                <a:lnTo>
                  <a:pt x="28568" y="21546"/>
                </a:lnTo>
                <a:lnTo>
                  <a:pt x="29608" y="23032"/>
                </a:lnTo>
                <a:lnTo>
                  <a:pt x="30723" y="24518"/>
                </a:lnTo>
                <a:lnTo>
                  <a:pt x="31911" y="26041"/>
                </a:lnTo>
                <a:lnTo>
                  <a:pt x="33175" y="27564"/>
                </a:lnTo>
                <a:lnTo>
                  <a:pt x="34475" y="29125"/>
                </a:lnTo>
                <a:lnTo>
                  <a:pt x="35886" y="30722"/>
                </a:lnTo>
                <a:lnTo>
                  <a:pt x="37372" y="32319"/>
                </a:lnTo>
                <a:lnTo>
                  <a:pt x="38895" y="33954"/>
                </a:lnTo>
                <a:lnTo>
                  <a:pt x="40530" y="35626"/>
                </a:lnTo>
                <a:lnTo>
                  <a:pt x="40530" y="34994"/>
                </a:lnTo>
                <a:lnTo>
                  <a:pt x="38933" y="33360"/>
                </a:lnTo>
                <a:lnTo>
                  <a:pt x="37447" y="31762"/>
                </a:lnTo>
                <a:lnTo>
                  <a:pt x="35998" y="30165"/>
                </a:lnTo>
                <a:lnTo>
                  <a:pt x="34623" y="28642"/>
                </a:lnTo>
                <a:lnTo>
                  <a:pt x="33360" y="27119"/>
                </a:lnTo>
                <a:lnTo>
                  <a:pt x="32134" y="25596"/>
                </a:lnTo>
                <a:lnTo>
                  <a:pt x="30983" y="24110"/>
                </a:lnTo>
                <a:lnTo>
                  <a:pt x="29868" y="22661"/>
                </a:lnTo>
                <a:lnTo>
                  <a:pt x="28865" y="21212"/>
                </a:lnTo>
                <a:lnTo>
                  <a:pt x="27899" y="19763"/>
                </a:lnTo>
                <a:lnTo>
                  <a:pt x="26971" y="18352"/>
                </a:lnTo>
                <a:lnTo>
                  <a:pt x="26153" y="16940"/>
                </a:lnTo>
                <a:lnTo>
                  <a:pt x="25373" y="15528"/>
                </a:lnTo>
                <a:lnTo>
                  <a:pt x="24630" y="14154"/>
                </a:lnTo>
                <a:lnTo>
                  <a:pt x="23962" y="12742"/>
                </a:lnTo>
                <a:lnTo>
                  <a:pt x="23367" y="11368"/>
                </a:lnTo>
                <a:lnTo>
                  <a:pt x="22699" y="9696"/>
                </a:lnTo>
                <a:lnTo>
                  <a:pt x="22141" y="8136"/>
                </a:lnTo>
                <a:lnTo>
                  <a:pt x="21695" y="6612"/>
                </a:lnTo>
                <a:lnTo>
                  <a:pt x="21510" y="5907"/>
                </a:lnTo>
                <a:lnTo>
                  <a:pt x="21361" y="5201"/>
                </a:lnTo>
                <a:lnTo>
                  <a:pt x="21213" y="4495"/>
                </a:lnTo>
                <a:lnTo>
                  <a:pt x="21101" y="3789"/>
                </a:lnTo>
                <a:lnTo>
                  <a:pt x="21027" y="3121"/>
                </a:lnTo>
                <a:lnTo>
                  <a:pt x="20990" y="2489"/>
                </a:lnTo>
                <a:lnTo>
                  <a:pt x="20953" y="1857"/>
                </a:lnTo>
                <a:lnTo>
                  <a:pt x="20953" y="1226"/>
                </a:lnTo>
                <a:lnTo>
                  <a:pt x="20990" y="594"/>
                </a:lnTo>
                <a:lnTo>
                  <a:pt x="21064" y="0"/>
                </a:lnTo>
                <a:close/>
              </a:path>
            </a:pathLst>
          </a:custGeom>
          <a:solidFill>
            <a:srgbClr val="AD7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1030" y="4105697"/>
            <a:ext cx="529024" cy="1036608"/>
          </a:xfrm>
          <a:custGeom>
            <a:rect b="b" l="l" r="r" t="t"/>
            <a:pathLst>
              <a:path extrusionOk="0" h="32394" w="16532">
                <a:moveTo>
                  <a:pt x="0" y="0"/>
                </a:moveTo>
                <a:lnTo>
                  <a:pt x="0" y="1003"/>
                </a:lnTo>
                <a:lnTo>
                  <a:pt x="16011" y="32394"/>
                </a:lnTo>
                <a:lnTo>
                  <a:pt x="16531" y="32394"/>
                </a:lnTo>
                <a:lnTo>
                  <a:pt x="0" y="0"/>
                </a:lnTo>
                <a:close/>
              </a:path>
            </a:pathLst>
          </a:custGeom>
          <a:solidFill>
            <a:srgbClr val="FF8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1030" y="790241"/>
            <a:ext cx="4253440" cy="4352064"/>
          </a:xfrm>
          <a:custGeom>
            <a:rect b="b" l="l" r="r" t="t"/>
            <a:pathLst>
              <a:path extrusionOk="0" h="136002" w="132920">
                <a:moveTo>
                  <a:pt x="68280" y="595"/>
                </a:moveTo>
                <a:lnTo>
                  <a:pt x="132250" y="104426"/>
                </a:lnTo>
                <a:lnTo>
                  <a:pt x="2452" y="79833"/>
                </a:lnTo>
                <a:lnTo>
                  <a:pt x="68280" y="595"/>
                </a:lnTo>
                <a:close/>
                <a:moveTo>
                  <a:pt x="68206" y="0"/>
                </a:moveTo>
                <a:lnTo>
                  <a:pt x="68206" y="37"/>
                </a:lnTo>
                <a:lnTo>
                  <a:pt x="68168" y="37"/>
                </a:lnTo>
                <a:lnTo>
                  <a:pt x="0" y="55018"/>
                </a:lnTo>
                <a:lnTo>
                  <a:pt x="0" y="55575"/>
                </a:lnTo>
                <a:lnTo>
                  <a:pt x="66682" y="1783"/>
                </a:lnTo>
                <a:lnTo>
                  <a:pt x="66682" y="1783"/>
                </a:lnTo>
                <a:lnTo>
                  <a:pt x="1969" y="79684"/>
                </a:lnTo>
                <a:lnTo>
                  <a:pt x="1969" y="79684"/>
                </a:lnTo>
                <a:lnTo>
                  <a:pt x="0" y="78644"/>
                </a:lnTo>
                <a:lnTo>
                  <a:pt x="0" y="79164"/>
                </a:lnTo>
                <a:lnTo>
                  <a:pt x="1857" y="80130"/>
                </a:lnTo>
                <a:lnTo>
                  <a:pt x="21361" y="136002"/>
                </a:lnTo>
                <a:lnTo>
                  <a:pt x="21844" y="136002"/>
                </a:lnTo>
                <a:lnTo>
                  <a:pt x="2378" y="80279"/>
                </a:lnTo>
                <a:lnTo>
                  <a:pt x="2378" y="80279"/>
                </a:lnTo>
                <a:lnTo>
                  <a:pt x="132102" y="104871"/>
                </a:lnTo>
                <a:lnTo>
                  <a:pt x="83994" y="136002"/>
                </a:lnTo>
                <a:lnTo>
                  <a:pt x="84811" y="136002"/>
                </a:lnTo>
                <a:lnTo>
                  <a:pt x="132808" y="104946"/>
                </a:lnTo>
                <a:lnTo>
                  <a:pt x="132845" y="104908"/>
                </a:lnTo>
                <a:lnTo>
                  <a:pt x="132882" y="104871"/>
                </a:lnTo>
                <a:lnTo>
                  <a:pt x="132882" y="104834"/>
                </a:lnTo>
                <a:lnTo>
                  <a:pt x="132919" y="104797"/>
                </a:lnTo>
                <a:lnTo>
                  <a:pt x="132919" y="104760"/>
                </a:lnTo>
                <a:lnTo>
                  <a:pt x="132919" y="104723"/>
                </a:lnTo>
                <a:lnTo>
                  <a:pt x="132919" y="104686"/>
                </a:lnTo>
                <a:lnTo>
                  <a:pt x="132919" y="104648"/>
                </a:lnTo>
                <a:lnTo>
                  <a:pt x="132882" y="104648"/>
                </a:lnTo>
                <a:lnTo>
                  <a:pt x="132882" y="104611"/>
                </a:lnTo>
                <a:lnTo>
                  <a:pt x="68466" y="112"/>
                </a:lnTo>
                <a:lnTo>
                  <a:pt x="68466" y="75"/>
                </a:lnTo>
                <a:lnTo>
                  <a:pt x="68428" y="37"/>
                </a:lnTo>
                <a:lnTo>
                  <a:pt x="68391" y="37"/>
                </a:lnTo>
                <a:lnTo>
                  <a:pt x="68391" y="0"/>
                </a:lnTo>
                <a:close/>
              </a:path>
            </a:pathLst>
          </a:custGeom>
          <a:solidFill>
            <a:srgbClr val="FF8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txBox="1"/>
          <p:nvPr>
            <p:ph idx="1" type="subTitle"/>
          </p:nvPr>
        </p:nvSpPr>
        <p:spPr>
          <a:xfrm>
            <a:off x="3323800" y="4489650"/>
            <a:ext cx="24963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45" name="Google Shape;245;p22"/>
          <p:cNvGrpSpPr/>
          <p:nvPr/>
        </p:nvGrpSpPr>
        <p:grpSpPr>
          <a:xfrm>
            <a:off x="4004612" y="329983"/>
            <a:ext cx="1135856" cy="245435"/>
            <a:chOff x="238125" y="2073350"/>
            <a:chExt cx="7143750" cy="1568275"/>
          </a:xfrm>
        </p:grpSpPr>
        <p:sp>
          <p:nvSpPr>
            <p:cNvPr id="246" name="Google Shape;246;p2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2"/>
          <p:cNvSpPr txBox="1"/>
          <p:nvPr>
            <p:ph type="title"/>
          </p:nvPr>
        </p:nvSpPr>
        <p:spPr>
          <a:xfrm>
            <a:off x="1961400" y="1662250"/>
            <a:ext cx="5221200" cy="137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266" name="Google Shape;266;p22"/>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Orange]">
  <p:cSld name="BLANK_1_1_1_1_3_1">
    <p:bg>
      <p:bgPr>
        <a:solidFill>
          <a:srgbClr val="FFDEAF"/>
        </a:solidFill>
      </p:bgPr>
    </p:bg>
    <p:spTree>
      <p:nvGrpSpPr>
        <p:cNvPr id="267" name="Shape 267"/>
        <p:cNvGrpSpPr/>
        <p:nvPr/>
      </p:nvGrpSpPr>
      <p:grpSpPr>
        <a:xfrm>
          <a:off x="0" y="0"/>
          <a:ext cx="0" cy="0"/>
          <a:chOff x="0" y="0"/>
          <a:chExt cx="0" cy="0"/>
        </a:xfrm>
      </p:grpSpPr>
      <p:grpSp>
        <p:nvGrpSpPr>
          <p:cNvPr id="268" name="Google Shape;268;p23"/>
          <p:cNvGrpSpPr/>
          <p:nvPr/>
        </p:nvGrpSpPr>
        <p:grpSpPr>
          <a:xfrm rot="6570746">
            <a:off x="-970451" y="1636481"/>
            <a:ext cx="3734982" cy="4056883"/>
            <a:chOff x="2188350" y="1099500"/>
            <a:chExt cx="3247075" cy="3526925"/>
          </a:xfrm>
        </p:grpSpPr>
        <p:sp>
          <p:nvSpPr>
            <p:cNvPr id="269" name="Google Shape;269;p23"/>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0" name="Google Shape;270;p23"/>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 name="Google Shape;271;p23"/>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 name="Google Shape;272;p23"/>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3" name="Google Shape;273;p23"/>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 name="Google Shape;274;p23"/>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23"/>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23"/>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 name="Google Shape;277;p23"/>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78" name="Google Shape;278;p23"/>
          <p:cNvSpPr/>
          <p:nvPr/>
        </p:nvSpPr>
        <p:spPr>
          <a:xfrm>
            <a:off x="7417666" y="-1037"/>
            <a:ext cx="1728480" cy="2466688"/>
          </a:xfrm>
          <a:custGeom>
            <a:rect b="b" l="l" r="r" t="t"/>
            <a:pathLst>
              <a:path extrusionOk="0" h="77084" w="54015">
                <a:moveTo>
                  <a:pt x="0" y="0"/>
                </a:moveTo>
                <a:lnTo>
                  <a:pt x="19987" y="70731"/>
                </a:lnTo>
                <a:lnTo>
                  <a:pt x="20135" y="71214"/>
                </a:lnTo>
                <a:lnTo>
                  <a:pt x="20321" y="71660"/>
                </a:lnTo>
                <a:lnTo>
                  <a:pt x="20507" y="72106"/>
                </a:lnTo>
                <a:lnTo>
                  <a:pt x="20730" y="72515"/>
                </a:lnTo>
                <a:lnTo>
                  <a:pt x="20952" y="72923"/>
                </a:lnTo>
                <a:lnTo>
                  <a:pt x="21212" y="73332"/>
                </a:lnTo>
                <a:lnTo>
                  <a:pt x="21510" y="73666"/>
                </a:lnTo>
                <a:lnTo>
                  <a:pt x="21807" y="74038"/>
                </a:lnTo>
                <a:lnTo>
                  <a:pt x="22141" y="74372"/>
                </a:lnTo>
                <a:lnTo>
                  <a:pt x="22476" y="74669"/>
                </a:lnTo>
                <a:lnTo>
                  <a:pt x="22847" y="74966"/>
                </a:lnTo>
                <a:lnTo>
                  <a:pt x="23256" y="75226"/>
                </a:lnTo>
                <a:lnTo>
                  <a:pt x="23664" y="75486"/>
                </a:lnTo>
                <a:lnTo>
                  <a:pt x="24073" y="75746"/>
                </a:lnTo>
                <a:lnTo>
                  <a:pt x="24556" y="75932"/>
                </a:lnTo>
                <a:lnTo>
                  <a:pt x="25002" y="76155"/>
                </a:lnTo>
                <a:lnTo>
                  <a:pt x="25633" y="76378"/>
                </a:lnTo>
                <a:lnTo>
                  <a:pt x="26302" y="76564"/>
                </a:lnTo>
                <a:lnTo>
                  <a:pt x="26971" y="76712"/>
                </a:lnTo>
                <a:lnTo>
                  <a:pt x="27676" y="76861"/>
                </a:lnTo>
                <a:lnTo>
                  <a:pt x="28382" y="76972"/>
                </a:lnTo>
                <a:lnTo>
                  <a:pt x="29162" y="77010"/>
                </a:lnTo>
                <a:lnTo>
                  <a:pt x="29942" y="77084"/>
                </a:lnTo>
                <a:lnTo>
                  <a:pt x="31540" y="77084"/>
                </a:lnTo>
                <a:lnTo>
                  <a:pt x="32320" y="77047"/>
                </a:lnTo>
                <a:lnTo>
                  <a:pt x="33137" y="76972"/>
                </a:lnTo>
                <a:lnTo>
                  <a:pt x="33992" y="76898"/>
                </a:lnTo>
                <a:lnTo>
                  <a:pt x="35701" y="76638"/>
                </a:lnTo>
                <a:lnTo>
                  <a:pt x="37558" y="76304"/>
                </a:lnTo>
                <a:lnTo>
                  <a:pt x="39378" y="75858"/>
                </a:lnTo>
                <a:lnTo>
                  <a:pt x="41273" y="75338"/>
                </a:lnTo>
                <a:lnTo>
                  <a:pt x="43242" y="74743"/>
                </a:lnTo>
                <a:lnTo>
                  <a:pt x="45285" y="74038"/>
                </a:lnTo>
                <a:lnTo>
                  <a:pt x="47365" y="73258"/>
                </a:lnTo>
                <a:lnTo>
                  <a:pt x="49520" y="72403"/>
                </a:lnTo>
                <a:lnTo>
                  <a:pt x="51749" y="71437"/>
                </a:lnTo>
                <a:lnTo>
                  <a:pt x="54015" y="70397"/>
                </a:lnTo>
                <a:lnTo>
                  <a:pt x="54015" y="69914"/>
                </a:lnTo>
                <a:lnTo>
                  <a:pt x="51712" y="70954"/>
                </a:lnTo>
                <a:lnTo>
                  <a:pt x="49483" y="71920"/>
                </a:lnTo>
                <a:lnTo>
                  <a:pt x="47328" y="72812"/>
                </a:lnTo>
                <a:lnTo>
                  <a:pt x="45211" y="73592"/>
                </a:lnTo>
                <a:lnTo>
                  <a:pt x="43168" y="74298"/>
                </a:lnTo>
                <a:lnTo>
                  <a:pt x="41199" y="74892"/>
                </a:lnTo>
                <a:lnTo>
                  <a:pt x="39304" y="75412"/>
                </a:lnTo>
                <a:lnTo>
                  <a:pt x="37447" y="75858"/>
                </a:lnTo>
                <a:lnTo>
                  <a:pt x="35589" y="76192"/>
                </a:lnTo>
                <a:lnTo>
                  <a:pt x="34660" y="76341"/>
                </a:lnTo>
                <a:lnTo>
                  <a:pt x="33806" y="76452"/>
                </a:lnTo>
                <a:lnTo>
                  <a:pt x="32952" y="76527"/>
                </a:lnTo>
                <a:lnTo>
                  <a:pt x="32097" y="76601"/>
                </a:lnTo>
                <a:lnTo>
                  <a:pt x="31317" y="76638"/>
                </a:lnTo>
                <a:lnTo>
                  <a:pt x="30537" y="76638"/>
                </a:lnTo>
                <a:lnTo>
                  <a:pt x="29757" y="76601"/>
                </a:lnTo>
                <a:lnTo>
                  <a:pt x="29051" y="76564"/>
                </a:lnTo>
                <a:lnTo>
                  <a:pt x="28345" y="76489"/>
                </a:lnTo>
                <a:lnTo>
                  <a:pt x="27639" y="76415"/>
                </a:lnTo>
                <a:lnTo>
                  <a:pt x="27008" y="76267"/>
                </a:lnTo>
                <a:lnTo>
                  <a:pt x="26376" y="76118"/>
                </a:lnTo>
                <a:lnTo>
                  <a:pt x="25745" y="75932"/>
                </a:lnTo>
                <a:lnTo>
                  <a:pt x="25187" y="75746"/>
                </a:lnTo>
                <a:lnTo>
                  <a:pt x="24742" y="75524"/>
                </a:lnTo>
                <a:lnTo>
                  <a:pt x="24296" y="75338"/>
                </a:lnTo>
                <a:lnTo>
                  <a:pt x="23887" y="75115"/>
                </a:lnTo>
                <a:lnTo>
                  <a:pt x="23479" y="74855"/>
                </a:lnTo>
                <a:lnTo>
                  <a:pt x="23107" y="74595"/>
                </a:lnTo>
                <a:lnTo>
                  <a:pt x="22773" y="74335"/>
                </a:lnTo>
                <a:lnTo>
                  <a:pt x="22438" y="74038"/>
                </a:lnTo>
                <a:lnTo>
                  <a:pt x="22141" y="73740"/>
                </a:lnTo>
                <a:lnTo>
                  <a:pt x="21844" y="73406"/>
                </a:lnTo>
                <a:lnTo>
                  <a:pt x="21584" y="73035"/>
                </a:lnTo>
                <a:lnTo>
                  <a:pt x="21324" y="72663"/>
                </a:lnTo>
                <a:lnTo>
                  <a:pt x="21101" y="72292"/>
                </a:lnTo>
                <a:lnTo>
                  <a:pt x="20915" y="71883"/>
                </a:lnTo>
                <a:lnTo>
                  <a:pt x="20730" y="71474"/>
                </a:lnTo>
                <a:lnTo>
                  <a:pt x="20581" y="71066"/>
                </a:lnTo>
                <a:lnTo>
                  <a:pt x="20432" y="70583"/>
                </a:lnTo>
                <a:lnTo>
                  <a:pt x="20284" y="70063"/>
                </a:lnTo>
                <a:lnTo>
                  <a:pt x="20172" y="69468"/>
                </a:lnTo>
                <a:lnTo>
                  <a:pt x="20098" y="68911"/>
                </a:lnTo>
                <a:lnTo>
                  <a:pt x="20061" y="68280"/>
                </a:lnTo>
                <a:lnTo>
                  <a:pt x="20024" y="67685"/>
                </a:lnTo>
                <a:lnTo>
                  <a:pt x="20024" y="67017"/>
                </a:lnTo>
                <a:lnTo>
                  <a:pt x="20061" y="66348"/>
                </a:lnTo>
                <a:lnTo>
                  <a:pt x="20135" y="65679"/>
                </a:lnTo>
                <a:lnTo>
                  <a:pt x="20209" y="64973"/>
                </a:lnTo>
                <a:lnTo>
                  <a:pt x="20321" y="64268"/>
                </a:lnTo>
                <a:lnTo>
                  <a:pt x="20469" y="63525"/>
                </a:lnTo>
                <a:lnTo>
                  <a:pt x="20655" y="62782"/>
                </a:lnTo>
                <a:lnTo>
                  <a:pt x="21064" y="61221"/>
                </a:lnTo>
                <a:lnTo>
                  <a:pt x="21621" y="59587"/>
                </a:lnTo>
                <a:lnTo>
                  <a:pt x="22253" y="57915"/>
                </a:lnTo>
                <a:lnTo>
                  <a:pt x="22996" y="56169"/>
                </a:lnTo>
                <a:lnTo>
                  <a:pt x="23850" y="54349"/>
                </a:lnTo>
                <a:lnTo>
                  <a:pt x="24816" y="52491"/>
                </a:lnTo>
                <a:lnTo>
                  <a:pt x="25893" y="50597"/>
                </a:lnTo>
                <a:lnTo>
                  <a:pt x="27045" y="48628"/>
                </a:lnTo>
                <a:lnTo>
                  <a:pt x="28308" y="46585"/>
                </a:lnTo>
                <a:lnTo>
                  <a:pt x="29682" y="44541"/>
                </a:lnTo>
                <a:lnTo>
                  <a:pt x="30871" y="42870"/>
                </a:lnTo>
                <a:lnTo>
                  <a:pt x="32060" y="41198"/>
                </a:lnTo>
                <a:lnTo>
                  <a:pt x="33323" y="39526"/>
                </a:lnTo>
                <a:lnTo>
                  <a:pt x="34660" y="37818"/>
                </a:lnTo>
                <a:lnTo>
                  <a:pt x="35998" y="36109"/>
                </a:lnTo>
                <a:lnTo>
                  <a:pt x="37409" y="34400"/>
                </a:lnTo>
                <a:lnTo>
                  <a:pt x="38895" y="32691"/>
                </a:lnTo>
                <a:lnTo>
                  <a:pt x="40381" y="30982"/>
                </a:lnTo>
                <a:lnTo>
                  <a:pt x="41942" y="29236"/>
                </a:lnTo>
                <a:lnTo>
                  <a:pt x="43539" y="27490"/>
                </a:lnTo>
                <a:lnTo>
                  <a:pt x="45174" y="25781"/>
                </a:lnTo>
                <a:lnTo>
                  <a:pt x="46845" y="24035"/>
                </a:lnTo>
                <a:lnTo>
                  <a:pt x="48591" y="22289"/>
                </a:lnTo>
                <a:lnTo>
                  <a:pt x="50337" y="20543"/>
                </a:lnTo>
                <a:lnTo>
                  <a:pt x="52158" y="18797"/>
                </a:lnTo>
                <a:lnTo>
                  <a:pt x="54015" y="17051"/>
                </a:lnTo>
                <a:lnTo>
                  <a:pt x="54015" y="16457"/>
                </a:lnTo>
                <a:lnTo>
                  <a:pt x="52120" y="18203"/>
                </a:lnTo>
                <a:lnTo>
                  <a:pt x="50300" y="19986"/>
                </a:lnTo>
                <a:lnTo>
                  <a:pt x="48480" y="21732"/>
                </a:lnTo>
                <a:lnTo>
                  <a:pt x="46734" y="23515"/>
                </a:lnTo>
                <a:lnTo>
                  <a:pt x="45025" y="25261"/>
                </a:lnTo>
                <a:lnTo>
                  <a:pt x="43353" y="27044"/>
                </a:lnTo>
                <a:lnTo>
                  <a:pt x="41756" y="28790"/>
                </a:lnTo>
                <a:lnTo>
                  <a:pt x="40158" y="30536"/>
                </a:lnTo>
                <a:lnTo>
                  <a:pt x="38635" y="32282"/>
                </a:lnTo>
                <a:lnTo>
                  <a:pt x="37149" y="34028"/>
                </a:lnTo>
                <a:lnTo>
                  <a:pt x="35738" y="35774"/>
                </a:lnTo>
                <a:lnTo>
                  <a:pt x="34363" y="37483"/>
                </a:lnTo>
                <a:lnTo>
                  <a:pt x="33026" y="39192"/>
                </a:lnTo>
                <a:lnTo>
                  <a:pt x="31726" y="40901"/>
                </a:lnTo>
                <a:lnTo>
                  <a:pt x="30500" y="42610"/>
                </a:lnTo>
                <a:lnTo>
                  <a:pt x="29348" y="44281"/>
                </a:lnTo>
                <a:lnTo>
                  <a:pt x="28159" y="46027"/>
                </a:lnTo>
                <a:lnTo>
                  <a:pt x="27045" y="47773"/>
                </a:lnTo>
                <a:lnTo>
                  <a:pt x="26042" y="49445"/>
                </a:lnTo>
                <a:lnTo>
                  <a:pt x="25076" y="51080"/>
                </a:lnTo>
                <a:lnTo>
                  <a:pt x="24222" y="52714"/>
                </a:lnTo>
                <a:lnTo>
                  <a:pt x="23404" y="54274"/>
                </a:lnTo>
                <a:lnTo>
                  <a:pt x="22661" y="55798"/>
                </a:lnTo>
                <a:lnTo>
                  <a:pt x="22030" y="57321"/>
                </a:lnTo>
                <a:lnTo>
                  <a:pt x="21435" y="58769"/>
                </a:lnTo>
                <a:lnTo>
                  <a:pt x="20952" y="60181"/>
                </a:lnTo>
                <a:lnTo>
                  <a:pt x="20507" y="61518"/>
                </a:lnTo>
                <a:lnTo>
                  <a:pt x="20172" y="62856"/>
                </a:lnTo>
                <a:lnTo>
                  <a:pt x="19912" y="64119"/>
                </a:lnTo>
                <a:lnTo>
                  <a:pt x="19726" y="65345"/>
                </a:lnTo>
                <a:lnTo>
                  <a:pt x="19615" y="66496"/>
                </a:lnTo>
                <a:lnTo>
                  <a:pt x="19578" y="67648"/>
                </a:lnTo>
                <a:lnTo>
                  <a:pt x="483" y="0"/>
                </a:lnTo>
                <a:close/>
              </a:path>
            </a:pathLst>
          </a:cu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txBox="1"/>
          <p:nvPr>
            <p:ph idx="1" type="subTitle"/>
          </p:nvPr>
        </p:nvSpPr>
        <p:spPr>
          <a:xfrm>
            <a:off x="3323800" y="4489650"/>
            <a:ext cx="24963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80" name="Google Shape;280;p23"/>
          <p:cNvGrpSpPr/>
          <p:nvPr/>
        </p:nvGrpSpPr>
        <p:grpSpPr>
          <a:xfrm>
            <a:off x="4004612" y="329983"/>
            <a:ext cx="1135856" cy="245435"/>
            <a:chOff x="238125" y="2073350"/>
            <a:chExt cx="7143750" cy="1568275"/>
          </a:xfrm>
        </p:grpSpPr>
        <p:sp>
          <p:nvSpPr>
            <p:cNvPr id="281" name="Google Shape;281;p2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type="title"/>
          </p:nvPr>
        </p:nvSpPr>
        <p:spPr>
          <a:xfrm>
            <a:off x="1961400" y="1662250"/>
            <a:ext cx="5221200" cy="137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301" name="Google Shape;301;p23"/>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 Cover [Image]">
  <p:cSld name="BLANK_1_1_1_1_1">
    <p:bg>
      <p:bgPr>
        <a:solidFill>
          <a:srgbClr val="14234B"/>
        </a:solidFill>
      </p:bgPr>
    </p:bg>
    <p:spTree>
      <p:nvGrpSpPr>
        <p:cNvPr id="302" name="Shape 302"/>
        <p:cNvGrpSpPr/>
        <p:nvPr/>
      </p:nvGrpSpPr>
      <p:grpSpPr>
        <a:xfrm>
          <a:off x="0" y="0"/>
          <a:ext cx="0" cy="0"/>
          <a:chOff x="0" y="0"/>
          <a:chExt cx="0" cy="0"/>
        </a:xfrm>
      </p:grpSpPr>
      <p:sp>
        <p:nvSpPr>
          <p:cNvPr id="303" name="Google Shape;303;p24"/>
          <p:cNvSpPr txBox="1"/>
          <p:nvPr>
            <p:ph idx="1" type="subTitle"/>
          </p:nvPr>
        </p:nvSpPr>
        <p:spPr>
          <a:xfrm>
            <a:off x="3323763" y="4489650"/>
            <a:ext cx="2496300" cy="3183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304" name="Google Shape;304;p24"/>
          <p:cNvGrpSpPr/>
          <p:nvPr/>
        </p:nvGrpSpPr>
        <p:grpSpPr>
          <a:xfrm>
            <a:off x="8625005" y="4486847"/>
            <a:ext cx="323872" cy="323755"/>
            <a:chOff x="1189675" y="238125"/>
            <a:chExt cx="5240650" cy="5238750"/>
          </a:xfrm>
        </p:grpSpPr>
        <p:sp>
          <p:nvSpPr>
            <p:cNvPr id="305" name="Google Shape;305;p2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06" name="Google Shape;306;p2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07" name="Google Shape;307;p2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08" name="Google Shape;308;p2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grpSp>
        <p:nvGrpSpPr>
          <p:cNvPr id="309" name="Google Shape;309;p24"/>
          <p:cNvGrpSpPr/>
          <p:nvPr/>
        </p:nvGrpSpPr>
        <p:grpSpPr>
          <a:xfrm>
            <a:off x="4004612" y="329983"/>
            <a:ext cx="1135856" cy="245435"/>
            <a:chOff x="238125" y="2073350"/>
            <a:chExt cx="7143750" cy="1568275"/>
          </a:xfrm>
        </p:grpSpPr>
        <p:sp>
          <p:nvSpPr>
            <p:cNvPr id="310" name="Google Shape;310;p2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4"/>
          <p:cNvSpPr txBox="1"/>
          <p:nvPr>
            <p:ph type="title"/>
          </p:nvPr>
        </p:nvSpPr>
        <p:spPr>
          <a:xfrm>
            <a:off x="1961400" y="1662250"/>
            <a:ext cx="5221200" cy="1375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gn="ctr">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gn="ctr">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gn="ctr">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gn="ctr">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gn="ctr">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gn="ctr">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gn="ctr">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gn="ctr">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330" name="Google Shape;330;p24"/>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rgbClr val="FFFFFF"/>
                </a:solidFill>
                <a:latin typeface="DM Sans"/>
                <a:ea typeface="DM Sans"/>
                <a:cs typeface="DM Sans"/>
                <a:sym typeface="DM Sans"/>
              </a:defRPr>
            </a:lvl1pPr>
            <a:lvl2pPr lvl="1" rtl="0" algn="ctr">
              <a:spcBef>
                <a:spcPts val="0"/>
              </a:spcBef>
              <a:spcAft>
                <a:spcPts val="0"/>
              </a:spcAft>
              <a:buNone/>
              <a:defRPr b="1" sz="4500">
                <a:solidFill>
                  <a:srgbClr val="FFFFFF"/>
                </a:solidFill>
                <a:latin typeface="DM Sans"/>
                <a:ea typeface="DM Sans"/>
                <a:cs typeface="DM Sans"/>
                <a:sym typeface="DM Sans"/>
              </a:defRPr>
            </a:lvl2pPr>
            <a:lvl3pPr lvl="2" rtl="0" algn="ctr">
              <a:spcBef>
                <a:spcPts val="0"/>
              </a:spcBef>
              <a:spcAft>
                <a:spcPts val="0"/>
              </a:spcAft>
              <a:buNone/>
              <a:defRPr b="1" sz="4500">
                <a:solidFill>
                  <a:srgbClr val="FFFFFF"/>
                </a:solidFill>
                <a:latin typeface="DM Sans"/>
                <a:ea typeface="DM Sans"/>
                <a:cs typeface="DM Sans"/>
                <a:sym typeface="DM Sans"/>
              </a:defRPr>
            </a:lvl3pPr>
            <a:lvl4pPr lvl="3" rtl="0" algn="ctr">
              <a:spcBef>
                <a:spcPts val="0"/>
              </a:spcBef>
              <a:spcAft>
                <a:spcPts val="0"/>
              </a:spcAft>
              <a:buNone/>
              <a:defRPr b="1" sz="4500">
                <a:solidFill>
                  <a:srgbClr val="FFFFFF"/>
                </a:solidFill>
                <a:latin typeface="DM Sans"/>
                <a:ea typeface="DM Sans"/>
                <a:cs typeface="DM Sans"/>
                <a:sym typeface="DM Sans"/>
              </a:defRPr>
            </a:lvl4pPr>
            <a:lvl5pPr lvl="4" rtl="0" algn="ctr">
              <a:spcBef>
                <a:spcPts val="0"/>
              </a:spcBef>
              <a:spcAft>
                <a:spcPts val="0"/>
              </a:spcAft>
              <a:buNone/>
              <a:defRPr b="1" sz="4500">
                <a:solidFill>
                  <a:srgbClr val="FFFFFF"/>
                </a:solidFill>
                <a:latin typeface="DM Sans"/>
                <a:ea typeface="DM Sans"/>
                <a:cs typeface="DM Sans"/>
                <a:sym typeface="DM Sans"/>
              </a:defRPr>
            </a:lvl5pPr>
            <a:lvl6pPr lvl="5" rtl="0" algn="ctr">
              <a:spcBef>
                <a:spcPts val="0"/>
              </a:spcBef>
              <a:spcAft>
                <a:spcPts val="0"/>
              </a:spcAft>
              <a:buNone/>
              <a:defRPr b="1" sz="4500">
                <a:solidFill>
                  <a:srgbClr val="FFFFFF"/>
                </a:solidFill>
                <a:latin typeface="DM Sans"/>
                <a:ea typeface="DM Sans"/>
                <a:cs typeface="DM Sans"/>
                <a:sym typeface="DM Sans"/>
              </a:defRPr>
            </a:lvl6pPr>
            <a:lvl7pPr lvl="6" rtl="0" algn="ctr">
              <a:spcBef>
                <a:spcPts val="0"/>
              </a:spcBef>
              <a:spcAft>
                <a:spcPts val="0"/>
              </a:spcAft>
              <a:buNone/>
              <a:defRPr b="1" sz="4500">
                <a:solidFill>
                  <a:srgbClr val="FFFFFF"/>
                </a:solidFill>
                <a:latin typeface="DM Sans"/>
                <a:ea typeface="DM Sans"/>
                <a:cs typeface="DM Sans"/>
                <a:sym typeface="DM Sans"/>
              </a:defRPr>
            </a:lvl7pPr>
            <a:lvl8pPr lvl="7" rtl="0" algn="ctr">
              <a:spcBef>
                <a:spcPts val="0"/>
              </a:spcBef>
              <a:spcAft>
                <a:spcPts val="0"/>
              </a:spcAft>
              <a:buNone/>
              <a:defRPr b="1" sz="4500">
                <a:solidFill>
                  <a:srgbClr val="FFFFFF"/>
                </a:solidFill>
                <a:latin typeface="DM Sans"/>
                <a:ea typeface="DM Sans"/>
                <a:cs typeface="DM Sans"/>
                <a:sym typeface="DM Sans"/>
              </a:defRPr>
            </a:lvl8pPr>
            <a:lvl9pPr lvl="8" rtl="0" algn="ctr">
              <a:spcBef>
                <a:spcPts val="0"/>
              </a:spcBef>
              <a:spcAft>
                <a:spcPts val="0"/>
              </a:spcAft>
              <a:buNone/>
              <a:defRPr b="1" sz="4500">
                <a:solidFill>
                  <a:srgbClr val="FFFFFF"/>
                </a:solidFill>
                <a:latin typeface="DM Sans"/>
                <a:ea typeface="DM Sans"/>
                <a:cs typeface="DM Sans"/>
                <a:sym typeface="DM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Teal]">
  <p:cSld name="BLANK_1_1_1_1_1_1_1_1_1_1_1">
    <p:bg>
      <p:bgPr>
        <a:solidFill>
          <a:srgbClr val="14C8B9"/>
        </a:solidFill>
      </p:bgPr>
    </p:bg>
    <p:spTree>
      <p:nvGrpSpPr>
        <p:cNvPr id="331" name="Shape 331"/>
        <p:cNvGrpSpPr/>
        <p:nvPr/>
      </p:nvGrpSpPr>
      <p:grpSpPr>
        <a:xfrm>
          <a:off x="0" y="0"/>
          <a:ext cx="0" cy="0"/>
          <a:chOff x="0" y="0"/>
          <a:chExt cx="0" cy="0"/>
        </a:xfrm>
      </p:grpSpPr>
      <p:sp>
        <p:nvSpPr>
          <p:cNvPr id="332" name="Google Shape;332;p25"/>
          <p:cNvSpPr txBox="1"/>
          <p:nvPr>
            <p:ph idx="1" type="body"/>
          </p:nvPr>
        </p:nvSpPr>
        <p:spPr>
          <a:xfrm>
            <a:off x="1043300" y="806525"/>
            <a:ext cx="2052300" cy="1952400"/>
          </a:xfrm>
          <a:prstGeom prst="rect">
            <a:avLst/>
          </a:prstGeom>
          <a:noFill/>
          <a:ln>
            <a:noFill/>
          </a:ln>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grpSp>
        <p:nvGrpSpPr>
          <p:cNvPr id="333" name="Google Shape;333;p25"/>
          <p:cNvGrpSpPr/>
          <p:nvPr/>
        </p:nvGrpSpPr>
        <p:grpSpPr>
          <a:xfrm>
            <a:off x="7410370" y="-170063"/>
            <a:ext cx="3440014" cy="3466140"/>
            <a:chOff x="2072550" y="1102425"/>
            <a:chExt cx="3426650" cy="3452675"/>
          </a:xfrm>
        </p:grpSpPr>
        <p:sp>
          <p:nvSpPr>
            <p:cNvPr id="334" name="Google Shape;334;p25"/>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5" name="Google Shape;335;p25"/>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36" name="Google Shape;336;p25"/>
          <p:cNvGrpSpPr/>
          <p:nvPr/>
        </p:nvGrpSpPr>
        <p:grpSpPr>
          <a:xfrm>
            <a:off x="-389979" y="915186"/>
            <a:ext cx="4373682" cy="4700759"/>
            <a:chOff x="1999550" y="916150"/>
            <a:chExt cx="3618800" cy="3889425"/>
          </a:xfrm>
        </p:grpSpPr>
        <p:sp>
          <p:nvSpPr>
            <p:cNvPr id="337" name="Google Shape;337;p25"/>
            <p:cNvSpPr/>
            <p:nvPr/>
          </p:nvSpPr>
          <p:spPr>
            <a:xfrm>
              <a:off x="1999550" y="916150"/>
              <a:ext cx="3618800" cy="3889425"/>
            </a:xfrm>
            <a:custGeom>
              <a:rect b="b" l="l" r="r" t="t"/>
              <a:pathLst>
                <a:path extrusionOk="0" fill="none" h="155577" w="144752">
                  <a:moveTo>
                    <a:pt x="42175" y="155577"/>
                  </a:moveTo>
                  <a:lnTo>
                    <a:pt x="0" y="110347"/>
                  </a:lnTo>
                  <a:lnTo>
                    <a:pt x="32811" y="23664"/>
                  </a:lnTo>
                  <a:lnTo>
                    <a:pt x="63557" y="0"/>
                  </a:lnTo>
                  <a:lnTo>
                    <a:pt x="123572" y="24453"/>
                  </a:lnTo>
                  <a:lnTo>
                    <a:pt x="144752" y="67601"/>
                  </a:lnTo>
                  <a:lnTo>
                    <a:pt x="94353" y="143510"/>
                  </a:lnTo>
                  <a:lnTo>
                    <a:pt x="42175" y="155577"/>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8" name="Google Shape;338;p25"/>
            <p:cNvSpPr/>
            <p:nvPr/>
          </p:nvSpPr>
          <p:spPr>
            <a:xfrm>
              <a:off x="2819800" y="1507725"/>
              <a:ext cx="1357750" cy="1223925"/>
            </a:xfrm>
            <a:custGeom>
              <a:rect b="b" l="l" r="r" t="t"/>
              <a:pathLst>
                <a:path extrusionOk="0" fill="none" h="48957" w="54310">
                  <a:moveTo>
                    <a:pt x="54310" y="48956"/>
                  </a:moveTo>
                  <a:lnTo>
                    <a:pt x="1"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9" name="Google Shape;339;p25"/>
            <p:cNvSpPr/>
            <p:nvPr/>
          </p:nvSpPr>
          <p:spPr>
            <a:xfrm>
              <a:off x="4177525" y="2606175"/>
              <a:ext cx="1440825" cy="125475"/>
            </a:xfrm>
            <a:custGeom>
              <a:rect b="b" l="l" r="r" t="t"/>
              <a:pathLst>
                <a:path extrusionOk="0" fill="none" h="5019" w="57633">
                  <a:moveTo>
                    <a:pt x="1" y="5018"/>
                  </a:moveTo>
                  <a:lnTo>
                    <a:pt x="57633"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25"/>
            <p:cNvSpPr/>
            <p:nvPr/>
          </p:nvSpPr>
          <p:spPr>
            <a:xfrm>
              <a:off x="3053925" y="2731625"/>
              <a:ext cx="1123625" cy="2073950"/>
            </a:xfrm>
            <a:custGeom>
              <a:rect b="b" l="l" r="r" t="t"/>
              <a:pathLst>
                <a:path extrusionOk="0" fill="none" h="82958" w="44945">
                  <a:moveTo>
                    <a:pt x="0" y="82958"/>
                  </a:moveTo>
                  <a:lnTo>
                    <a:pt x="44945"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41" name="Google Shape;341;p25"/>
          <p:cNvGrpSpPr/>
          <p:nvPr/>
        </p:nvGrpSpPr>
        <p:grpSpPr>
          <a:xfrm>
            <a:off x="8625005" y="4489229"/>
            <a:ext cx="323872" cy="323755"/>
            <a:chOff x="1189675" y="238125"/>
            <a:chExt cx="5240650" cy="5238750"/>
          </a:xfrm>
        </p:grpSpPr>
        <p:sp>
          <p:nvSpPr>
            <p:cNvPr id="342" name="Google Shape;342;p2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43" name="Google Shape;343;p2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44" name="Google Shape;344;p2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45" name="Google Shape;345;p2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grpSp>
        <p:nvGrpSpPr>
          <p:cNvPr id="346" name="Google Shape;346;p25"/>
          <p:cNvGrpSpPr/>
          <p:nvPr/>
        </p:nvGrpSpPr>
        <p:grpSpPr>
          <a:xfrm>
            <a:off x="4004612" y="329983"/>
            <a:ext cx="1135856" cy="245435"/>
            <a:chOff x="238125" y="2073350"/>
            <a:chExt cx="7143750" cy="1568275"/>
          </a:xfrm>
        </p:grpSpPr>
        <p:sp>
          <p:nvSpPr>
            <p:cNvPr id="347" name="Google Shape;347;p2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5"/>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
        <p:nvSpPr>
          <p:cNvPr id="367" name="Google Shape;367;p25"/>
          <p:cNvSpPr txBox="1"/>
          <p:nvPr>
            <p:ph idx="2"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urple]">
  <p:cSld name="BLANK_1_1_1_1_1_1_1_1_1_1_1_1">
    <p:bg>
      <p:bgPr>
        <a:solidFill>
          <a:srgbClr val="6932E6"/>
        </a:solidFill>
      </p:bgPr>
    </p:bg>
    <p:spTree>
      <p:nvGrpSpPr>
        <p:cNvPr id="368" name="Shape 368"/>
        <p:cNvGrpSpPr/>
        <p:nvPr/>
      </p:nvGrpSpPr>
      <p:grpSpPr>
        <a:xfrm>
          <a:off x="0" y="0"/>
          <a:ext cx="0" cy="0"/>
          <a:chOff x="0" y="0"/>
          <a:chExt cx="0" cy="0"/>
        </a:xfrm>
      </p:grpSpPr>
      <p:grpSp>
        <p:nvGrpSpPr>
          <p:cNvPr id="369" name="Google Shape;369;p26"/>
          <p:cNvGrpSpPr/>
          <p:nvPr/>
        </p:nvGrpSpPr>
        <p:grpSpPr>
          <a:xfrm>
            <a:off x="6008975" y="1594690"/>
            <a:ext cx="3830185" cy="3806488"/>
            <a:chOff x="2114925" y="1178375"/>
            <a:chExt cx="3394350" cy="3373350"/>
          </a:xfrm>
        </p:grpSpPr>
        <p:sp>
          <p:nvSpPr>
            <p:cNvPr id="370" name="Google Shape;370;p26"/>
            <p:cNvSpPr/>
            <p:nvPr/>
          </p:nvSpPr>
          <p:spPr>
            <a:xfrm>
              <a:off x="2114925" y="1178375"/>
              <a:ext cx="3394350" cy="3373350"/>
            </a:xfrm>
            <a:custGeom>
              <a:rect b="b" l="l" r="r" t="t"/>
              <a:pathLst>
                <a:path extrusionOk="0" fill="none" h="134934" w="135774">
                  <a:moveTo>
                    <a:pt x="1" y="97693"/>
                  </a:moveTo>
                  <a:lnTo>
                    <a:pt x="135773" y="134934"/>
                  </a:lnTo>
                  <a:lnTo>
                    <a:pt x="101352" y="0"/>
                  </a:lnTo>
                  <a:lnTo>
                    <a:pt x="1" y="97693"/>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1" name="Google Shape;371;p26"/>
            <p:cNvSpPr/>
            <p:nvPr/>
          </p:nvSpPr>
          <p:spPr>
            <a:xfrm>
              <a:off x="2114925" y="3069375"/>
              <a:ext cx="2521650" cy="551325"/>
            </a:xfrm>
            <a:custGeom>
              <a:rect b="b" l="l" r="r" t="t"/>
              <a:pathLst>
                <a:path extrusionOk="0" fill="none" h="22053" w="100866">
                  <a:moveTo>
                    <a:pt x="100865" y="0"/>
                  </a:moveTo>
                  <a:lnTo>
                    <a:pt x="1" y="22053"/>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2" name="Google Shape;372;p26"/>
            <p:cNvSpPr/>
            <p:nvPr/>
          </p:nvSpPr>
          <p:spPr>
            <a:xfrm>
              <a:off x="4636550" y="1178375"/>
              <a:ext cx="12175" cy="1891025"/>
            </a:xfrm>
            <a:custGeom>
              <a:rect b="b" l="l" r="r" t="t"/>
              <a:pathLst>
                <a:path extrusionOk="0" fill="none" h="75641" w="487">
                  <a:moveTo>
                    <a:pt x="0" y="75640"/>
                  </a:moveTo>
                  <a:lnTo>
                    <a:pt x="487"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3" name="Google Shape;373;p26"/>
            <p:cNvSpPr/>
            <p:nvPr/>
          </p:nvSpPr>
          <p:spPr>
            <a:xfrm>
              <a:off x="4636550" y="3069375"/>
              <a:ext cx="872725" cy="1482350"/>
            </a:xfrm>
            <a:custGeom>
              <a:rect b="b" l="l" r="r" t="t"/>
              <a:pathLst>
                <a:path extrusionOk="0" fill="none" h="59294" w="34909">
                  <a:moveTo>
                    <a:pt x="34908" y="59294"/>
                  </a:moveTo>
                  <a:lnTo>
                    <a:pt x="0"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74" name="Google Shape;374;p26"/>
          <p:cNvGrpSpPr/>
          <p:nvPr/>
        </p:nvGrpSpPr>
        <p:grpSpPr>
          <a:xfrm>
            <a:off x="-275318" y="-541280"/>
            <a:ext cx="3652612" cy="3806407"/>
            <a:chOff x="2029325" y="1059200"/>
            <a:chExt cx="3438400" cy="3583175"/>
          </a:xfrm>
        </p:grpSpPr>
        <p:sp>
          <p:nvSpPr>
            <p:cNvPr id="375" name="Google Shape;375;p26"/>
            <p:cNvSpPr/>
            <p:nvPr/>
          </p:nvSpPr>
          <p:spPr>
            <a:xfrm>
              <a:off x="2029325" y="1059200"/>
              <a:ext cx="2375225" cy="1910750"/>
            </a:xfrm>
            <a:custGeom>
              <a:rect b="b" l="l" r="r" t="t"/>
              <a:pathLst>
                <a:path extrusionOk="0" fill="none" h="76430" w="95009">
                  <a:moveTo>
                    <a:pt x="62617" y="59781"/>
                  </a:moveTo>
                  <a:lnTo>
                    <a:pt x="60234" y="61426"/>
                  </a:lnTo>
                  <a:lnTo>
                    <a:pt x="55485" y="64413"/>
                  </a:lnTo>
                  <a:lnTo>
                    <a:pt x="50786" y="67082"/>
                  </a:lnTo>
                  <a:lnTo>
                    <a:pt x="46137" y="69415"/>
                  </a:lnTo>
                  <a:lnTo>
                    <a:pt x="41589" y="71395"/>
                  </a:lnTo>
                  <a:lnTo>
                    <a:pt x="37141" y="73056"/>
                  </a:lnTo>
                  <a:lnTo>
                    <a:pt x="32828" y="74382"/>
                  </a:lnTo>
                  <a:lnTo>
                    <a:pt x="28666" y="75389"/>
                  </a:lnTo>
                  <a:lnTo>
                    <a:pt x="24705" y="76061"/>
                  </a:lnTo>
                  <a:lnTo>
                    <a:pt x="21869" y="76329"/>
                  </a:lnTo>
                  <a:lnTo>
                    <a:pt x="20039" y="76430"/>
                  </a:lnTo>
                  <a:lnTo>
                    <a:pt x="18277" y="76430"/>
                  </a:lnTo>
                  <a:lnTo>
                    <a:pt x="16582" y="76363"/>
                  </a:lnTo>
                  <a:lnTo>
                    <a:pt x="14938" y="76195"/>
                  </a:lnTo>
                  <a:lnTo>
                    <a:pt x="13377" y="75960"/>
                  </a:lnTo>
                  <a:lnTo>
                    <a:pt x="11866" y="75641"/>
                  </a:lnTo>
                  <a:lnTo>
                    <a:pt x="10440" y="75255"/>
                  </a:lnTo>
                  <a:lnTo>
                    <a:pt x="9097" y="74768"/>
                  </a:lnTo>
                  <a:lnTo>
                    <a:pt x="7838" y="74214"/>
                  </a:lnTo>
                  <a:lnTo>
                    <a:pt x="6647" y="73577"/>
                  </a:lnTo>
                  <a:lnTo>
                    <a:pt x="5556" y="72855"/>
                  </a:lnTo>
                  <a:lnTo>
                    <a:pt x="4549" y="72049"/>
                  </a:lnTo>
                  <a:lnTo>
                    <a:pt x="3643" y="71160"/>
                  </a:lnTo>
                  <a:lnTo>
                    <a:pt x="3223" y="70690"/>
                  </a:lnTo>
                  <a:lnTo>
                    <a:pt x="2871" y="70271"/>
                  </a:lnTo>
                  <a:lnTo>
                    <a:pt x="2233" y="69381"/>
                  </a:lnTo>
                  <a:lnTo>
                    <a:pt x="1679" y="68441"/>
                  </a:lnTo>
                  <a:lnTo>
                    <a:pt x="1209" y="67451"/>
                  </a:lnTo>
                  <a:lnTo>
                    <a:pt x="991" y="66931"/>
                  </a:lnTo>
                  <a:lnTo>
                    <a:pt x="773" y="66310"/>
                  </a:lnTo>
                  <a:lnTo>
                    <a:pt x="420" y="65034"/>
                  </a:lnTo>
                  <a:lnTo>
                    <a:pt x="169" y="63708"/>
                  </a:lnTo>
                  <a:lnTo>
                    <a:pt x="34" y="62332"/>
                  </a:lnTo>
                  <a:lnTo>
                    <a:pt x="1" y="60922"/>
                  </a:lnTo>
                  <a:lnTo>
                    <a:pt x="68" y="59462"/>
                  </a:lnTo>
                  <a:lnTo>
                    <a:pt x="236" y="57985"/>
                  </a:lnTo>
                  <a:lnTo>
                    <a:pt x="504" y="56475"/>
                  </a:lnTo>
                  <a:lnTo>
                    <a:pt x="874" y="54931"/>
                  </a:lnTo>
                  <a:lnTo>
                    <a:pt x="1343" y="53353"/>
                  </a:lnTo>
                  <a:lnTo>
                    <a:pt x="2199" y="50954"/>
                  </a:lnTo>
                  <a:lnTo>
                    <a:pt x="3676" y="47681"/>
                  </a:lnTo>
                  <a:lnTo>
                    <a:pt x="5489" y="44341"/>
                  </a:lnTo>
                  <a:lnTo>
                    <a:pt x="7637" y="40968"/>
                  </a:lnTo>
                  <a:lnTo>
                    <a:pt x="10087" y="37578"/>
                  </a:lnTo>
                  <a:lnTo>
                    <a:pt x="12840" y="34204"/>
                  </a:lnTo>
                  <a:lnTo>
                    <a:pt x="15861" y="30848"/>
                  </a:lnTo>
                  <a:lnTo>
                    <a:pt x="19150" y="27542"/>
                  </a:lnTo>
                  <a:lnTo>
                    <a:pt x="22658" y="24302"/>
                  </a:lnTo>
                  <a:lnTo>
                    <a:pt x="26400" y="21164"/>
                  </a:lnTo>
                  <a:lnTo>
                    <a:pt x="30361" y="18126"/>
                  </a:lnTo>
                  <a:lnTo>
                    <a:pt x="32408" y="16666"/>
                  </a:lnTo>
                  <a:lnTo>
                    <a:pt x="34489" y="15240"/>
                  </a:lnTo>
                  <a:lnTo>
                    <a:pt x="38702" y="12554"/>
                  </a:lnTo>
                  <a:lnTo>
                    <a:pt x="42931" y="10121"/>
                  </a:lnTo>
                  <a:lnTo>
                    <a:pt x="47177" y="7922"/>
                  </a:lnTo>
                  <a:lnTo>
                    <a:pt x="51407" y="5959"/>
                  </a:lnTo>
                  <a:lnTo>
                    <a:pt x="55585" y="4281"/>
                  </a:lnTo>
                  <a:lnTo>
                    <a:pt x="59714" y="2854"/>
                  </a:lnTo>
                  <a:lnTo>
                    <a:pt x="63725" y="1696"/>
                  </a:lnTo>
                  <a:lnTo>
                    <a:pt x="67635" y="840"/>
                  </a:lnTo>
                  <a:lnTo>
                    <a:pt x="71378" y="269"/>
                  </a:lnTo>
                  <a:lnTo>
                    <a:pt x="74970" y="1"/>
                  </a:lnTo>
                  <a:lnTo>
                    <a:pt x="77521" y="18"/>
                  </a:lnTo>
                  <a:lnTo>
                    <a:pt x="79148" y="118"/>
                  </a:lnTo>
                  <a:lnTo>
                    <a:pt x="80743" y="303"/>
                  </a:lnTo>
                  <a:lnTo>
                    <a:pt x="82253" y="555"/>
                  </a:lnTo>
                  <a:lnTo>
                    <a:pt x="83713" y="907"/>
                  </a:lnTo>
                  <a:lnTo>
                    <a:pt x="85090" y="1327"/>
                  </a:lnTo>
                  <a:lnTo>
                    <a:pt x="86415" y="1847"/>
                  </a:lnTo>
                  <a:lnTo>
                    <a:pt x="87657" y="2451"/>
                  </a:lnTo>
                  <a:lnTo>
                    <a:pt x="88815" y="3139"/>
                  </a:lnTo>
                  <a:lnTo>
                    <a:pt x="89906" y="3911"/>
                  </a:lnTo>
                  <a:lnTo>
                    <a:pt x="90410" y="4331"/>
                  </a:lnTo>
                  <a:lnTo>
                    <a:pt x="90813" y="4700"/>
                  </a:lnTo>
                  <a:lnTo>
                    <a:pt x="91585" y="5489"/>
                  </a:lnTo>
                  <a:lnTo>
                    <a:pt x="92289" y="6328"/>
                  </a:lnTo>
                  <a:lnTo>
                    <a:pt x="92910" y="7234"/>
                  </a:lnTo>
                  <a:lnTo>
                    <a:pt x="93179" y="7704"/>
                  </a:lnTo>
                  <a:lnTo>
                    <a:pt x="93246" y="7839"/>
                  </a:lnTo>
                  <a:lnTo>
                    <a:pt x="93548" y="8392"/>
                  </a:lnTo>
                  <a:lnTo>
                    <a:pt x="94052" y="9550"/>
                  </a:lnTo>
                  <a:lnTo>
                    <a:pt x="94438" y="10775"/>
                  </a:lnTo>
                  <a:lnTo>
                    <a:pt x="94740" y="12051"/>
                  </a:lnTo>
                  <a:lnTo>
                    <a:pt x="94924" y="13377"/>
                  </a:lnTo>
                  <a:lnTo>
                    <a:pt x="95008" y="14753"/>
                  </a:lnTo>
                  <a:lnTo>
                    <a:pt x="94975" y="16180"/>
                  </a:lnTo>
                  <a:lnTo>
                    <a:pt x="94857" y="17656"/>
                  </a:lnTo>
                  <a:lnTo>
                    <a:pt x="94639" y="19167"/>
                  </a:lnTo>
                  <a:lnTo>
                    <a:pt x="94320" y="20728"/>
                  </a:lnTo>
                  <a:lnTo>
                    <a:pt x="93901" y="22322"/>
                  </a:lnTo>
                  <a:lnTo>
                    <a:pt x="93380" y="23933"/>
                  </a:lnTo>
                  <a:lnTo>
                    <a:pt x="92424" y="26417"/>
                  </a:lnTo>
                  <a:lnTo>
                    <a:pt x="90813" y="29824"/>
                  </a:lnTo>
                  <a:lnTo>
                    <a:pt x="88832" y="33315"/>
                  </a:lnTo>
                  <a:lnTo>
                    <a:pt x="86466" y="36873"/>
                  </a:lnTo>
                  <a:lnTo>
                    <a:pt x="83747" y="40447"/>
                  </a:lnTo>
                  <a:lnTo>
                    <a:pt x="80676" y="44056"/>
                  </a:lnTo>
                  <a:lnTo>
                    <a:pt x="77252" y="47631"/>
                  </a:lnTo>
                  <a:lnTo>
                    <a:pt x="73476" y="51188"/>
                  </a:lnTo>
                  <a:lnTo>
                    <a:pt x="69381" y="54696"/>
                  </a:lnTo>
                  <a:lnTo>
                    <a:pt x="64950" y="58120"/>
                  </a:lnTo>
                  <a:lnTo>
                    <a:pt x="62617" y="59781"/>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6" name="Google Shape;376;p26"/>
            <p:cNvSpPr/>
            <p:nvPr/>
          </p:nvSpPr>
          <p:spPr>
            <a:xfrm>
              <a:off x="2109900" y="1255150"/>
              <a:ext cx="3357825" cy="3387225"/>
            </a:xfrm>
            <a:custGeom>
              <a:rect b="b" l="l" r="r" t="t"/>
              <a:pathLst>
                <a:path extrusionOk="0" fill="none" h="135489" w="134313">
                  <a:moveTo>
                    <a:pt x="90023" y="1"/>
                  </a:moveTo>
                  <a:lnTo>
                    <a:pt x="131443" y="73106"/>
                  </a:lnTo>
                  <a:lnTo>
                    <a:pt x="131443" y="73106"/>
                  </a:lnTo>
                  <a:lnTo>
                    <a:pt x="131795" y="73761"/>
                  </a:lnTo>
                  <a:lnTo>
                    <a:pt x="132433" y="75087"/>
                  </a:lnTo>
                  <a:lnTo>
                    <a:pt x="132970" y="76463"/>
                  </a:lnTo>
                  <a:lnTo>
                    <a:pt x="133423" y="77889"/>
                  </a:lnTo>
                  <a:lnTo>
                    <a:pt x="133776" y="79333"/>
                  </a:lnTo>
                  <a:lnTo>
                    <a:pt x="134044" y="80826"/>
                  </a:lnTo>
                  <a:lnTo>
                    <a:pt x="134229" y="82370"/>
                  </a:lnTo>
                  <a:lnTo>
                    <a:pt x="134313" y="83914"/>
                  </a:lnTo>
                  <a:lnTo>
                    <a:pt x="134313" y="85509"/>
                  </a:lnTo>
                  <a:lnTo>
                    <a:pt x="134212" y="87120"/>
                  </a:lnTo>
                  <a:lnTo>
                    <a:pt x="134028" y="88748"/>
                  </a:lnTo>
                  <a:lnTo>
                    <a:pt x="133759" y="90409"/>
                  </a:lnTo>
                  <a:lnTo>
                    <a:pt x="133407" y="92088"/>
                  </a:lnTo>
                  <a:lnTo>
                    <a:pt x="132970" y="93766"/>
                  </a:lnTo>
                  <a:lnTo>
                    <a:pt x="132148" y="96300"/>
                  </a:lnTo>
                  <a:lnTo>
                    <a:pt x="130755" y="99724"/>
                  </a:lnTo>
                  <a:lnTo>
                    <a:pt x="129009" y="103131"/>
                  </a:lnTo>
                  <a:lnTo>
                    <a:pt x="126928" y="106538"/>
                  </a:lnTo>
                  <a:lnTo>
                    <a:pt x="124528" y="109894"/>
                  </a:lnTo>
                  <a:lnTo>
                    <a:pt x="121793" y="113184"/>
                  </a:lnTo>
                  <a:lnTo>
                    <a:pt x="118755" y="116372"/>
                  </a:lnTo>
                  <a:lnTo>
                    <a:pt x="115382" y="119460"/>
                  </a:lnTo>
                  <a:lnTo>
                    <a:pt x="111690" y="122414"/>
                  </a:lnTo>
                  <a:lnTo>
                    <a:pt x="109726" y="123841"/>
                  </a:lnTo>
                  <a:lnTo>
                    <a:pt x="107729" y="125200"/>
                  </a:lnTo>
                  <a:lnTo>
                    <a:pt x="103684" y="127650"/>
                  </a:lnTo>
                  <a:lnTo>
                    <a:pt x="99640" y="129765"/>
                  </a:lnTo>
                  <a:lnTo>
                    <a:pt x="95578" y="131544"/>
                  </a:lnTo>
                  <a:lnTo>
                    <a:pt x="91550" y="132987"/>
                  </a:lnTo>
                  <a:lnTo>
                    <a:pt x="87590" y="134095"/>
                  </a:lnTo>
                  <a:lnTo>
                    <a:pt x="83679" y="134884"/>
                  </a:lnTo>
                  <a:lnTo>
                    <a:pt x="79869" y="135354"/>
                  </a:lnTo>
                  <a:lnTo>
                    <a:pt x="76194" y="135488"/>
                  </a:lnTo>
                  <a:lnTo>
                    <a:pt x="73526" y="135387"/>
                  </a:lnTo>
                  <a:lnTo>
                    <a:pt x="71780" y="135236"/>
                  </a:lnTo>
                  <a:lnTo>
                    <a:pt x="70102" y="135001"/>
                  </a:lnTo>
                  <a:lnTo>
                    <a:pt x="68457" y="134682"/>
                  </a:lnTo>
                  <a:lnTo>
                    <a:pt x="66846" y="134296"/>
                  </a:lnTo>
                  <a:lnTo>
                    <a:pt x="65302" y="133827"/>
                  </a:lnTo>
                  <a:lnTo>
                    <a:pt x="63808" y="133289"/>
                  </a:lnTo>
                  <a:lnTo>
                    <a:pt x="62382" y="132669"/>
                  </a:lnTo>
                  <a:lnTo>
                    <a:pt x="61006" y="131980"/>
                  </a:lnTo>
                  <a:lnTo>
                    <a:pt x="59680" y="131225"/>
                  </a:lnTo>
                  <a:lnTo>
                    <a:pt x="58438" y="130386"/>
                  </a:lnTo>
                  <a:lnTo>
                    <a:pt x="57263" y="129480"/>
                  </a:lnTo>
                  <a:lnTo>
                    <a:pt x="56155" y="128506"/>
                  </a:lnTo>
                  <a:lnTo>
                    <a:pt x="55115" y="127449"/>
                  </a:lnTo>
                  <a:lnTo>
                    <a:pt x="54628" y="126895"/>
                  </a:lnTo>
                  <a:lnTo>
                    <a:pt x="54578" y="126828"/>
                  </a:lnTo>
                  <a:lnTo>
                    <a:pt x="0" y="62869"/>
                  </a:lnTo>
                  <a:lnTo>
                    <a:pt x="0" y="62869"/>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77" name="Google Shape;377;p26"/>
          <p:cNvGrpSpPr/>
          <p:nvPr/>
        </p:nvGrpSpPr>
        <p:grpSpPr>
          <a:xfrm>
            <a:off x="4004612" y="329983"/>
            <a:ext cx="1135856" cy="245435"/>
            <a:chOff x="238125" y="2073350"/>
            <a:chExt cx="7143750" cy="1568275"/>
          </a:xfrm>
        </p:grpSpPr>
        <p:sp>
          <p:nvSpPr>
            <p:cNvPr id="378" name="Google Shape;378;p2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26"/>
          <p:cNvSpPr txBox="1"/>
          <p:nvPr>
            <p:ph idx="1" type="body"/>
          </p:nvPr>
        </p:nvSpPr>
        <p:spPr>
          <a:xfrm>
            <a:off x="1043300" y="806525"/>
            <a:ext cx="2052300" cy="1952400"/>
          </a:xfrm>
          <a:prstGeom prst="rect">
            <a:avLst/>
          </a:prstGeom>
          <a:noFill/>
          <a:ln>
            <a:noFill/>
          </a:ln>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398" name="Google Shape;398;p26"/>
          <p:cNvSpPr txBox="1"/>
          <p:nvPr>
            <p:ph idx="2"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399" name="Google Shape;399;p26"/>
          <p:cNvGrpSpPr/>
          <p:nvPr/>
        </p:nvGrpSpPr>
        <p:grpSpPr>
          <a:xfrm>
            <a:off x="8625005" y="4489229"/>
            <a:ext cx="323872" cy="323755"/>
            <a:chOff x="1189675" y="238125"/>
            <a:chExt cx="5240650" cy="5238750"/>
          </a:xfrm>
        </p:grpSpPr>
        <p:sp>
          <p:nvSpPr>
            <p:cNvPr id="400" name="Google Shape;400;p2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01" name="Google Shape;401;p2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02" name="Google Shape;402;p2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03" name="Google Shape;403;p2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04" name="Google Shape;404;p26"/>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Red]">
  <p:cSld name="BLANK_1_1_1_1_1_1_1_1_1_1_1_1_1">
    <p:bg>
      <p:bgPr>
        <a:solidFill>
          <a:srgbClr val="E1144B"/>
        </a:solidFill>
      </p:bgPr>
    </p:bg>
    <p:spTree>
      <p:nvGrpSpPr>
        <p:cNvPr id="405" name="Shape 405"/>
        <p:cNvGrpSpPr/>
        <p:nvPr/>
      </p:nvGrpSpPr>
      <p:grpSpPr>
        <a:xfrm>
          <a:off x="0" y="0"/>
          <a:ext cx="0" cy="0"/>
          <a:chOff x="0" y="0"/>
          <a:chExt cx="0" cy="0"/>
        </a:xfrm>
      </p:grpSpPr>
      <p:grpSp>
        <p:nvGrpSpPr>
          <p:cNvPr id="406" name="Google Shape;406;p27"/>
          <p:cNvGrpSpPr/>
          <p:nvPr/>
        </p:nvGrpSpPr>
        <p:grpSpPr>
          <a:xfrm>
            <a:off x="6921312" y="2481951"/>
            <a:ext cx="2921285" cy="3004452"/>
            <a:chOff x="2403600" y="1206900"/>
            <a:chExt cx="2918950" cy="3002050"/>
          </a:xfrm>
        </p:grpSpPr>
        <p:sp>
          <p:nvSpPr>
            <p:cNvPr id="407" name="Google Shape;407;p27"/>
            <p:cNvSpPr/>
            <p:nvPr/>
          </p:nvSpPr>
          <p:spPr>
            <a:xfrm>
              <a:off x="2403600" y="1206900"/>
              <a:ext cx="2918950" cy="3002050"/>
            </a:xfrm>
            <a:custGeom>
              <a:rect b="b" l="l" r="r" t="t"/>
              <a:pathLst>
                <a:path extrusionOk="0" fill="none" h="120082" w="116758">
                  <a:moveTo>
                    <a:pt x="0" y="109609"/>
                  </a:moveTo>
                  <a:lnTo>
                    <a:pt x="9331" y="32643"/>
                  </a:lnTo>
                  <a:lnTo>
                    <a:pt x="31417" y="0"/>
                  </a:lnTo>
                  <a:lnTo>
                    <a:pt x="116758" y="20039"/>
                  </a:lnTo>
                  <a:lnTo>
                    <a:pt x="114257" y="107830"/>
                  </a:lnTo>
                  <a:lnTo>
                    <a:pt x="76580" y="120081"/>
                  </a:lnTo>
                  <a:lnTo>
                    <a:pt x="0" y="109609"/>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8" name="Google Shape;408;p27"/>
            <p:cNvSpPr/>
            <p:nvPr/>
          </p:nvSpPr>
          <p:spPr>
            <a:xfrm>
              <a:off x="2942725" y="1206900"/>
              <a:ext cx="246325" cy="2341650"/>
            </a:xfrm>
            <a:custGeom>
              <a:rect b="b" l="l" r="r" t="t"/>
              <a:pathLst>
                <a:path extrusionOk="0" fill="none" h="93666" w="9853">
                  <a:moveTo>
                    <a:pt x="9852" y="0"/>
                  </a:moveTo>
                  <a:lnTo>
                    <a:pt x="1" y="93665"/>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9" name="Google Shape;409;p27"/>
            <p:cNvSpPr/>
            <p:nvPr/>
          </p:nvSpPr>
          <p:spPr>
            <a:xfrm>
              <a:off x="2942725" y="3548525"/>
              <a:ext cx="2317325" cy="354125"/>
            </a:xfrm>
            <a:custGeom>
              <a:rect b="b" l="l" r="r" t="t"/>
              <a:pathLst>
                <a:path extrusionOk="0" fill="none" h="14165" w="92693">
                  <a:moveTo>
                    <a:pt x="1" y="0"/>
                  </a:moveTo>
                  <a:lnTo>
                    <a:pt x="92692" y="14165"/>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0" name="Google Shape;410;p27"/>
            <p:cNvSpPr/>
            <p:nvPr/>
          </p:nvSpPr>
          <p:spPr>
            <a:xfrm>
              <a:off x="2403600" y="3548525"/>
              <a:ext cx="539150" cy="398200"/>
            </a:xfrm>
            <a:custGeom>
              <a:rect b="b" l="l" r="r" t="t"/>
              <a:pathLst>
                <a:path extrusionOk="0" fill="none" h="15928" w="21566">
                  <a:moveTo>
                    <a:pt x="0" y="15927"/>
                  </a:moveTo>
                  <a:lnTo>
                    <a:pt x="21566" y="0"/>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11" name="Google Shape;411;p27"/>
          <p:cNvGrpSpPr/>
          <p:nvPr/>
        </p:nvGrpSpPr>
        <p:grpSpPr>
          <a:xfrm rot="-1204950">
            <a:off x="-319296" y="833429"/>
            <a:ext cx="3980169" cy="3434664"/>
            <a:chOff x="1876600" y="1331100"/>
            <a:chExt cx="3607925" cy="2824975"/>
          </a:xfrm>
        </p:grpSpPr>
        <p:sp>
          <p:nvSpPr>
            <p:cNvPr id="412" name="Google Shape;412;p27"/>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3" name="Google Shape;413;p27"/>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14" name="Google Shape;414;p27"/>
          <p:cNvGrpSpPr/>
          <p:nvPr/>
        </p:nvGrpSpPr>
        <p:grpSpPr>
          <a:xfrm>
            <a:off x="4004612" y="329983"/>
            <a:ext cx="1135856" cy="245435"/>
            <a:chOff x="238125" y="2073350"/>
            <a:chExt cx="7143750" cy="1568275"/>
          </a:xfrm>
        </p:grpSpPr>
        <p:sp>
          <p:nvSpPr>
            <p:cNvPr id="415" name="Google Shape;415;p2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7"/>
          <p:cNvSpPr txBox="1"/>
          <p:nvPr>
            <p:ph idx="1" type="body"/>
          </p:nvPr>
        </p:nvSpPr>
        <p:spPr>
          <a:xfrm>
            <a:off x="1043300" y="806525"/>
            <a:ext cx="2052300" cy="1952400"/>
          </a:xfrm>
          <a:prstGeom prst="rect">
            <a:avLst/>
          </a:prstGeom>
          <a:noFill/>
          <a:ln>
            <a:noFill/>
          </a:ln>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35" name="Google Shape;435;p27"/>
          <p:cNvSpPr txBox="1"/>
          <p:nvPr>
            <p:ph idx="2"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36" name="Google Shape;436;p27"/>
          <p:cNvGrpSpPr/>
          <p:nvPr/>
        </p:nvGrpSpPr>
        <p:grpSpPr>
          <a:xfrm>
            <a:off x="8625005" y="4489229"/>
            <a:ext cx="323872" cy="323755"/>
            <a:chOff x="1189675" y="238125"/>
            <a:chExt cx="5240650" cy="5238750"/>
          </a:xfrm>
        </p:grpSpPr>
        <p:sp>
          <p:nvSpPr>
            <p:cNvPr id="437" name="Google Shape;437;p2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38" name="Google Shape;438;p2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39" name="Google Shape;439;p2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40" name="Google Shape;440;p2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41" name="Google Shape;441;p27"/>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Orange]">
  <p:cSld name="BLANK_1_1_1_1_1_1_1_1_1_1_1_1_1_1">
    <p:bg>
      <p:bgPr>
        <a:solidFill>
          <a:srgbClr val="FF5F19"/>
        </a:solidFill>
      </p:bgPr>
    </p:bg>
    <p:spTree>
      <p:nvGrpSpPr>
        <p:cNvPr id="442" name="Shape 442"/>
        <p:cNvGrpSpPr/>
        <p:nvPr/>
      </p:nvGrpSpPr>
      <p:grpSpPr>
        <a:xfrm>
          <a:off x="0" y="0"/>
          <a:ext cx="0" cy="0"/>
          <a:chOff x="0" y="0"/>
          <a:chExt cx="0" cy="0"/>
        </a:xfrm>
      </p:grpSpPr>
      <p:grpSp>
        <p:nvGrpSpPr>
          <p:cNvPr id="443" name="Google Shape;443;p28"/>
          <p:cNvGrpSpPr/>
          <p:nvPr/>
        </p:nvGrpSpPr>
        <p:grpSpPr>
          <a:xfrm>
            <a:off x="-351679" y="758028"/>
            <a:ext cx="4139757" cy="4269517"/>
            <a:chOff x="2104425" y="1104950"/>
            <a:chExt cx="3412825" cy="3519800"/>
          </a:xfrm>
        </p:grpSpPr>
        <p:sp>
          <p:nvSpPr>
            <p:cNvPr id="444" name="Google Shape;444;p28"/>
            <p:cNvSpPr/>
            <p:nvPr/>
          </p:nvSpPr>
          <p:spPr>
            <a:xfrm>
              <a:off x="2996025" y="1245500"/>
              <a:ext cx="1067825" cy="1796625"/>
            </a:xfrm>
            <a:custGeom>
              <a:rect b="b" l="l" r="r" t="t"/>
              <a:pathLst>
                <a:path extrusionOk="0" fill="none" h="71865" w="42713">
                  <a:moveTo>
                    <a:pt x="0" y="0"/>
                  </a:moveTo>
                  <a:lnTo>
                    <a:pt x="42713" y="71864"/>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5" name="Google Shape;445;p28"/>
            <p:cNvSpPr/>
            <p:nvPr/>
          </p:nvSpPr>
          <p:spPr>
            <a:xfrm>
              <a:off x="2104425" y="1245500"/>
              <a:ext cx="891625" cy="2006400"/>
            </a:xfrm>
            <a:custGeom>
              <a:rect b="b" l="l" r="r" t="t"/>
              <a:pathLst>
                <a:path extrusionOk="0" fill="none" h="80256" w="35665">
                  <a:moveTo>
                    <a:pt x="35664" y="0"/>
                  </a:moveTo>
                  <a:lnTo>
                    <a:pt x="1" y="80256"/>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 name="Google Shape;446;p28"/>
            <p:cNvSpPr/>
            <p:nvPr/>
          </p:nvSpPr>
          <p:spPr>
            <a:xfrm>
              <a:off x="2996025" y="1245500"/>
              <a:ext cx="2156200" cy="260150"/>
            </a:xfrm>
            <a:custGeom>
              <a:rect b="b" l="l" r="r" t="t"/>
              <a:pathLst>
                <a:path extrusionOk="0" fill="none" h="10406" w="86248">
                  <a:moveTo>
                    <a:pt x="86247" y="10406"/>
                  </a:moveTo>
                  <a:lnTo>
                    <a:pt x="0"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 name="Google Shape;447;p28"/>
            <p:cNvSpPr/>
            <p:nvPr/>
          </p:nvSpPr>
          <p:spPr>
            <a:xfrm>
              <a:off x="4063825" y="1505625"/>
              <a:ext cx="1088400" cy="1536500"/>
            </a:xfrm>
            <a:custGeom>
              <a:rect b="b" l="l" r="r" t="t"/>
              <a:pathLst>
                <a:path extrusionOk="0" fill="none" h="61460" w="43536">
                  <a:moveTo>
                    <a:pt x="1" y="61459"/>
                  </a:moveTo>
                  <a:lnTo>
                    <a:pt x="43535" y="1"/>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8" name="Google Shape;448;p28"/>
            <p:cNvSpPr/>
            <p:nvPr/>
          </p:nvSpPr>
          <p:spPr>
            <a:xfrm>
              <a:off x="4063825" y="3042100"/>
              <a:ext cx="1453425" cy="529950"/>
            </a:xfrm>
            <a:custGeom>
              <a:rect b="b" l="l" r="r" t="t"/>
              <a:pathLst>
                <a:path extrusionOk="0" fill="none" h="21198" w="58137">
                  <a:moveTo>
                    <a:pt x="1" y="0"/>
                  </a:moveTo>
                  <a:lnTo>
                    <a:pt x="58136" y="21197"/>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9" name="Google Shape;449;p28"/>
            <p:cNvSpPr/>
            <p:nvPr/>
          </p:nvSpPr>
          <p:spPr>
            <a:xfrm>
              <a:off x="2104425" y="3042100"/>
              <a:ext cx="1959425" cy="209800"/>
            </a:xfrm>
            <a:custGeom>
              <a:rect b="b" l="l" r="r" t="t"/>
              <a:pathLst>
                <a:path extrusionOk="0" fill="none" h="8392" w="78377">
                  <a:moveTo>
                    <a:pt x="1" y="8392"/>
                  </a:moveTo>
                  <a:lnTo>
                    <a:pt x="78377"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0" name="Google Shape;450;p28"/>
            <p:cNvSpPr/>
            <p:nvPr/>
          </p:nvSpPr>
          <p:spPr>
            <a:xfrm>
              <a:off x="3705925" y="3042100"/>
              <a:ext cx="357925" cy="1582650"/>
            </a:xfrm>
            <a:custGeom>
              <a:rect b="b" l="l" r="r" t="t"/>
              <a:pathLst>
                <a:path extrusionOk="0" fill="none" h="63306" w="14317">
                  <a:moveTo>
                    <a:pt x="14317" y="0"/>
                  </a:moveTo>
                  <a:lnTo>
                    <a:pt x="1" y="63305"/>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 name="Google Shape;451;p28"/>
            <p:cNvSpPr/>
            <p:nvPr/>
          </p:nvSpPr>
          <p:spPr>
            <a:xfrm>
              <a:off x="2104425" y="1104950"/>
              <a:ext cx="3412825" cy="3519800"/>
            </a:xfrm>
            <a:custGeom>
              <a:rect b="b" l="l" r="r" t="t"/>
              <a:pathLst>
                <a:path extrusionOk="0" fill="none" h="140792" w="136513">
                  <a:moveTo>
                    <a:pt x="136512" y="98683"/>
                  </a:moveTo>
                  <a:lnTo>
                    <a:pt x="121911" y="16028"/>
                  </a:lnTo>
                  <a:lnTo>
                    <a:pt x="72352" y="0"/>
                  </a:lnTo>
                  <a:lnTo>
                    <a:pt x="35664" y="5622"/>
                  </a:lnTo>
                  <a:lnTo>
                    <a:pt x="8342" y="36419"/>
                  </a:lnTo>
                  <a:lnTo>
                    <a:pt x="1" y="85878"/>
                  </a:lnTo>
                  <a:lnTo>
                    <a:pt x="64061" y="140791"/>
                  </a:lnTo>
                  <a:lnTo>
                    <a:pt x="136512" y="98683"/>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52" name="Google Shape;452;p28"/>
          <p:cNvGrpSpPr/>
          <p:nvPr/>
        </p:nvGrpSpPr>
        <p:grpSpPr>
          <a:xfrm>
            <a:off x="6489215" y="-434067"/>
            <a:ext cx="3157850" cy="3576247"/>
            <a:chOff x="2131700" y="954750"/>
            <a:chExt cx="3378825" cy="3826500"/>
          </a:xfrm>
        </p:grpSpPr>
        <p:sp>
          <p:nvSpPr>
            <p:cNvPr id="453" name="Google Shape;453;p28"/>
            <p:cNvSpPr/>
            <p:nvPr/>
          </p:nvSpPr>
          <p:spPr>
            <a:xfrm>
              <a:off x="2565550" y="1940300"/>
              <a:ext cx="2944975" cy="2840950"/>
            </a:xfrm>
            <a:custGeom>
              <a:rect b="b" l="l" r="r" t="t"/>
              <a:pathLst>
                <a:path extrusionOk="0" fill="none" h="113638" w="117799">
                  <a:moveTo>
                    <a:pt x="117799" y="1"/>
                  </a:moveTo>
                  <a:lnTo>
                    <a:pt x="101318" y="76463"/>
                  </a:lnTo>
                  <a:lnTo>
                    <a:pt x="487" y="113637"/>
                  </a:lnTo>
                  <a:lnTo>
                    <a:pt x="252" y="112127"/>
                  </a:lnTo>
                  <a:lnTo>
                    <a:pt x="0" y="109123"/>
                  </a:lnTo>
                  <a:lnTo>
                    <a:pt x="34" y="106035"/>
                  </a:lnTo>
                  <a:lnTo>
                    <a:pt x="336" y="102879"/>
                  </a:lnTo>
                  <a:lnTo>
                    <a:pt x="940" y="99607"/>
                  </a:lnTo>
                  <a:lnTo>
                    <a:pt x="1863" y="96183"/>
                  </a:lnTo>
                  <a:lnTo>
                    <a:pt x="3071" y="92608"/>
                  </a:lnTo>
                  <a:lnTo>
                    <a:pt x="4615" y="88815"/>
                  </a:lnTo>
                  <a:lnTo>
                    <a:pt x="5522" y="86835"/>
                  </a:lnTo>
                  <a:lnTo>
                    <a:pt x="6512" y="84754"/>
                  </a:lnTo>
                  <a:lnTo>
                    <a:pt x="8694" y="80659"/>
                  </a:lnTo>
                  <a:lnTo>
                    <a:pt x="11094" y="76597"/>
                  </a:lnTo>
                  <a:lnTo>
                    <a:pt x="13762" y="72536"/>
                  </a:lnTo>
                  <a:lnTo>
                    <a:pt x="16733" y="68475"/>
                  </a:lnTo>
                  <a:lnTo>
                    <a:pt x="20005" y="64346"/>
                  </a:lnTo>
                  <a:lnTo>
                    <a:pt x="23630" y="60150"/>
                  </a:lnTo>
                  <a:lnTo>
                    <a:pt x="27625" y="55837"/>
                  </a:lnTo>
                  <a:lnTo>
                    <a:pt x="29790" y="53639"/>
                  </a:lnTo>
                  <a:lnTo>
                    <a:pt x="32039" y="51373"/>
                  </a:lnTo>
                  <a:lnTo>
                    <a:pt x="36620" y="47009"/>
                  </a:lnTo>
                  <a:lnTo>
                    <a:pt x="41286" y="42814"/>
                  </a:lnTo>
                  <a:lnTo>
                    <a:pt x="46103" y="38769"/>
                  </a:lnTo>
                  <a:lnTo>
                    <a:pt x="51104" y="34859"/>
                  </a:lnTo>
                  <a:lnTo>
                    <a:pt x="56323" y="31015"/>
                  </a:lnTo>
                  <a:lnTo>
                    <a:pt x="61794" y="27256"/>
                  </a:lnTo>
                  <a:lnTo>
                    <a:pt x="67551" y="23530"/>
                  </a:lnTo>
                  <a:lnTo>
                    <a:pt x="70572" y="21684"/>
                  </a:lnTo>
                  <a:lnTo>
                    <a:pt x="73610" y="19838"/>
                  </a:lnTo>
                  <a:lnTo>
                    <a:pt x="79567" y="16414"/>
                  </a:lnTo>
                  <a:lnTo>
                    <a:pt x="85441" y="13259"/>
                  </a:lnTo>
                  <a:lnTo>
                    <a:pt x="91248" y="10356"/>
                  </a:lnTo>
                  <a:lnTo>
                    <a:pt x="97038" y="7704"/>
                  </a:lnTo>
                  <a:lnTo>
                    <a:pt x="102862" y="5254"/>
                  </a:lnTo>
                  <a:lnTo>
                    <a:pt x="108736" y="3022"/>
                  </a:lnTo>
                  <a:lnTo>
                    <a:pt x="114727" y="957"/>
                  </a:lnTo>
                  <a:lnTo>
                    <a:pt x="117799" y="1"/>
                  </a:lnTo>
                  <a:close/>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4" name="Google Shape;454;p28"/>
            <p:cNvSpPr/>
            <p:nvPr/>
          </p:nvSpPr>
          <p:spPr>
            <a:xfrm>
              <a:off x="2131700" y="954750"/>
              <a:ext cx="3378825" cy="3826500"/>
            </a:xfrm>
            <a:custGeom>
              <a:rect b="b" l="l" r="r" t="t"/>
              <a:pathLst>
                <a:path extrusionOk="0" fill="none" h="153060" w="135153">
                  <a:moveTo>
                    <a:pt x="17841" y="153059"/>
                  </a:moveTo>
                  <a:lnTo>
                    <a:pt x="890" y="109709"/>
                  </a:lnTo>
                  <a:lnTo>
                    <a:pt x="571" y="108081"/>
                  </a:lnTo>
                  <a:lnTo>
                    <a:pt x="152" y="104859"/>
                  </a:lnTo>
                  <a:lnTo>
                    <a:pt x="1" y="101586"/>
                  </a:lnTo>
                  <a:lnTo>
                    <a:pt x="102" y="98263"/>
                  </a:lnTo>
                  <a:lnTo>
                    <a:pt x="488" y="94840"/>
                  </a:lnTo>
                  <a:lnTo>
                    <a:pt x="1142" y="91298"/>
                  </a:lnTo>
                  <a:lnTo>
                    <a:pt x="2082" y="87606"/>
                  </a:lnTo>
                  <a:lnTo>
                    <a:pt x="3324" y="83729"/>
                  </a:lnTo>
                  <a:lnTo>
                    <a:pt x="4062" y="81715"/>
                  </a:lnTo>
                  <a:lnTo>
                    <a:pt x="4868" y="79618"/>
                  </a:lnTo>
                  <a:lnTo>
                    <a:pt x="6664" y="75489"/>
                  </a:lnTo>
                  <a:lnTo>
                    <a:pt x="8694" y="71428"/>
                  </a:lnTo>
                  <a:lnTo>
                    <a:pt x="10960" y="67400"/>
                  </a:lnTo>
                  <a:lnTo>
                    <a:pt x="13494" y="63389"/>
                  </a:lnTo>
                  <a:lnTo>
                    <a:pt x="16330" y="59344"/>
                  </a:lnTo>
                  <a:lnTo>
                    <a:pt x="19486" y="55266"/>
                  </a:lnTo>
                  <a:lnTo>
                    <a:pt x="22976" y="51087"/>
                  </a:lnTo>
                  <a:lnTo>
                    <a:pt x="24856" y="48955"/>
                  </a:lnTo>
                  <a:lnTo>
                    <a:pt x="26837" y="46774"/>
                  </a:lnTo>
                  <a:lnTo>
                    <a:pt x="30848" y="42612"/>
                  </a:lnTo>
                  <a:lnTo>
                    <a:pt x="34976" y="38617"/>
                  </a:lnTo>
                  <a:lnTo>
                    <a:pt x="39239" y="34808"/>
                  </a:lnTo>
                  <a:lnTo>
                    <a:pt x="43670" y="31132"/>
                  </a:lnTo>
                  <a:lnTo>
                    <a:pt x="48318" y="27557"/>
                  </a:lnTo>
                  <a:lnTo>
                    <a:pt x="53202" y="24083"/>
                  </a:lnTo>
                  <a:lnTo>
                    <a:pt x="58371" y="20660"/>
                  </a:lnTo>
                  <a:lnTo>
                    <a:pt x="61090" y="18981"/>
                  </a:lnTo>
                  <a:lnTo>
                    <a:pt x="63809" y="17303"/>
                  </a:lnTo>
                  <a:lnTo>
                    <a:pt x="69196" y="14198"/>
                  </a:lnTo>
                  <a:lnTo>
                    <a:pt x="74500" y="11379"/>
                  </a:lnTo>
                  <a:lnTo>
                    <a:pt x="79786" y="8811"/>
                  </a:lnTo>
                  <a:lnTo>
                    <a:pt x="85056" y="6478"/>
                  </a:lnTo>
                  <a:lnTo>
                    <a:pt x="90393" y="4380"/>
                  </a:lnTo>
                  <a:lnTo>
                    <a:pt x="95797" y="2484"/>
                  </a:lnTo>
                  <a:lnTo>
                    <a:pt x="101335" y="789"/>
                  </a:lnTo>
                  <a:lnTo>
                    <a:pt x="104172" y="0"/>
                  </a:lnTo>
                  <a:lnTo>
                    <a:pt x="135153" y="39423"/>
                  </a:lnTo>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55" name="Google Shape;455;p28"/>
          <p:cNvGrpSpPr/>
          <p:nvPr/>
        </p:nvGrpSpPr>
        <p:grpSpPr>
          <a:xfrm>
            <a:off x="4004612" y="329983"/>
            <a:ext cx="1135856" cy="245435"/>
            <a:chOff x="238125" y="2073350"/>
            <a:chExt cx="7143750" cy="1568275"/>
          </a:xfrm>
        </p:grpSpPr>
        <p:sp>
          <p:nvSpPr>
            <p:cNvPr id="456" name="Google Shape;456;p2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1" type="body"/>
          </p:nvPr>
        </p:nvSpPr>
        <p:spPr>
          <a:xfrm>
            <a:off x="1043300" y="806525"/>
            <a:ext cx="2052300" cy="1952400"/>
          </a:xfrm>
          <a:prstGeom prst="rect">
            <a:avLst/>
          </a:prstGeom>
          <a:noFill/>
          <a:ln>
            <a:noFill/>
          </a:ln>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76" name="Google Shape;476;p28"/>
          <p:cNvSpPr txBox="1"/>
          <p:nvPr>
            <p:ph idx="2"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77" name="Google Shape;477;p28"/>
          <p:cNvGrpSpPr/>
          <p:nvPr/>
        </p:nvGrpSpPr>
        <p:grpSpPr>
          <a:xfrm>
            <a:off x="8625005" y="4489229"/>
            <a:ext cx="323872" cy="323755"/>
            <a:chOff x="1189675" y="238125"/>
            <a:chExt cx="5240650" cy="5238750"/>
          </a:xfrm>
        </p:grpSpPr>
        <p:sp>
          <p:nvSpPr>
            <p:cNvPr id="478" name="Google Shape;478;p2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79" name="Google Shape;479;p2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80" name="Google Shape;480;p2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81" name="Google Shape;481;p2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82" name="Google Shape;482;p28"/>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 Divider">
  <p:cSld name="BLANK_1_1_1_1_1_1_1_1_1_1_1_1_1_1_2">
    <p:bg>
      <p:bgPr>
        <a:solidFill>
          <a:srgbClr val="14234B"/>
        </a:solidFill>
      </p:bgPr>
    </p:bg>
    <p:spTree>
      <p:nvGrpSpPr>
        <p:cNvPr id="483" name="Shape 483"/>
        <p:cNvGrpSpPr/>
        <p:nvPr/>
      </p:nvGrpSpPr>
      <p:grpSpPr>
        <a:xfrm>
          <a:off x="0" y="0"/>
          <a:ext cx="0" cy="0"/>
          <a:chOff x="0" y="0"/>
          <a:chExt cx="0" cy="0"/>
        </a:xfrm>
      </p:grpSpPr>
      <p:grpSp>
        <p:nvGrpSpPr>
          <p:cNvPr id="484" name="Google Shape;484;p29"/>
          <p:cNvGrpSpPr/>
          <p:nvPr/>
        </p:nvGrpSpPr>
        <p:grpSpPr>
          <a:xfrm>
            <a:off x="7343412" y="4567983"/>
            <a:ext cx="1135856" cy="245435"/>
            <a:chOff x="238125" y="2073350"/>
            <a:chExt cx="7143750" cy="1568275"/>
          </a:xfrm>
        </p:grpSpPr>
        <p:sp>
          <p:nvSpPr>
            <p:cNvPr id="485" name="Google Shape;485;p2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29"/>
          <p:cNvSpPr txBox="1"/>
          <p:nvPr>
            <p:ph idx="1" type="body"/>
          </p:nvPr>
        </p:nvSpPr>
        <p:spPr>
          <a:xfrm>
            <a:off x="1166766" y="504776"/>
            <a:ext cx="2052300" cy="1952400"/>
          </a:xfrm>
          <a:prstGeom prst="rect">
            <a:avLst/>
          </a:prstGeom>
          <a:noFill/>
          <a:ln>
            <a:noFill/>
          </a:ln>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505" name="Google Shape;505;p29"/>
          <p:cNvSpPr txBox="1"/>
          <p:nvPr>
            <p:ph idx="2" type="subTitle"/>
          </p:nvPr>
        </p:nvSpPr>
        <p:spPr>
          <a:xfrm>
            <a:off x="606743" y="4207335"/>
            <a:ext cx="18078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506" name="Google Shape;506;p29"/>
          <p:cNvGrpSpPr/>
          <p:nvPr/>
        </p:nvGrpSpPr>
        <p:grpSpPr>
          <a:xfrm>
            <a:off x="8625005" y="4489229"/>
            <a:ext cx="323872" cy="323755"/>
            <a:chOff x="1189675" y="238125"/>
            <a:chExt cx="5240650" cy="5238750"/>
          </a:xfrm>
        </p:grpSpPr>
        <p:sp>
          <p:nvSpPr>
            <p:cNvPr id="507" name="Google Shape;507;p2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08" name="Google Shape;508;p2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09" name="Google Shape;509;p2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10" name="Google Shape;510;p2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511" name="Google Shape;511;p29"/>
          <p:cNvSpPr txBox="1"/>
          <p:nvPr>
            <p:ph type="title"/>
          </p:nvPr>
        </p:nvSpPr>
        <p:spPr>
          <a:xfrm>
            <a:off x="4004850" y="937241"/>
            <a:ext cx="3867300" cy="26049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 Sub-Divider">
  <p:cSld name="BLANK_1_1_1_1_1_1_1_1_1_1_1_1_1_1_1">
    <p:bg>
      <p:bgPr>
        <a:solidFill>
          <a:srgbClr val="D8DDDD"/>
        </a:solidFill>
      </p:bgPr>
    </p:bg>
    <p:spTree>
      <p:nvGrpSpPr>
        <p:cNvPr id="512" name="Shape 512"/>
        <p:cNvGrpSpPr/>
        <p:nvPr/>
      </p:nvGrpSpPr>
      <p:grpSpPr>
        <a:xfrm>
          <a:off x="0" y="0"/>
          <a:ext cx="0" cy="0"/>
          <a:chOff x="0" y="0"/>
          <a:chExt cx="0" cy="0"/>
        </a:xfrm>
      </p:grpSpPr>
      <p:sp>
        <p:nvSpPr>
          <p:cNvPr id="513" name="Google Shape;513;p30"/>
          <p:cNvSpPr/>
          <p:nvPr/>
        </p:nvSpPr>
        <p:spPr>
          <a:xfrm rot="-1488402">
            <a:off x="3720055" y="-957301"/>
            <a:ext cx="6517490" cy="6567751"/>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14" name="Google Shape;514;p30"/>
          <p:cNvGrpSpPr/>
          <p:nvPr/>
        </p:nvGrpSpPr>
        <p:grpSpPr>
          <a:xfrm>
            <a:off x="-447044" y="1359303"/>
            <a:ext cx="3734786" cy="4056669"/>
            <a:chOff x="2188350" y="1099500"/>
            <a:chExt cx="3247075" cy="3526925"/>
          </a:xfrm>
        </p:grpSpPr>
        <p:sp>
          <p:nvSpPr>
            <p:cNvPr id="515" name="Google Shape;515;p30"/>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30"/>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30"/>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8" name="Google Shape;518;p30"/>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30"/>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30"/>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 name="Google Shape;521;p30"/>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2" name="Google Shape;522;p30"/>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30"/>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4" name="Google Shape;524;p30"/>
          <p:cNvGrpSpPr/>
          <p:nvPr/>
        </p:nvGrpSpPr>
        <p:grpSpPr>
          <a:xfrm>
            <a:off x="4004612" y="329983"/>
            <a:ext cx="1135856" cy="245435"/>
            <a:chOff x="238125" y="2073350"/>
            <a:chExt cx="7143750" cy="1568275"/>
          </a:xfrm>
        </p:grpSpPr>
        <p:sp>
          <p:nvSpPr>
            <p:cNvPr id="525" name="Google Shape;525;p3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0"/>
          <p:cNvSpPr txBox="1"/>
          <p:nvPr>
            <p:ph idx="1"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545" name="Google Shape;545;p30"/>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Divider [Teal]">
  <p:cSld name="BLANK_1_1_1_1_1_1_1_1_1_1_1_1_1_1_1_2">
    <p:bg>
      <p:bgPr>
        <a:solidFill>
          <a:srgbClr val="A6FFE0"/>
        </a:solidFill>
      </p:bgPr>
    </p:bg>
    <p:spTree>
      <p:nvGrpSpPr>
        <p:cNvPr id="546" name="Shape 546"/>
        <p:cNvGrpSpPr/>
        <p:nvPr/>
      </p:nvGrpSpPr>
      <p:grpSpPr>
        <a:xfrm>
          <a:off x="0" y="0"/>
          <a:ext cx="0" cy="0"/>
          <a:chOff x="0" y="0"/>
          <a:chExt cx="0" cy="0"/>
        </a:xfrm>
      </p:grpSpPr>
      <p:sp>
        <p:nvSpPr>
          <p:cNvPr id="547" name="Google Shape;547;p31"/>
          <p:cNvSpPr/>
          <p:nvPr/>
        </p:nvSpPr>
        <p:spPr>
          <a:xfrm rot="-1488402">
            <a:off x="3720055" y="-957301"/>
            <a:ext cx="6517490" cy="6567751"/>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48" name="Google Shape;548;p31"/>
          <p:cNvGrpSpPr/>
          <p:nvPr/>
        </p:nvGrpSpPr>
        <p:grpSpPr>
          <a:xfrm>
            <a:off x="-447044" y="1359303"/>
            <a:ext cx="3734786" cy="4056669"/>
            <a:chOff x="2188350" y="1099500"/>
            <a:chExt cx="3247075" cy="3526925"/>
          </a:xfrm>
        </p:grpSpPr>
        <p:sp>
          <p:nvSpPr>
            <p:cNvPr id="549" name="Google Shape;549;p31"/>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 name="Google Shape;550;p31"/>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31"/>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2" name="Google Shape;552;p31"/>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3" name="Google Shape;553;p31"/>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31"/>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 name="Google Shape;555;p31"/>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 name="Google Shape;556;p31"/>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31"/>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 name="Google Shape;558;p31"/>
          <p:cNvGrpSpPr/>
          <p:nvPr/>
        </p:nvGrpSpPr>
        <p:grpSpPr>
          <a:xfrm>
            <a:off x="4004612" y="329983"/>
            <a:ext cx="1135856" cy="245435"/>
            <a:chOff x="238125" y="2073350"/>
            <a:chExt cx="7143750" cy="1568275"/>
          </a:xfrm>
        </p:grpSpPr>
        <p:sp>
          <p:nvSpPr>
            <p:cNvPr id="559" name="Google Shape;559;p3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31"/>
          <p:cNvSpPr txBox="1"/>
          <p:nvPr>
            <p:ph idx="1"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579" name="Google Shape;579;p31"/>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Divider [Purple]">
  <p:cSld name="BLANK_1_1_1_1_1_1_1_1_1_1_1_1_1_1_1_1">
    <p:bg>
      <p:bgPr>
        <a:solidFill>
          <a:srgbClr val="E6D6FF"/>
        </a:solidFill>
      </p:bgPr>
    </p:bg>
    <p:spTree>
      <p:nvGrpSpPr>
        <p:cNvPr id="580" name="Shape 580"/>
        <p:cNvGrpSpPr/>
        <p:nvPr/>
      </p:nvGrpSpPr>
      <p:grpSpPr>
        <a:xfrm>
          <a:off x="0" y="0"/>
          <a:ext cx="0" cy="0"/>
          <a:chOff x="0" y="0"/>
          <a:chExt cx="0" cy="0"/>
        </a:xfrm>
      </p:grpSpPr>
      <p:sp>
        <p:nvSpPr>
          <p:cNvPr id="581" name="Google Shape;581;p32"/>
          <p:cNvSpPr/>
          <p:nvPr/>
        </p:nvSpPr>
        <p:spPr>
          <a:xfrm rot="-2700000">
            <a:off x="3854637" y="-387194"/>
            <a:ext cx="6299017" cy="6497198"/>
          </a:xfrm>
          <a:custGeom>
            <a:rect b="b" l="l" r="r" t="t"/>
            <a:pathLst>
              <a:path extrusionOk="0" h="140808" w="136513">
                <a:moveTo>
                  <a:pt x="72352" y="0"/>
                </a:moveTo>
                <a:lnTo>
                  <a:pt x="35664" y="5622"/>
                </a:lnTo>
                <a:lnTo>
                  <a:pt x="8342" y="36419"/>
                </a:lnTo>
                <a:lnTo>
                  <a:pt x="1" y="85894"/>
                </a:lnTo>
                <a:lnTo>
                  <a:pt x="64061" y="140808"/>
                </a:lnTo>
                <a:lnTo>
                  <a:pt x="136512" y="98683"/>
                </a:lnTo>
                <a:lnTo>
                  <a:pt x="121911" y="16028"/>
                </a:lnTo>
                <a:lnTo>
                  <a:pt x="72352"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82" name="Google Shape;582;p32"/>
          <p:cNvGrpSpPr/>
          <p:nvPr/>
        </p:nvGrpSpPr>
        <p:grpSpPr>
          <a:xfrm rot="-2266253">
            <a:off x="-937620" y="686662"/>
            <a:ext cx="4487444" cy="3801491"/>
            <a:chOff x="2093100" y="1488425"/>
            <a:chExt cx="3455600" cy="2927375"/>
          </a:xfrm>
        </p:grpSpPr>
        <p:sp>
          <p:nvSpPr>
            <p:cNvPr id="583" name="Google Shape;583;p32"/>
            <p:cNvSpPr/>
            <p:nvPr/>
          </p:nvSpPr>
          <p:spPr>
            <a:xfrm>
              <a:off x="2093100" y="1657525"/>
              <a:ext cx="1454675" cy="1811725"/>
            </a:xfrm>
            <a:custGeom>
              <a:rect b="b" l="l" r="r" t="t"/>
              <a:pathLst>
                <a:path extrusionOk="0" fill="none" h="72469" w="58187">
                  <a:moveTo>
                    <a:pt x="37158" y="437"/>
                  </a:moveTo>
                  <a:lnTo>
                    <a:pt x="36453" y="302"/>
                  </a:lnTo>
                  <a:lnTo>
                    <a:pt x="35026" y="118"/>
                  </a:lnTo>
                  <a:lnTo>
                    <a:pt x="33617" y="17"/>
                  </a:lnTo>
                  <a:lnTo>
                    <a:pt x="32207" y="0"/>
                  </a:lnTo>
                  <a:lnTo>
                    <a:pt x="30797" y="84"/>
                  </a:lnTo>
                  <a:lnTo>
                    <a:pt x="29387" y="235"/>
                  </a:lnTo>
                  <a:lnTo>
                    <a:pt x="27995" y="487"/>
                  </a:lnTo>
                  <a:lnTo>
                    <a:pt x="26618" y="806"/>
                  </a:lnTo>
                  <a:lnTo>
                    <a:pt x="24571" y="1427"/>
                  </a:lnTo>
                  <a:lnTo>
                    <a:pt x="21902" y="2534"/>
                  </a:lnTo>
                  <a:lnTo>
                    <a:pt x="19301" y="3927"/>
                  </a:lnTo>
                  <a:lnTo>
                    <a:pt x="16800" y="5606"/>
                  </a:lnTo>
                  <a:lnTo>
                    <a:pt x="14417" y="7536"/>
                  </a:lnTo>
                  <a:lnTo>
                    <a:pt x="12152" y="9717"/>
                  </a:lnTo>
                  <a:lnTo>
                    <a:pt x="10037" y="12117"/>
                  </a:lnTo>
                  <a:lnTo>
                    <a:pt x="8073" y="14736"/>
                  </a:lnTo>
                  <a:lnTo>
                    <a:pt x="6294" y="17572"/>
                  </a:lnTo>
                  <a:lnTo>
                    <a:pt x="4683" y="20576"/>
                  </a:lnTo>
                  <a:lnTo>
                    <a:pt x="3290" y="23765"/>
                  </a:lnTo>
                  <a:lnTo>
                    <a:pt x="2115" y="27104"/>
                  </a:lnTo>
                  <a:lnTo>
                    <a:pt x="1629" y="28850"/>
                  </a:lnTo>
                  <a:lnTo>
                    <a:pt x="1176" y="30578"/>
                  </a:lnTo>
                  <a:lnTo>
                    <a:pt x="521" y="34069"/>
                  </a:lnTo>
                  <a:lnTo>
                    <a:pt x="118" y="37527"/>
                  </a:lnTo>
                  <a:lnTo>
                    <a:pt x="1" y="40933"/>
                  </a:lnTo>
                  <a:lnTo>
                    <a:pt x="118" y="44273"/>
                  </a:lnTo>
                  <a:lnTo>
                    <a:pt x="504" y="47529"/>
                  </a:lnTo>
                  <a:lnTo>
                    <a:pt x="1125" y="50667"/>
                  </a:lnTo>
                  <a:lnTo>
                    <a:pt x="1981" y="53688"/>
                  </a:lnTo>
                  <a:lnTo>
                    <a:pt x="3072" y="56558"/>
                  </a:lnTo>
                  <a:lnTo>
                    <a:pt x="4398" y="59260"/>
                  </a:lnTo>
                  <a:lnTo>
                    <a:pt x="5942" y="61761"/>
                  </a:lnTo>
                  <a:lnTo>
                    <a:pt x="7687" y="64060"/>
                  </a:lnTo>
                  <a:lnTo>
                    <a:pt x="9147" y="65638"/>
                  </a:lnTo>
                  <a:lnTo>
                    <a:pt x="10171" y="66611"/>
                  </a:lnTo>
                  <a:lnTo>
                    <a:pt x="11262" y="67517"/>
                  </a:lnTo>
                  <a:lnTo>
                    <a:pt x="12387" y="68357"/>
                  </a:lnTo>
                  <a:lnTo>
                    <a:pt x="13561" y="69129"/>
                  </a:lnTo>
                  <a:lnTo>
                    <a:pt x="14786" y="69833"/>
                  </a:lnTo>
                  <a:lnTo>
                    <a:pt x="16062" y="70454"/>
                  </a:lnTo>
                  <a:lnTo>
                    <a:pt x="17388" y="71008"/>
                  </a:lnTo>
                  <a:lnTo>
                    <a:pt x="18059" y="71260"/>
                  </a:lnTo>
                  <a:lnTo>
                    <a:pt x="18781" y="71495"/>
                  </a:lnTo>
                  <a:lnTo>
                    <a:pt x="20207" y="71881"/>
                  </a:lnTo>
                  <a:lnTo>
                    <a:pt x="21667" y="72183"/>
                  </a:lnTo>
                  <a:lnTo>
                    <a:pt x="23111" y="72368"/>
                  </a:lnTo>
                  <a:lnTo>
                    <a:pt x="24571" y="72468"/>
                  </a:lnTo>
                  <a:lnTo>
                    <a:pt x="26048" y="72468"/>
                  </a:lnTo>
                  <a:lnTo>
                    <a:pt x="27508" y="72384"/>
                  </a:lnTo>
                  <a:lnTo>
                    <a:pt x="28968" y="72200"/>
                  </a:lnTo>
                  <a:lnTo>
                    <a:pt x="30428" y="71931"/>
                  </a:lnTo>
                  <a:lnTo>
                    <a:pt x="31871" y="71579"/>
                  </a:lnTo>
                  <a:lnTo>
                    <a:pt x="33315" y="71126"/>
                  </a:lnTo>
                  <a:lnTo>
                    <a:pt x="34741" y="70605"/>
                  </a:lnTo>
                  <a:lnTo>
                    <a:pt x="36134" y="69984"/>
                  </a:lnTo>
                  <a:lnTo>
                    <a:pt x="37527" y="69296"/>
                  </a:lnTo>
                  <a:lnTo>
                    <a:pt x="38903" y="68508"/>
                  </a:lnTo>
                  <a:lnTo>
                    <a:pt x="40246" y="67652"/>
                  </a:lnTo>
                  <a:lnTo>
                    <a:pt x="42210" y="66242"/>
                  </a:lnTo>
                  <a:lnTo>
                    <a:pt x="44710" y="64077"/>
                  </a:lnTo>
                  <a:lnTo>
                    <a:pt x="47077" y="61643"/>
                  </a:lnTo>
                  <a:lnTo>
                    <a:pt x="49275" y="58925"/>
                  </a:lnTo>
                  <a:lnTo>
                    <a:pt x="51289" y="55937"/>
                  </a:lnTo>
                  <a:lnTo>
                    <a:pt x="53102" y="52732"/>
                  </a:lnTo>
                  <a:lnTo>
                    <a:pt x="54293" y="50147"/>
                  </a:lnTo>
                  <a:lnTo>
                    <a:pt x="55015" y="48368"/>
                  </a:lnTo>
                  <a:lnTo>
                    <a:pt x="55669" y="46522"/>
                  </a:lnTo>
                  <a:lnTo>
                    <a:pt x="56274" y="44642"/>
                  </a:lnTo>
                  <a:lnTo>
                    <a:pt x="56542" y="43669"/>
                  </a:lnTo>
                  <a:lnTo>
                    <a:pt x="56794" y="42696"/>
                  </a:lnTo>
                  <a:lnTo>
                    <a:pt x="57230" y="40766"/>
                  </a:lnTo>
                  <a:lnTo>
                    <a:pt x="57583" y="38852"/>
                  </a:lnTo>
                  <a:lnTo>
                    <a:pt x="57851" y="36939"/>
                  </a:lnTo>
                  <a:lnTo>
                    <a:pt x="58120" y="34103"/>
                  </a:lnTo>
                  <a:lnTo>
                    <a:pt x="58187" y="30411"/>
                  </a:lnTo>
                  <a:lnTo>
                    <a:pt x="57935" y="26836"/>
                  </a:lnTo>
                  <a:lnTo>
                    <a:pt x="57415" y="23379"/>
                  </a:lnTo>
                  <a:lnTo>
                    <a:pt x="56592" y="20072"/>
                  </a:lnTo>
                  <a:lnTo>
                    <a:pt x="55518" y="16934"/>
                  </a:lnTo>
                  <a:lnTo>
                    <a:pt x="54528" y="14719"/>
                  </a:lnTo>
                  <a:lnTo>
                    <a:pt x="53790" y="13309"/>
                  </a:lnTo>
                  <a:lnTo>
                    <a:pt x="53001" y="11950"/>
                  </a:lnTo>
                  <a:lnTo>
                    <a:pt x="52145" y="10640"/>
                  </a:lnTo>
                  <a:lnTo>
                    <a:pt x="51239" y="9399"/>
                  </a:lnTo>
                  <a:lnTo>
                    <a:pt x="50282" y="8224"/>
                  </a:lnTo>
                  <a:lnTo>
                    <a:pt x="49258" y="7116"/>
                  </a:lnTo>
                  <a:lnTo>
                    <a:pt x="48184" y="6076"/>
                  </a:lnTo>
                  <a:lnTo>
                    <a:pt x="47060" y="5102"/>
                  </a:lnTo>
                  <a:lnTo>
                    <a:pt x="45885" y="4213"/>
                  </a:lnTo>
                  <a:lnTo>
                    <a:pt x="44677" y="3390"/>
                  </a:lnTo>
                  <a:lnTo>
                    <a:pt x="43401" y="2669"/>
                  </a:lnTo>
                  <a:lnTo>
                    <a:pt x="42092" y="2014"/>
                  </a:lnTo>
                  <a:lnTo>
                    <a:pt x="40733" y="1444"/>
                  </a:lnTo>
                  <a:lnTo>
                    <a:pt x="39340" y="974"/>
                  </a:lnTo>
                  <a:lnTo>
                    <a:pt x="37896" y="588"/>
                  </a:lnTo>
                  <a:lnTo>
                    <a:pt x="37158" y="437"/>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4" name="Google Shape;584;p32"/>
            <p:cNvSpPr/>
            <p:nvPr/>
          </p:nvSpPr>
          <p:spPr>
            <a:xfrm>
              <a:off x="2386375" y="1488425"/>
              <a:ext cx="3162325" cy="2927375"/>
            </a:xfrm>
            <a:custGeom>
              <a:rect b="b" l="l" r="r" t="t"/>
              <a:pathLst>
                <a:path extrusionOk="0" fill="none" h="117095" w="126493">
                  <a:moveTo>
                    <a:pt x="18261" y="6932"/>
                  </a:moveTo>
                  <a:lnTo>
                    <a:pt x="73426" y="336"/>
                  </a:lnTo>
                  <a:lnTo>
                    <a:pt x="75020" y="169"/>
                  </a:lnTo>
                  <a:lnTo>
                    <a:pt x="78209" y="1"/>
                  </a:lnTo>
                  <a:lnTo>
                    <a:pt x="81398" y="85"/>
                  </a:lnTo>
                  <a:lnTo>
                    <a:pt x="84569" y="370"/>
                  </a:lnTo>
                  <a:lnTo>
                    <a:pt x="86147" y="622"/>
                  </a:lnTo>
                  <a:lnTo>
                    <a:pt x="87490" y="857"/>
                  </a:lnTo>
                  <a:lnTo>
                    <a:pt x="90125" y="1444"/>
                  </a:lnTo>
                  <a:lnTo>
                    <a:pt x="92692" y="2199"/>
                  </a:lnTo>
                  <a:lnTo>
                    <a:pt x="95193" y="3106"/>
                  </a:lnTo>
                  <a:lnTo>
                    <a:pt x="97610" y="4163"/>
                  </a:lnTo>
                  <a:lnTo>
                    <a:pt x="99959" y="5338"/>
                  </a:lnTo>
                  <a:lnTo>
                    <a:pt x="102242" y="6664"/>
                  </a:lnTo>
                  <a:lnTo>
                    <a:pt x="104440" y="8124"/>
                  </a:lnTo>
                  <a:lnTo>
                    <a:pt x="106538" y="9701"/>
                  </a:lnTo>
                  <a:lnTo>
                    <a:pt x="108569" y="11396"/>
                  </a:lnTo>
                  <a:lnTo>
                    <a:pt x="110499" y="13209"/>
                  </a:lnTo>
                  <a:lnTo>
                    <a:pt x="112345" y="15139"/>
                  </a:lnTo>
                  <a:lnTo>
                    <a:pt x="114090" y="17186"/>
                  </a:lnTo>
                  <a:lnTo>
                    <a:pt x="115735" y="19318"/>
                  </a:lnTo>
                  <a:lnTo>
                    <a:pt x="117262" y="21567"/>
                  </a:lnTo>
                  <a:lnTo>
                    <a:pt x="118706" y="23899"/>
                  </a:lnTo>
                  <a:lnTo>
                    <a:pt x="120015" y="26316"/>
                  </a:lnTo>
                  <a:lnTo>
                    <a:pt x="121223" y="28817"/>
                  </a:lnTo>
                  <a:lnTo>
                    <a:pt x="122331" y="31401"/>
                  </a:lnTo>
                  <a:lnTo>
                    <a:pt x="123304" y="34070"/>
                  </a:lnTo>
                  <a:lnTo>
                    <a:pt x="124143" y="36805"/>
                  </a:lnTo>
                  <a:lnTo>
                    <a:pt x="124882" y="39591"/>
                  </a:lnTo>
                  <a:lnTo>
                    <a:pt x="125469" y="42461"/>
                  </a:lnTo>
                  <a:lnTo>
                    <a:pt x="125939" y="45381"/>
                  </a:lnTo>
                  <a:lnTo>
                    <a:pt x="126258" y="48352"/>
                  </a:lnTo>
                  <a:lnTo>
                    <a:pt x="126459" y="51373"/>
                  </a:lnTo>
                  <a:lnTo>
                    <a:pt x="126493" y="54427"/>
                  </a:lnTo>
                  <a:lnTo>
                    <a:pt x="126409" y="57532"/>
                  </a:lnTo>
                  <a:lnTo>
                    <a:pt x="126157" y="60654"/>
                  </a:lnTo>
                  <a:lnTo>
                    <a:pt x="125754" y="63826"/>
                  </a:lnTo>
                  <a:lnTo>
                    <a:pt x="125201" y="67014"/>
                  </a:lnTo>
                  <a:lnTo>
                    <a:pt x="124496" y="70220"/>
                  </a:lnTo>
                  <a:lnTo>
                    <a:pt x="124076" y="71831"/>
                  </a:lnTo>
                  <a:lnTo>
                    <a:pt x="123623" y="73442"/>
                  </a:lnTo>
                  <a:lnTo>
                    <a:pt x="122616" y="76581"/>
                  </a:lnTo>
                  <a:lnTo>
                    <a:pt x="121492" y="79602"/>
                  </a:lnTo>
                  <a:lnTo>
                    <a:pt x="120233" y="82539"/>
                  </a:lnTo>
                  <a:lnTo>
                    <a:pt x="118874" y="85375"/>
                  </a:lnTo>
                  <a:lnTo>
                    <a:pt x="117380" y="88094"/>
                  </a:lnTo>
                  <a:lnTo>
                    <a:pt x="115802" y="90712"/>
                  </a:lnTo>
                  <a:lnTo>
                    <a:pt x="114124" y="93229"/>
                  </a:lnTo>
                  <a:lnTo>
                    <a:pt x="112345" y="95629"/>
                  </a:lnTo>
                  <a:lnTo>
                    <a:pt x="110465" y="97912"/>
                  </a:lnTo>
                  <a:lnTo>
                    <a:pt x="108519" y="100077"/>
                  </a:lnTo>
                  <a:lnTo>
                    <a:pt x="106471" y="102124"/>
                  </a:lnTo>
                  <a:lnTo>
                    <a:pt x="104356" y="104054"/>
                  </a:lnTo>
                  <a:lnTo>
                    <a:pt x="102175" y="105867"/>
                  </a:lnTo>
                  <a:lnTo>
                    <a:pt x="99943" y="107545"/>
                  </a:lnTo>
                  <a:lnTo>
                    <a:pt x="97627" y="109089"/>
                  </a:lnTo>
                  <a:lnTo>
                    <a:pt x="95260" y="110515"/>
                  </a:lnTo>
                  <a:lnTo>
                    <a:pt x="92860" y="111808"/>
                  </a:lnTo>
                  <a:lnTo>
                    <a:pt x="90410" y="112966"/>
                  </a:lnTo>
                  <a:lnTo>
                    <a:pt x="87909" y="113973"/>
                  </a:lnTo>
                  <a:lnTo>
                    <a:pt x="85375" y="114862"/>
                  </a:lnTo>
                  <a:lnTo>
                    <a:pt x="82824" y="115601"/>
                  </a:lnTo>
                  <a:lnTo>
                    <a:pt x="80240" y="116188"/>
                  </a:lnTo>
                  <a:lnTo>
                    <a:pt x="77638" y="116641"/>
                  </a:lnTo>
                  <a:lnTo>
                    <a:pt x="75020" y="116943"/>
                  </a:lnTo>
                  <a:lnTo>
                    <a:pt x="72402" y="117094"/>
                  </a:lnTo>
                  <a:lnTo>
                    <a:pt x="69767" y="117078"/>
                  </a:lnTo>
                  <a:lnTo>
                    <a:pt x="67132" y="116926"/>
                  </a:lnTo>
                  <a:lnTo>
                    <a:pt x="64514" y="116608"/>
                  </a:lnTo>
                  <a:lnTo>
                    <a:pt x="61913" y="116138"/>
                  </a:lnTo>
                  <a:lnTo>
                    <a:pt x="59311" y="115483"/>
                  </a:lnTo>
                  <a:lnTo>
                    <a:pt x="56744" y="114678"/>
                  </a:lnTo>
                  <a:lnTo>
                    <a:pt x="55468" y="114208"/>
                  </a:lnTo>
                  <a:lnTo>
                    <a:pt x="53991" y="113620"/>
                  </a:lnTo>
                  <a:lnTo>
                    <a:pt x="51088" y="112278"/>
                  </a:lnTo>
                  <a:lnTo>
                    <a:pt x="48302" y="110750"/>
                  </a:lnTo>
                  <a:lnTo>
                    <a:pt x="45633" y="109005"/>
                  </a:lnTo>
                  <a:lnTo>
                    <a:pt x="44358" y="108065"/>
                  </a:lnTo>
                  <a:lnTo>
                    <a:pt x="1" y="74634"/>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85" name="Google Shape;585;p32"/>
          <p:cNvGrpSpPr/>
          <p:nvPr/>
        </p:nvGrpSpPr>
        <p:grpSpPr>
          <a:xfrm>
            <a:off x="4004612" y="329983"/>
            <a:ext cx="1135856" cy="245435"/>
            <a:chOff x="238125" y="2073350"/>
            <a:chExt cx="7143750" cy="1568275"/>
          </a:xfrm>
        </p:grpSpPr>
        <p:sp>
          <p:nvSpPr>
            <p:cNvPr id="586" name="Google Shape;586;p3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2"/>
          <p:cNvSpPr txBox="1"/>
          <p:nvPr>
            <p:ph idx="1"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grpSp>
        <p:nvGrpSpPr>
          <p:cNvPr id="606" name="Google Shape;606;p32"/>
          <p:cNvGrpSpPr/>
          <p:nvPr/>
        </p:nvGrpSpPr>
        <p:grpSpPr>
          <a:xfrm>
            <a:off x="8625005" y="4489229"/>
            <a:ext cx="323872" cy="323755"/>
            <a:chOff x="1189675" y="238125"/>
            <a:chExt cx="5240650" cy="5238750"/>
          </a:xfrm>
        </p:grpSpPr>
        <p:sp>
          <p:nvSpPr>
            <p:cNvPr id="607" name="Google Shape;607;p3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08" name="Google Shape;608;p3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09" name="Google Shape;609;p3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10" name="Google Shape;610;p3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611" name="Google Shape;611;p32"/>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Divider [Red]">
  <p:cSld name="BLANK_1_1_1_1_1_1_1_1_1_1_1_1_1_1_1_1_1">
    <p:bg>
      <p:bgPr>
        <a:solidFill>
          <a:srgbClr val="FFD4E4"/>
        </a:solidFill>
      </p:bgPr>
    </p:bg>
    <p:spTree>
      <p:nvGrpSpPr>
        <p:cNvPr id="612" name="Shape 612"/>
        <p:cNvGrpSpPr/>
        <p:nvPr/>
      </p:nvGrpSpPr>
      <p:grpSpPr>
        <a:xfrm>
          <a:off x="0" y="0"/>
          <a:ext cx="0" cy="0"/>
          <a:chOff x="0" y="0"/>
          <a:chExt cx="0" cy="0"/>
        </a:xfrm>
      </p:grpSpPr>
      <p:sp>
        <p:nvSpPr>
          <p:cNvPr id="613" name="Google Shape;613;p33"/>
          <p:cNvSpPr/>
          <p:nvPr/>
        </p:nvSpPr>
        <p:spPr>
          <a:xfrm flipH="1">
            <a:off x="3333553" y="-592112"/>
            <a:ext cx="6750510" cy="7255380"/>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4" name="Google Shape;614;p33"/>
          <p:cNvGrpSpPr/>
          <p:nvPr/>
        </p:nvGrpSpPr>
        <p:grpSpPr>
          <a:xfrm rot="2145374">
            <a:off x="-640449" y="1549075"/>
            <a:ext cx="4467858" cy="2845211"/>
            <a:chOff x="2205125" y="1689825"/>
            <a:chExt cx="3532800" cy="2249750"/>
          </a:xfrm>
        </p:grpSpPr>
        <p:sp>
          <p:nvSpPr>
            <p:cNvPr id="615" name="Google Shape;615;p33"/>
            <p:cNvSpPr/>
            <p:nvPr/>
          </p:nvSpPr>
          <p:spPr>
            <a:xfrm>
              <a:off x="2251700" y="1689825"/>
              <a:ext cx="3486225" cy="994400"/>
            </a:xfrm>
            <a:custGeom>
              <a:rect b="b" l="l" r="r" t="t"/>
              <a:pathLst>
                <a:path extrusionOk="0" fill="none" h="39776" w="139449">
                  <a:moveTo>
                    <a:pt x="139415" y="38584"/>
                  </a:moveTo>
                  <a:lnTo>
                    <a:pt x="139415" y="38601"/>
                  </a:lnTo>
                  <a:lnTo>
                    <a:pt x="139399" y="38618"/>
                  </a:lnTo>
                  <a:lnTo>
                    <a:pt x="139331" y="38769"/>
                  </a:lnTo>
                  <a:lnTo>
                    <a:pt x="139046" y="39054"/>
                  </a:lnTo>
                  <a:lnTo>
                    <a:pt x="138610" y="39272"/>
                  </a:lnTo>
                  <a:lnTo>
                    <a:pt x="138022" y="39457"/>
                  </a:lnTo>
                  <a:lnTo>
                    <a:pt x="136864" y="39658"/>
                  </a:lnTo>
                  <a:lnTo>
                    <a:pt x="134783" y="39776"/>
                  </a:lnTo>
                  <a:lnTo>
                    <a:pt x="132132" y="39709"/>
                  </a:lnTo>
                  <a:lnTo>
                    <a:pt x="128943" y="39457"/>
                  </a:lnTo>
                  <a:lnTo>
                    <a:pt x="125217" y="39054"/>
                  </a:lnTo>
                  <a:lnTo>
                    <a:pt x="121005" y="38467"/>
                  </a:lnTo>
                  <a:lnTo>
                    <a:pt x="116305" y="37711"/>
                  </a:lnTo>
                  <a:lnTo>
                    <a:pt x="111136" y="36788"/>
                  </a:lnTo>
                  <a:lnTo>
                    <a:pt x="105548" y="35681"/>
                  </a:lnTo>
                  <a:lnTo>
                    <a:pt x="99523" y="34422"/>
                  </a:lnTo>
                  <a:lnTo>
                    <a:pt x="89822" y="32240"/>
                  </a:lnTo>
                  <a:lnTo>
                    <a:pt x="75574" y="28733"/>
                  </a:lnTo>
                  <a:lnTo>
                    <a:pt x="67904" y="26702"/>
                  </a:lnTo>
                  <a:lnTo>
                    <a:pt x="64044" y="25661"/>
                  </a:lnTo>
                  <a:lnTo>
                    <a:pt x="56592" y="23597"/>
                  </a:lnTo>
                  <a:lnTo>
                    <a:pt x="46086" y="20526"/>
                  </a:lnTo>
                  <a:lnTo>
                    <a:pt x="36570" y="17555"/>
                  </a:lnTo>
                  <a:lnTo>
                    <a:pt x="30713" y="15625"/>
                  </a:lnTo>
                  <a:lnTo>
                    <a:pt x="25309" y="13779"/>
                  </a:lnTo>
                  <a:lnTo>
                    <a:pt x="20375" y="11983"/>
                  </a:lnTo>
                  <a:lnTo>
                    <a:pt x="15911" y="10288"/>
                  </a:lnTo>
                  <a:lnTo>
                    <a:pt x="11967" y="8677"/>
                  </a:lnTo>
                  <a:lnTo>
                    <a:pt x="8543" y="7184"/>
                  </a:lnTo>
                  <a:lnTo>
                    <a:pt x="5673" y="5791"/>
                  </a:lnTo>
                  <a:lnTo>
                    <a:pt x="3357" y="4532"/>
                  </a:lnTo>
                  <a:lnTo>
                    <a:pt x="1629" y="3407"/>
                  </a:lnTo>
                  <a:lnTo>
                    <a:pt x="756" y="2652"/>
                  </a:lnTo>
                  <a:lnTo>
                    <a:pt x="336" y="2199"/>
                  </a:lnTo>
                  <a:lnTo>
                    <a:pt x="101" y="1779"/>
                  </a:lnTo>
                  <a:lnTo>
                    <a:pt x="1" y="1410"/>
                  </a:lnTo>
                  <a:lnTo>
                    <a:pt x="34" y="1242"/>
                  </a:lnTo>
                  <a:lnTo>
                    <a:pt x="68" y="1075"/>
                  </a:lnTo>
                  <a:lnTo>
                    <a:pt x="303" y="789"/>
                  </a:lnTo>
                  <a:lnTo>
                    <a:pt x="689" y="554"/>
                  </a:lnTo>
                  <a:lnTo>
                    <a:pt x="1243" y="353"/>
                  </a:lnTo>
                  <a:lnTo>
                    <a:pt x="1578" y="269"/>
                  </a:lnTo>
                  <a:lnTo>
                    <a:pt x="2334" y="135"/>
                  </a:lnTo>
                  <a:lnTo>
                    <a:pt x="4264" y="0"/>
                  </a:lnTo>
                  <a:lnTo>
                    <a:pt x="6680" y="34"/>
                  </a:lnTo>
                  <a:lnTo>
                    <a:pt x="9567" y="235"/>
                  </a:lnTo>
                  <a:lnTo>
                    <a:pt x="12873" y="571"/>
                  </a:lnTo>
                  <a:lnTo>
                    <a:pt x="16582" y="1058"/>
                  </a:lnTo>
                  <a:lnTo>
                    <a:pt x="22792" y="2031"/>
                  </a:lnTo>
                  <a:lnTo>
                    <a:pt x="32207" y="3777"/>
                  </a:lnTo>
                  <a:lnTo>
                    <a:pt x="42663" y="5975"/>
                  </a:lnTo>
                  <a:lnTo>
                    <a:pt x="53857" y="8576"/>
                  </a:lnTo>
                  <a:lnTo>
                    <a:pt x="65571" y="11497"/>
                  </a:lnTo>
                  <a:lnTo>
                    <a:pt x="71546" y="13091"/>
                  </a:lnTo>
                  <a:lnTo>
                    <a:pt x="77520" y="14702"/>
                  </a:lnTo>
                  <a:lnTo>
                    <a:pt x="89134" y="18025"/>
                  </a:lnTo>
                  <a:lnTo>
                    <a:pt x="100127" y="21382"/>
                  </a:lnTo>
                  <a:lnTo>
                    <a:pt x="110264" y="24688"/>
                  </a:lnTo>
                  <a:lnTo>
                    <a:pt x="119310" y="27893"/>
                  </a:lnTo>
                  <a:lnTo>
                    <a:pt x="125167" y="30142"/>
                  </a:lnTo>
                  <a:lnTo>
                    <a:pt x="128624" y="31586"/>
                  </a:lnTo>
                  <a:lnTo>
                    <a:pt x="131662" y="32945"/>
                  </a:lnTo>
                  <a:lnTo>
                    <a:pt x="134246" y="34221"/>
                  </a:lnTo>
                  <a:lnTo>
                    <a:pt x="136361" y="35395"/>
                  </a:lnTo>
                  <a:lnTo>
                    <a:pt x="137972" y="36469"/>
                  </a:lnTo>
                  <a:lnTo>
                    <a:pt x="138543" y="36973"/>
                  </a:lnTo>
                  <a:lnTo>
                    <a:pt x="138811" y="37208"/>
                  </a:lnTo>
                  <a:lnTo>
                    <a:pt x="139180" y="37661"/>
                  </a:lnTo>
                  <a:lnTo>
                    <a:pt x="139399" y="38064"/>
                  </a:lnTo>
                  <a:lnTo>
                    <a:pt x="139449" y="38416"/>
                  </a:lnTo>
                  <a:lnTo>
                    <a:pt x="139415" y="38584"/>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 name="Google Shape;616;p33"/>
            <p:cNvSpPr/>
            <p:nvPr/>
          </p:nvSpPr>
          <p:spPr>
            <a:xfrm>
              <a:off x="2205125" y="1720450"/>
              <a:ext cx="3531550" cy="2219125"/>
            </a:xfrm>
            <a:custGeom>
              <a:rect b="b" l="l" r="r" t="t"/>
              <a:pathLst>
                <a:path extrusionOk="0" fill="none" h="88765" w="141262">
                  <a:moveTo>
                    <a:pt x="141262" y="37393"/>
                  </a:moveTo>
                  <a:lnTo>
                    <a:pt x="140825" y="38819"/>
                  </a:lnTo>
                  <a:lnTo>
                    <a:pt x="139852" y="41572"/>
                  </a:lnTo>
                  <a:lnTo>
                    <a:pt x="139332" y="42931"/>
                  </a:lnTo>
                  <a:lnTo>
                    <a:pt x="138795" y="44290"/>
                  </a:lnTo>
                  <a:lnTo>
                    <a:pt x="137603" y="46976"/>
                  </a:lnTo>
                  <a:lnTo>
                    <a:pt x="136327" y="49611"/>
                  </a:lnTo>
                  <a:lnTo>
                    <a:pt x="134934" y="52178"/>
                  </a:lnTo>
                  <a:lnTo>
                    <a:pt x="133424" y="54696"/>
                  </a:lnTo>
                  <a:lnTo>
                    <a:pt x="131830" y="57146"/>
                  </a:lnTo>
                  <a:lnTo>
                    <a:pt x="130135" y="59529"/>
                  </a:lnTo>
                  <a:lnTo>
                    <a:pt x="128339" y="61845"/>
                  </a:lnTo>
                  <a:lnTo>
                    <a:pt x="127399" y="62970"/>
                  </a:lnTo>
                  <a:lnTo>
                    <a:pt x="126207" y="64379"/>
                  </a:lnTo>
                  <a:lnTo>
                    <a:pt x="123724" y="67048"/>
                  </a:lnTo>
                  <a:lnTo>
                    <a:pt x="121122" y="69582"/>
                  </a:lnTo>
                  <a:lnTo>
                    <a:pt x="118420" y="71965"/>
                  </a:lnTo>
                  <a:lnTo>
                    <a:pt x="115601" y="74181"/>
                  </a:lnTo>
                  <a:lnTo>
                    <a:pt x="112697" y="76262"/>
                  </a:lnTo>
                  <a:lnTo>
                    <a:pt x="109710" y="78192"/>
                  </a:lnTo>
                  <a:lnTo>
                    <a:pt x="106639" y="79954"/>
                  </a:lnTo>
                  <a:lnTo>
                    <a:pt x="103484" y="81565"/>
                  </a:lnTo>
                  <a:lnTo>
                    <a:pt x="100261" y="83025"/>
                  </a:lnTo>
                  <a:lnTo>
                    <a:pt x="96989" y="84317"/>
                  </a:lnTo>
                  <a:lnTo>
                    <a:pt x="93649" y="85442"/>
                  </a:lnTo>
                  <a:lnTo>
                    <a:pt x="90259" y="86415"/>
                  </a:lnTo>
                  <a:lnTo>
                    <a:pt x="86835" y="87221"/>
                  </a:lnTo>
                  <a:lnTo>
                    <a:pt x="83378" y="87859"/>
                  </a:lnTo>
                  <a:lnTo>
                    <a:pt x="79887" y="88328"/>
                  </a:lnTo>
                  <a:lnTo>
                    <a:pt x="76379" y="88647"/>
                  </a:lnTo>
                  <a:lnTo>
                    <a:pt x="72855" y="88765"/>
                  </a:lnTo>
                  <a:lnTo>
                    <a:pt x="69314" y="88731"/>
                  </a:lnTo>
                  <a:lnTo>
                    <a:pt x="65789" y="88513"/>
                  </a:lnTo>
                  <a:lnTo>
                    <a:pt x="62265" y="88127"/>
                  </a:lnTo>
                  <a:lnTo>
                    <a:pt x="58741" y="87556"/>
                  </a:lnTo>
                  <a:lnTo>
                    <a:pt x="55250" y="86818"/>
                  </a:lnTo>
                  <a:lnTo>
                    <a:pt x="51776" y="85895"/>
                  </a:lnTo>
                  <a:lnTo>
                    <a:pt x="48335" y="84787"/>
                  </a:lnTo>
                  <a:lnTo>
                    <a:pt x="44928" y="83495"/>
                  </a:lnTo>
                  <a:lnTo>
                    <a:pt x="41572" y="82018"/>
                  </a:lnTo>
                  <a:lnTo>
                    <a:pt x="38266" y="80357"/>
                  </a:lnTo>
                  <a:lnTo>
                    <a:pt x="35010" y="78511"/>
                  </a:lnTo>
                  <a:lnTo>
                    <a:pt x="31838" y="76480"/>
                  </a:lnTo>
                  <a:lnTo>
                    <a:pt x="28733" y="74248"/>
                  </a:lnTo>
                  <a:lnTo>
                    <a:pt x="25695" y="71831"/>
                  </a:lnTo>
                  <a:lnTo>
                    <a:pt x="24218" y="70539"/>
                  </a:lnTo>
                  <a:lnTo>
                    <a:pt x="22439" y="68928"/>
                  </a:lnTo>
                  <a:lnTo>
                    <a:pt x="19116" y="65537"/>
                  </a:lnTo>
                  <a:lnTo>
                    <a:pt x="16028" y="61963"/>
                  </a:lnTo>
                  <a:lnTo>
                    <a:pt x="13209" y="58203"/>
                  </a:lnTo>
                  <a:lnTo>
                    <a:pt x="10641" y="54293"/>
                  </a:lnTo>
                  <a:lnTo>
                    <a:pt x="8325" y="50248"/>
                  </a:lnTo>
                  <a:lnTo>
                    <a:pt x="6294" y="46069"/>
                  </a:lnTo>
                  <a:lnTo>
                    <a:pt x="4532" y="41773"/>
                  </a:lnTo>
                  <a:lnTo>
                    <a:pt x="3055" y="37376"/>
                  </a:lnTo>
                  <a:lnTo>
                    <a:pt x="1864" y="32895"/>
                  </a:lnTo>
                  <a:lnTo>
                    <a:pt x="941" y="28330"/>
                  </a:lnTo>
                  <a:lnTo>
                    <a:pt x="336" y="23715"/>
                  </a:lnTo>
                  <a:lnTo>
                    <a:pt x="18" y="19049"/>
                  </a:lnTo>
                  <a:lnTo>
                    <a:pt x="1" y="14350"/>
                  </a:lnTo>
                  <a:lnTo>
                    <a:pt x="286" y="9634"/>
                  </a:lnTo>
                  <a:lnTo>
                    <a:pt x="890" y="4918"/>
                  </a:lnTo>
                  <a:lnTo>
                    <a:pt x="1310" y="2568"/>
                  </a:lnTo>
                  <a:lnTo>
                    <a:pt x="1578" y="1293"/>
                  </a:lnTo>
                  <a:lnTo>
                    <a:pt x="1880" y="1"/>
                  </a:lnTo>
                  <a:lnTo>
                    <a:pt x="1880" y="1"/>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7" name="Google Shape;617;p33"/>
          <p:cNvGrpSpPr/>
          <p:nvPr/>
        </p:nvGrpSpPr>
        <p:grpSpPr>
          <a:xfrm>
            <a:off x="4004612" y="329983"/>
            <a:ext cx="1135856" cy="245435"/>
            <a:chOff x="238125" y="2073350"/>
            <a:chExt cx="7143750" cy="1568275"/>
          </a:xfrm>
        </p:grpSpPr>
        <p:sp>
          <p:nvSpPr>
            <p:cNvPr id="618" name="Google Shape;618;p3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33"/>
          <p:cNvSpPr txBox="1"/>
          <p:nvPr>
            <p:ph idx="1"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grpSp>
        <p:nvGrpSpPr>
          <p:cNvPr id="638" name="Google Shape;638;p33"/>
          <p:cNvGrpSpPr/>
          <p:nvPr/>
        </p:nvGrpSpPr>
        <p:grpSpPr>
          <a:xfrm>
            <a:off x="8625005" y="4489229"/>
            <a:ext cx="323872" cy="323755"/>
            <a:chOff x="1189675" y="238125"/>
            <a:chExt cx="5240650" cy="5238750"/>
          </a:xfrm>
        </p:grpSpPr>
        <p:sp>
          <p:nvSpPr>
            <p:cNvPr id="639" name="Google Shape;639;p3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40" name="Google Shape;640;p3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41" name="Google Shape;641;p3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42" name="Google Shape;642;p3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643" name="Google Shape;643;p33"/>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Divider [Orange]">
  <p:cSld name="BLANK_1_1_1_1_1_1_1_1_1_1_1_1_1_1_1_1_1_1">
    <p:bg>
      <p:bgPr>
        <a:solidFill>
          <a:srgbClr val="FFDEAF"/>
        </a:solidFill>
      </p:bgPr>
    </p:bg>
    <p:spTree>
      <p:nvGrpSpPr>
        <p:cNvPr id="644" name="Shape 644"/>
        <p:cNvGrpSpPr/>
        <p:nvPr/>
      </p:nvGrpSpPr>
      <p:grpSpPr>
        <a:xfrm>
          <a:off x="0" y="0"/>
          <a:ext cx="0" cy="0"/>
          <a:chOff x="0" y="0"/>
          <a:chExt cx="0" cy="0"/>
        </a:xfrm>
      </p:grpSpPr>
      <p:sp>
        <p:nvSpPr>
          <p:cNvPr id="645" name="Google Shape;645;p34"/>
          <p:cNvSpPr/>
          <p:nvPr/>
        </p:nvSpPr>
        <p:spPr>
          <a:xfrm rot="-5711283">
            <a:off x="4267088" y="-563746"/>
            <a:ext cx="5308287" cy="5532411"/>
          </a:xfrm>
          <a:custGeom>
            <a:rect b="b" l="l" r="r" t="t"/>
            <a:pathLst>
              <a:path extrusionOk="0" h="143343" w="137536">
                <a:moveTo>
                  <a:pt x="74970" y="1"/>
                </a:moveTo>
                <a:lnTo>
                  <a:pt x="71395" y="269"/>
                </a:lnTo>
                <a:lnTo>
                  <a:pt x="67635" y="840"/>
                </a:lnTo>
                <a:lnTo>
                  <a:pt x="63725" y="1696"/>
                </a:lnTo>
                <a:lnTo>
                  <a:pt x="59714" y="2854"/>
                </a:lnTo>
                <a:lnTo>
                  <a:pt x="55585" y="4280"/>
                </a:lnTo>
                <a:lnTo>
                  <a:pt x="51407" y="5959"/>
                </a:lnTo>
                <a:lnTo>
                  <a:pt x="47177" y="7922"/>
                </a:lnTo>
                <a:lnTo>
                  <a:pt x="42931" y="10121"/>
                </a:lnTo>
                <a:lnTo>
                  <a:pt x="38702" y="12554"/>
                </a:lnTo>
                <a:lnTo>
                  <a:pt x="34489" y="15240"/>
                </a:lnTo>
                <a:lnTo>
                  <a:pt x="32408" y="16666"/>
                </a:lnTo>
                <a:lnTo>
                  <a:pt x="30361" y="18126"/>
                </a:lnTo>
                <a:lnTo>
                  <a:pt x="26400" y="21164"/>
                </a:lnTo>
                <a:lnTo>
                  <a:pt x="22658" y="24319"/>
                </a:lnTo>
                <a:lnTo>
                  <a:pt x="19150" y="27558"/>
                </a:lnTo>
                <a:lnTo>
                  <a:pt x="15861" y="30864"/>
                </a:lnTo>
                <a:lnTo>
                  <a:pt x="12840" y="34221"/>
                </a:lnTo>
                <a:lnTo>
                  <a:pt x="10087" y="37594"/>
                </a:lnTo>
                <a:lnTo>
                  <a:pt x="7637" y="40984"/>
                </a:lnTo>
                <a:lnTo>
                  <a:pt x="5489" y="44358"/>
                </a:lnTo>
                <a:lnTo>
                  <a:pt x="3676" y="47681"/>
                </a:lnTo>
                <a:lnTo>
                  <a:pt x="2199" y="50953"/>
                </a:lnTo>
                <a:lnTo>
                  <a:pt x="1343" y="53353"/>
                </a:lnTo>
                <a:lnTo>
                  <a:pt x="874" y="54931"/>
                </a:lnTo>
                <a:lnTo>
                  <a:pt x="504" y="56475"/>
                </a:lnTo>
                <a:lnTo>
                  <a:pt x="236" y="58002"/>
                </a:lnTo>
                <a:lnTo>
                  <a:pt x="68" y="59479"/>
                </a:lnTo>
                <a:lnTo>
                  <a:pt x="1" y="60922"/>
                </a:lnTo>
                <a:lnTo>
                  <a:pt x="34" y="62349"/>
                </a:lnTo>
                <a:lnTo>
                  <a:pt x="169" y="63708"/>
                </a:lnTo>
                <a:lnTo>
                  <a:pt x="420" y="65051"/>
                </a:lnTo>
                <a:lnTo>
                  <a:pt x="773" y="66326"/>
                </a:lnTo>
                <a:lnTo>
                  <a:pt x="1008" y="66947"/>
                </a:lnTo>
                <a:lnTo>
                  <a:pt x="1209" y="67468"/>
                </a:lnTo>
                <a:lnTo>
                  <a:pt x="1679" y="68441"/>
                </a:lnTo>
                <a:lnTo>
                  <a:pt x="2233" y="69398"/>
                </a:lnTo>
                <a:lnTo>
                  <a:pt x="2871" y="70287"/>
                </a:lnTo>
                <a:lnTo>
                  <a:pt x="3223" y="70707"/>
                </a:lnTo>
                <a:lnTo>
                  <a:pt x="57801" y="134683"/>
                </a:lnTo>
                <a:lnTo>
                  <a:pt x="57851" y="134733"/>
                </a:lnTo>
                <a:lnTo>
                  <a:pt x="58338" y="135287"/>
                </a:lnTo>
                <a:lnTo>
                  <a:pt x="59378" y="136344"/>
                </a:lnTo>
                <a:lnTo>
                  <a:pt x="60486" y="137318"/>
                </a:lnTo>
                <a:lnTo>
                  <a:pt x="61661" y="138224"/>
                </a:lnTo>
                <a:lnTo>
                  <a:pt x="62903" y="139063"/>
                </a:lnTo>
                <a:lnTo>
                  <a:pt x="64229" y="139835"/>
                </a:lnTo>
                <a:lnTo>
                  <a:pt x="65605" y="140523"/>
                </a:lnTo>
                <a:lnTo>
                  <a:pt x="67031" y="141127"/>
                </a:lnTo>
                <a:lnTo>
                  <a:pt x="68525" y="141664"/>
                </a:lnTo>
                <a:lnTo>
                  <a:pt x="70069" y="142134"/>
                </a:lnTo>
                <a:lnTo>
                  <a:pt x="71680" y="142520"/>
                </a:lnTo>
                <a:lnTo>
                  <a:pt x="73325" y="142839"/>
                </a:lnTo>
                <a:lnTo>
                  <a:pt x="75003" y="143074"/>
                </a:lnTo>
                <a:lnTo>
                  <a:pt x="76749" y="143242"/>
                </a:lnTo>
                <a:lnTo>
                  <a:pt x="79417" y="143343"/>
                </a:lnTo>
                <a:lnTo>
                  <a:pt x="83092" y="143192"/>
                </a:lnTo>
                <a:lnTo>
                  <a:pt x="86902" y="142722"/>
                </a:lnTo>
                <a:lnTo>
                  <a:pt x="90813" y="141933"/>
                </a:lnTo>
                <a:lnTo>
                  <a:pt x="94773" y="140825"/>
                </a:lnTo>
                <a:lnTo>
                  <a:pt x="98801" y="139382"/>
                </a:lnTo>
                <a:lnTo>
                  <a:pt x="102863" y="137603"/>
                </a:lnTo>
                <a:lnTo>
                  <a:pt x="106907" y="135505"/>
                </a:lnTo>
                <a:lnTo>
                  <a:pt x="110952" y="133038"/>
                </a:lnTo>
                <a:lnTo>
                  <a:pt x="112949" y="131679"/>
                </a:lnTo>
                <a:lnTo>
                  <a:pt x="114913" y="130269"/>
                </a:lnTo>
                <a:lnTo>
                  <a:pt x="118605" y="127315"/>
                </a:lnTo>
                <a:lnTo>
                  <a:pt x="121961" y="124227"/>
                </a:lnTo>
                <a:lnTo>
                  <a:pt x="125016" y="121022"/>
                </a:lnTo>
                <a:lnTo>
                  <a:pt x="127751" y="117732"/>
                </a:lnTo>
                <a:lnTo>
                  <a:pt x="130151" y="114376"/>
                </a:lnTo>
                <a:lnTo>
                  <a:pt x="132232" y="110985"/>
                </a:lnTo>
                <a:lnTo>
                  <a:pt x="133978" y="107562"/>
                </a:lnTo>
                <a:lnTo>
                  <a:pt x="135371" y="104155"/>
                </a:lnTo>
                <a:lnTo>
                  <a:pt x="136193" y="101604"/>
                </a:lnTo>
                <a:lnTo>
                  <a:pt x="136630" y="99926"/>
                </a:lnTo>
                <a:lnTo>
                  <a:pt x="136982" y="98264"/>
                </a:lnTo>
                <a:lnTo>
                  <a:pt x="137251" y="96603"/>
                </a:lnTo>
                <a:lnTo>
                  <a:pt x="137435" y="94975"/>
                </a:lnTo>
                <a:lnTo>
                  <a:pt x="137519" y="93363"/>
                </a:lnTo>
                <a:lnTo>
                  <a:pt x="137536" y="91769"/>
                </a:lnTo>
                <a:lnTo>
                  <a:pt x="137452" y="90208"/>
                </a:lnTo>
                <a:lnTo>
                  <a:pt x="137267" y="88681"/>
                </a:lnTo>
                <a:lnTo>
                  <a:pt x="136999" y="87187"/>
                </a:lnTo>
                <a:lnTo>
                  <a:pt x="136646" y="85727"/>
                </a:lnTo>
                <a:lnTo>
                  <a:pt x="136193" y="84301"/>
                </a:lnTo>
                <a:lnTo>
                  <a:pt x="135656" y="82925"/>
                </a:lnTo>
                <a:lnTo>
                  <a:pt x="135018" y="81599"/>
                </a:lnTo>
                <a:lnTo>
                  <a:pt x="134666" y="80961"/>
                </a:lnTo>
                <a:lnTo>
                  <a:pt x="93246" y="7838"/>
                </a:lnTo>
                <a:lnTo>
                  <a:pt x="93179" y="7721"/>
                </a:lnTo>
                <a:lnTo>
                  <a:pt x="92910" y="7251"/>
                </a:lnTo>
                <a:lnTo>
                  <a:pt x="92289" y="6345"/>
                </a:lnTo>
                <a:lnTo>
                  <a:pt x="91585" y="5489"/>
                </a:lnTo>
                <a:lnTo>
                  <a:pt x="90813" y="4717"/>
                </a:lnTo>
                <a:lnTo>
                  <a:pt x="90410" y="4348"/>
                </a:lnTo>
                <a:lnTo>
                  <a:pt x="89906" y="3928"/>
                </a:lnTo>
                <a:lnTo>
                  <a:pt x="88815" y="3139"/>
                </a:lnTo>
                <a:lnTo>
                  <a:pt x="87657" y="2451"/>
                </a:lnTo>
                <a:lnTo>
                  <a:pt x="86415" y="1847"/>
                </a:lnTo>
                <a:lnTo>
                  <a:pt x="85090" y="1343"/>
                </a:lnTo>
                <a:lnTo>
                  <a:pt x="83713" y="907"/>
                </a:lnTo>
                <a:lnTo>
                  <a:pt x="82253" y="571"/>
                </a:lnTo>
                <a:lnTo>
                  <a:pt x="80743" y="303"/>
                </a:lnTo>
                <a:lnTo>
                  <a:pt x="79165" y="118"/>
                </a:lnTo>
                <a:lnTo>
                  <a:pt x="77521" y="18"/>
                </a:lnTo>
                <a:lnTo>
                  <a:pt x="74970"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46" name="Google Shape;646;p34"/>
          <p:cNvGrpSpPr/>
          <p:nvPr/>
        </p:nvGrpSpPr>
        <p:grpSpPr>
          <a:xfrm>
            <a:off x="-261461" y="977029"/>
            <a:ext cx="3642797" cy="4512947"/>
            <a:chOff x="2282750" y="968575"/>
            <a:chExt cx="3054500" cy="3784125"/>
          </a:xfrm>
        </p:grpSpPr>
        <p:sp>
          <p:nvSpPr>
            <p:cNvPr id="647" name="Google Shape;647;p34"/>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8" name="Google Shape;648;p34"/>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49" name="Google Shape;649;p34"/>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0" name="Google Shape;650;p34"/>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51" name="Google Shape;651;p34"/>
          <p:cNvGrpSpPr/>
          <p:nvPr/>
        </p:nvGrpSpPr>
        <p:grpSpPr>
          <a:xfrm>
            <a:off x="4004612" y="329983"/>
            <a:ext cx="1135856" cy="245435"/>
            <a:chOff x="238125" y="2073350"/>
            <a:chExt cx="7143750" cy="1568275"/>
          </a:xfrm>
        </p:grpSpPr>
        <p:sp>
          <p:nvSpPr>
            <p:cNvPr id="652" name="Google Shape;652;p3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34"/>
          <p:cNvSpPr txBox="1"/>
          <p:nvPr>
            <p:ph idx="1" type="subTitle"/>
          </p:nvPr>
        </p:nvSpPr>
        <p:spPr>
          <a:xfrm>
            <a:off x="4004988" y="4489650"/>
            <a:ext cx="3867000" cy="318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672" name="Google Shape;672;p34"/>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Statement - Left Aligned">
  <p:cSld name="BLANK_1_1_1_1_1_1_1_1_1_1_1_1_1_1_1_1_1_1_1">
    <p:spTree>
      <p:nvGrpSpPr>
        <p:cNvPr id="673" name="Shape 673"/>
        <p:cNvGrpSpPr/>
        <p:nvPr/>
      </p:nvGrpSpPr>
      <p:grpSpPr>
        <a:xfrm>
          <a:off x="0" y="0"/>
          <a:ext cx="0" cy="0"/>
          <a:chOff x="0" y="0"/>
          <a:chExt cx="0" cy="0"/>
        </a:xfrm>
      </p:grpSpPr>
      <p:grpSp>
        <p:nvGrpSpPr>
          <p:cNvPr id="674" name="Google Shape;674;p35"/>
          <p:cNvGrpSpPr/>
          <p:nvPr/>
        </p:nvGrpSpPr>
        <p:grpSpPr>
          <a:xfrm>
            <a:off x="4004612" y="329983"/>
            <a:ext cx="1135856" cy="245435"/>
            <a:chOff x="238125" y="2073350"/>
            <a:chExt cx="7143750" cy="1568275"/>
          </a:xfrm>
        </p:grpSpPr>
        <p:sp>
          <p:nvSpPr>
            <p:cNvPr id="675" name="Google Shape;675;p3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5"/>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695" name="Google Shape;695;p3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Left Aligned [Teal]">
  <p:cSld name="BLANK_1_1_1_1_1_1_1_1_1_1_1_1_1_1_1_1_1_1_1_2">
    <p:spTree>
      <p:nvGrpSpPr>
        <p:cNvPr id="696" name="Shape 696"/>
        <p:cNvGrpSpPr/>
        <p:nvPr/>
      </p:nvGrpSpPr>
      <p:grpSpPr>
        <a:xfrm>
          <a:off x="0" y="0"/>
          <a:ext cx="0" cy="0"/>
          <a:chOff x="0" y="0"/>
          <a:chExt cx="0" cy="0"/>
        </a:xfrm>
      </p:grpSpPr>
      <p:sp>
        <p:nvSpPr>
          <p:cNvPr id="697" name="Google Shape;697;p36"/>
          <p:cNvSpPr/>
          <p:nvPr/>
        </p:nvSpPr>
        <p:spPr>
          <a:xfrm>
            <a:off x="3695913" y="-598812"/>
            <a:ext cx="5895692" cy="5900153"/>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A6FF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98" name="Google Shape;698;p36"/>
          <p:cNvGrpSpPr/>
          <p:nvPr/>
        </p:nvGrpSpPr>
        <p:grpSpPr>
          <a:xfrm>
            <a:off x="-204322" y="1248015"/>
            <a:ext cx="3356746" cy="3382240"/>
            <a:chOff x="2072550" y="1102425"/>
            <a:chExt cx="3426650" cy="3452675"/>
          </a:xfrm>
        </p:grpSpPr>
        <p:sp>
          <p:nvSpPr>
            <p:cNvPr id="699" name="Google Shape;699;p36"/>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0" name="Google Shape;700;p36"/>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01" name="Google Shape;701;p36"/>
          <p:cNvGrpSpPr/>
          <p:nvPr/>
        </p:nvGrpSpPr>
        <p:grpSpPr>
          <a:xfrm>
            <a:off x="4004612" y="329983"/>
            <a:ext cx="1135856" cy="245435"/>
            <a:chOff x="238125" y="2073350"/>
            <a:chExt cx="7143750" cy="1568275"/>
          </a:xfrm>
        </p:grpSpPr>
        <p:sp>
          <p:nvSpPr>
            <p:cNvPr id="702" name="Google Shape;702;p3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3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722" name="Google Shape;722;p36"/>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Left Aligned [Purple]">
  <p:cSld name="BLANK_1_1_1_1_1_1_1_1_1_1_1_1_1_1_1_1_1_1_1_1">
    <p:spTree>
      <p:nvGrpSpPr>
        <p:cNvPr id="723" name="Shape 723"/>
        <p:cNvGrpSpPr/>
        <p:nvPr/>
      </p:nvGrpSpPr>
      <p:grpSpPr>
        <a:xfrm>
          <a:off x="0" y="0"/>
          <a:ext cx="0" cy="0"/>
          <a:chOff x="0" y="0"/>
          <a:chExt cx="0" cy="0"/>
        </a:xfrm>
      </p:grpSpPr>
      <p:sp>
        <p:nvSpPr>
          <p:cNvPr id="724" name="Google Shape;724;p37"/>
          <p:cNvSpPr/>
          <p:nvPr/>
        </p:nvSpPr>
        <p:spPr>
          <a:xfrm>
            <a:off x="2833863" y="-898563"/>
            <a:ext cx="6748338" cy="7253046"/>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E6D6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25" name="Google Shape;725;p37"/>
          <p:cNvGrpSpPr/>
          <p:nvPr/>
        </p:nvGrpSpPr>
        <p:grpSpPr>
          <a:xfrm>
            <a:off x="-352368" y="525009"/>
            <a:ext cx="3545437" cy="3010967"/>
            <a:chOff x="2242900" y="1360875"/>
            <a:chExt cx="3217275" cy="2732275"/>
          </a:xfrm>
        </p:grpSpPr>
        <p:sp>
          <p:nvSpPr>
            <p:cNvPr id="726" name="Google Shape;726;p37"/>
            <p:cNvSpPr/>
            <p:nvPr/>
          </p:nvSpPr>
          <p:spPr>
            <a:xfrm>
              <a:off x="2698550" y="2662400"/>
              <a:ext cx="625600" cy="1430750"/>
            </a:xfrm>
            <a:custGeom>
              <a:rect b="b" l="l" r="r" t="t"/>
              <a:pathLst>
                <a:path extrusionOk="0" fill="none" h="57230" w="25024">
                  <a:moveTo>
                    <a:pt x="0" y="57229"/>
                  </a:moveTo>
                  <a:lnTo>
                    <a:pt x="25024"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7" name="Google Shape;727;p37"/>
            <p:cNvSpPr/>
            <p:nvPr/>
          </p:nvSpPr>
          <p:spPr>
            <a:xfrm>
              <a:off x="2242900" y="1628575"/>
              <a:ext cx="3217275" cy="2464575"/>
            </a:xfrm>
            <a:custGeom>
              <a:rect b="b" l="l" r="r" t="t"/>
              <a:pathLst>
                <a:path extrusionOk="0" fill="none" h="98583" w="128691">
                  <a:moveTo>
                    <a:pt x="128691" y="43166"/>
                  </a:moveTo>
                  <a:lnTo>
                    <a:pt x="103936" y="88597"/>
                  </a:lnTo>
                  <a:lnTo>
                    <a:pt x="18226" y="98582"/>
                  </a:lnTo>
                  <a:lnTo>
                    <a:pt x="16481" y="96417"/>
                  </a:lnTo>
                  <a:lnTo>
                    <a:pt x="13326" y="92289"/>
                  </a:lnTo>
                  <a:lnTo>
                    <a:pt x="10557" y="88311"/>
                  </a:lnTo>
                  <a:lnTo>
                    <a:pt x="8140" y="84468"/>
                  </a:lnTo>
                  <a:lnTo>
                    <a:pt x="6076" y="80725"/>
                  </a:lnTo>
                  <a:lnTo>
                    <a:pt x="4347" y="77050"/>
                  </a:lnTo>
                  <a:lnTo>
                    <a:pt x="2904" y="73442"/>
                  </a:lnTo>
                  <a:lnTo>
                    <a:pt x="1746" y="69833"/>
                  </a:lnTo>
                  <a:lnTo>
                    <a:pt x="1276" y="68038"/>
                  </a:lnTo>
                  <a:lnTo>
                    <a:pt x="940" y="66695"/>
                  </a:lnTo>
                  <a:lnTo>
                    <a:pt x="453" y="64127"/>
                  </a:lnTo>
                  <a:lnTo>
                    <a:pt x="135" y="61694"/>
                  </a:lnTo>
                  <a:lnTo>
                    <a:pt x="0" y="59378"/>
                  </a:lnTo>
                  <a:lnTo>
                    <a:pt x="34" y="57179"/>
                  </a:lnTo>
                  <a:lnTo>
                    <a:pt x="252" y="55081"/>
                  </a:lnTo>
                  <a:lnTo>
                    <a:pt x="655" y="53067"/>
                  </a:lnTo>
                  <a:lnTo>
                    <a:pt x="1209" y="51121"/>
                  </a:lnTo>
                  <a:lnTo>
                    <a:pt x="1561" y="50181"/>
                  </a:lnTo>
                  <a:lnTo>
                    <a:pt x="21113"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8" name="Google Shape;728;p37"/>
            <p:cNvSpPr/>
            <p:nvPr/>
          </p:nvSpPr>
          <p:spPr>
            <a:xfrm>
              <a:off x="2750150" y="1360875"/>
              <a:ext cx="2710025" cy="1346850"/>
            </a:xfrm>
            <a:custGeom>
              <a:rect b="b" l="l" r="r" t="t"/>
              <a:pathLst>
                <a:path extrusionOk="0" fill="none" h="53874" w="108401">
                  <a:moveTo>
                    <a:pt x="108401" y="53874"/>
                  </a:moveTo>
                  <a:lnTo>
                    <a:pt x="22960" y="52061"/>
                  </a:lnTo>
                  <a:lnTo>
                    <a:pt x="20929" y="50097"/>
                  </a:lnTo>
                  <a:lnTo>
                    <a:pt x="17253" y="46321"/>
                  </a:lnTo>
                  <a:lnTo>
                    <a:pt x="13981" y="42730"/>
                  </a:lnTo>
                  <a:lnTo>
                    <a:pt x="11111" y="39289"/>
                  </a:lnTo>
                  <a:lnTo>
                    <a:pt x="8610" y="35983"/>
                  </a:lnTo>
                  <a:lnTo>
                    <a:pt x="6445" y="32794"/>
                  </a:lnTo>
                  <a:lnTo>
                    <a:pt x="4582" y="29673"/>
                  </a:lnTo>
                  <a:lnTo>
                    <a:pt x="3022" y="26602"/>
                  </a:lnTo>
                  <a:lnTo>
                    <a:pt x="2350" y="25074"/>
                  </a:lnTo>
                  <a:lnTo>
                    <a:pt x="1897" y="23950"/>
                  </a:lnTo>
                  <a:lnTo>
                    <a:pt x="1125" y="21818"/>
                  </a:lnTo>
                  <a:lnTo>
                    <a:pt x="554" y="19821"/>
                  </a:lnTo>
                  <a:lnTo>
                    <a:pt x="168" y="17942"/>
                  </a:lnTo>
                  <a:lnTo>
                    <a:pt x="1" y="16163"/>
                  </a:lnTo>
                  <a:lnTo>
                    <a:pt x="1" y="14501"/>
                  </a:lnTo>
                  <a:lnTo>
                    <a:pt x="185" y="12924"/>
                  </a:lnTo>
                  <a:lnTo>
                    <a:pt x="571" y="11430"/>
                  </a:lnTo>
                  <a:lnTo>
                    <a:pt x="823" y="10725"/>
                  </a:lnTo>
                  <a:lnTo>
                    <a:pt x="1142" y="9970"/>
                  </a:lnTo>
                  <a:lnTo>
                    <a:pt x="1914" y="8560"/>
                  </a:lnTo>
                  <a:lnTo>
                    <a:pt x="2367" y="7889"/>
                  </a:lnTo>
                  <a:lnTo>
                    <a:pt x="2921" y="7133"/>
                  </a:lnTo>
                  <a:lnTo>
                    <a:pt x="4180" y="5774"/>
                  </a:lnTo>
                  <a:lnTo>
                    <a:pt x="5623" y="4582"/>
                  </a:lnTo>
                  <a:lnTo>
                    <a:pt x="7251" y="3542"/>
                  </a:lnTo>
                  <a:lnTo>
                    <a:pt x="9080" y="2652"/>
                  </a:lnTo>
                  <a:lnTo>
                    <a:pt x="11111" y="1914"/>
                  </a:lnTo>
                  <a:lnTo>
                    <a:pt x="13393" y="1293"/>
                  </a:lnTo>
                  <a:lnTo>
                    <a:pt x="15894" y="790"/>
                  </a:lnTo>
                  <a:lnTo>
                    <a:pt x="17237" y="571"/>
                  </a:lnTo>
                  <a:lnTo>
                    <a:pt x="18546" y="404"/>
                  </a:lnTo>
                  <a:lnTo>
                    <a:pt x="21214" y="152"/>
                  </a:lnTo>
                  <a:lnTo>
                    <a:pt x="23950" y="18"/>
                  </a:lnTo>
                  <a:lnTo>
                    <a:pt x="26769" y="1"/>
                  </a:lnTo>
                  <a:lnTo>
                    <a:pt x="29706" y="101"/>
                  </a:lnTo>
                  <a:lnTo>
                    <a:pt x="32794" y="336"/>
                  </a:lnTo>
                  <a:lnTo>
                    <a:pt x="36033" y="672"/>
                  </a:lnTo>
                  <a:lnTo>
                    <a:pt x="39474" y="1125"/>
                  </a:lnTo>
                  <a:lnTo>
                    <a:pt x="41270" y="1411"/>
                  </a:lnTo>
                  <a:lnTo>
                    <a:pt x="108401" y="53874"/>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29" name="Google Shape;729;p37"/>
          <p:cNvGrpSpPr/>
          <p:nvPr/>
        </p:nvGrpSpPr>
        <p:grpSpPr>
          <a:xfrm>
            <a:off x="4004612" y="329983"/>
            <a:ext cx="1135856" cy="245435"/>
            <a:chOff x="238125" y="2073350"/>
            <a:chExt cx="7143750" cy="1568275"/>
          </a:xfrm>
        </p:grpSpPr>
        <p:sp>
          <p:nvSpPr>
            <p:cNvPr id="730" name="Google Shape;730;p3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37"/>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50" name="Google Shape;750;p3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Left Aligned [Pink]">
  <p:cSld name="BLANK_1_1_1_1_1_1_1_1_1_1_1_1_1_1_1_1_1_1_1_1_1">
    <p:spTree>
      <p:nvGrpSpPr>
        <p:cNvPr id="751" name="Shape 751"/>
        <p:cNvGrpSpPr/>
        <p:nvPr/>
      </p:nvGrpSpPr>
      <p:grpSpPr>
        <a:xfrm>
          <a:off x="0" y="0"/>
          <a:ext cx="0" cy="0"/>
          <a:chOff x="0" y="0"/>
          <a:chExt cx="0" cy="0"/>
        </a:xfrm>
      </p:grpSpPr>
      <p:sp>
        <p:nvSpPr>
          <p:cNvPr id="752" name="Google Shape;752;p38"/>
          <p:cNvSpPr/>
          <p:nvPr/>
        </p:nvSpPr>
        <p:spPr>
          <a:xfrm>
            <a:off x="3368888" y="-833987"/>
            <a:ext cx="6649009" cy="6218780"/>
          </a:xfrm>
          <a:custGeom>
            <a:rect b="b" l="l" r="r" t="t"/>
            <a:pathLst>
              <a:path extrusionOk="0" h="132216" w="141363">
                <a:moveTo>
                  <a:pt x="76816" y="0"/>
                </a:moveTo>
                <a:lnTo>
                  <a:pt x="73627" y="51"/>
                </a:lnTo>
                <a:lnTo>
                  <a:pt x="70455" y="235"/>
                </a:lnTo>
                <a:lnTo>
                  <a:pt x="67266" y="554"/>
                </a:lnTo>
                <a:lnTo>
                  <a:pt x="64111" y="1007"/>
                </a:lnTo>
                <a:lnTo>
                  <a:pt x="60956" y="1595"/>
                </a:lnTo>
                <a:lnTo>
                  <a:pt x="57834" y="2300"/>
                </a:lnTo>
                <a:lnTo>
                  <a:pt x="54729" y="3155"/>
                </a:lnTo>
                <a:lnTo>
                  <a:pt x="51641" y="4146"/>
                </a:lnTo>
                <a:lnTo>
                  <a:pt x="48604" y="5270"/>
                </a:lnTo>
                <a:lnTo>
                  <a:pt x="45600" y="6512"/>
                </a:lnTo>
                <a:lnTo>
                  <a:pt x="42629" y="7905"/>
                </a:lnTo>
                <a:lnTo>
                  <a:pt x="39709" y="9432"/>
                </a:lnTo>
                <a:lnTo>
                  <a:pt x="36839" y="11094"/>
                </a:lnTo>
                <a:lnTo>
                  <a:pt x="34019" y="12889"/>
                </a:lnTo>
                <a:lnTo>
                  <a:pt x="32626" y="13846"/>
                </a:lnTo>
                <a:lnTo>
                  <a:pt x="31267" y="14820"/>
                </a:lnTo>
                <a:lnTo>
                  <a:pt x="28615" y="16850"/>
                </a:lnTo>
                <a:lnTo>
                  <a:pt x="26064" y="18982"/>
                </a:lnTo>
                <a:lnTo>
                  <a:pt x="23631" y="21197"/>
                </a:lnTo>
                <a:lnTo>
                  <a:pt x="21315" y="23513"/>
                </a:lnTo>
                <a:lnTo>
                  <a:pt x="19116" y="25913"/>
                </a:lnTo>
                <a:lnTo>
                  <a:pt x="17018" y="28397"/>
                </a:lnTo>
                <a:lnTo>
                  <a:pt x="15038" y="30948"/>
                </a:lnTo>
                <a:lnTo>
                  <a:pt x="13175" y="33566"/>
                </a:lnTo>
                <a:lnTo>
                  <a:pt x="11430" y="36268"/>
                </a:lnTo>
                <a:lnTo>
                  <a:pt x="9802" y="39020"/>
                </a:lnTo>
                <a:lnTo>
                  <a:pt x="8308" y="41840"/>
                </a:lnTo>
                <a:lnTo>
                  <a:pt x="6915" y="44726"/>
                </a:lnTo>
                <a:lnTo>
                  <a:pt x="5656" y="47647"/>
                </a:lnTo>
                <a:lnTo>
                  <a:pt x="4515" y="50617"/>
                </a:lnTo>
                <a:lnTo>
                  <a:pt x="3508" y="53638"/>
                </a:lnTo>
                <a:lnTo>
                  <a:pt x="2619" y="56693"/>
                </a:lnTo>
                <a:lnTo>
                  <a:pt x="1864" y="59781"/>
                </a:lnTo>
                <a:lnTo>
                  <a:pt x="1226" y="62902"/>
                </a:lnTo>
                <a:lnTo>
                  <a:pt x="722" y="66041"/>
                </a:lnTo>
                <a:lnTo>
                  <a:pt x="353" y="69213"/>
                </a:lnTo>
                <a:lnTo>
                  <a:pt x="118" y="72401"/>
                </a:lnTo>
                <a:lnTo>
                  <a:pt x="1" y="75607"/>
                </a:lnTo>
                <a:lnTo>
                  <a:pt x="34" y="78812"/>
                </a:lnTo>
                <a:lnTo>
                  <a:pt x="202" y="82035"/>
                </a:lnTo>
                <a:lnTo>
                  <a:pt x="504" y="85240"/>
                </a:lnTo>
                <a:lnTo>
                  <a:pt x="941" y="88462"/>
                </a:lnTo>
                <a:lnTo>
                  <a:pt x="1528" y="91668"/>
                </a:lnTo>
                <a:lnTo>
                  <a:pt x="2233" y="94873"/>
                </a:lnTo>
                <a:lnTo>
                  <a:pt x="3106" y="98045"/>
                </a:lnTo>
                <a:lnTo>
                  <a:pt x="4112" y="101201"/>
                </a:lnTo>
                <a:lnTo>
                  <a:pt x="5254" y="104339"/>
                </a:lnTo>
                <a:lnTo>
                  <a:pt x="5891" y="105900"/>
                </a:lnTo>
                <a:lnTo>
                  <a:pt x="6277" y="106823"/>
                </a:lnTo>
                <a:lnTo>
                  <a:pt x="7133" y="108619"/>
                </a:lnTo>
                <a:lnTo>
                  <a:pt x="8073" y="110364"/>
                </a:lnTo>
                <a:lnTo>
                  <a:pt x="9097" y="112059"/>
                </a:lnTo>
                <a:lnTo>
                  <a:pt x="10205" y="113704"/>
                </a:lnTo>
                <a:lnTo>
                  <a:pt x="11413" y="115281"/>
                </a:lnTo>
                <a:lnTo>
                  <a:pt x="12672" y="116809"/>
                </a:lnTo>
                <a:lnTo>
                  <a:pt x="14031" y="118252"/>
                </a:lnTo>
                <a:lnTo>
                  <a:pt x="14736" y="118957"/>
                </a:lnTo>
                <a:lnTo>
                  <a:pt x="15709" y="119880"/>
                </a:lnTo>
                <a:lnTo>
                  <a:pt x="17707" y="121608"/>
                </a:lnTo>
                <a:lnTo>
                  <a:pt x="19821" y="123203"/>
                </a:lnTo>
                <a:lnTo>
                  <a:pt x="22020" y="124663"/>
                </a:lnTo>
                <a:lnTo>
                  <a:pt x="24319" y="126006"/>
                </a:lnTo>
                <a:lnTo>
                  <a:pt x="26685" y="127197"/>
                </a:lnTo>
                <a:lnTo>
                  <a:pt x="29136" y="128271"/>
                </a:lnTo>
                <a:lnTo>
                  <a:pt x="31653" y="129194"/>
                </a:lnTo>
                <a:lnTo>
                  <a:pt x="34238" y="130017"/>
                </a:lnTo>
                <a:lnTo>
                  <a:pt x="36889" y="130688"/>
                </a:lnTo>
                <a:lnTo>
                  <a:pt x="39608" y="131242"/>
                </a:lnTo>
                <a:lnTo>
                  <a:pt x="42377" y="131678"/>
                </a:lnTo>
                <a:lnTo>
                  <a:pt x="45180" y="131980"/>
                </a:lnTo>
                <a:lnTo>
                  <a:pt x="48050" y="132165"/>
                </a:lnTo>
                <a:lnTo>
                  <a:pt x="50936" y="132215"/>
                </a:lnTo>
                <a:lnTo>
                  <a:pt x="53873" y="132165"/>
                </a:lnTo>
                <a:lnTo>
                  <a:pt x="56844" y="131980"/>
                </a:lnTo>
                <a:lnTo>
                  <a:pt x="59831" y="131678"/>
                </a:lnTo>
                <a:lnTo>
                  <a:pt x="62835" y="131259"/>
                </a:lnTo>
                <a:lnTo>
                  <a:pt x="65873" y="130722"/>
                </a:lnTo>
                <a:lnTo>
                  <a:pt x="68911" y="130067"/>
                </a:lnTo>
                <a:lnTo>
                  <a:pt x="71949" y="129295"/>
                </a:lnTo>
                <a:lnTo>
                  <a:pt x="75003" y="128422"/>
                </a:lnTo>
                <a:lnTo>
                  <a:pt x="78041" y="127432"/>
                </a:lnTo>
                <a:lnTo>
                  <a:pt x="81078" y="126324"/>
                </a:lnTo>
                <a:lnTo>
                  <a:pt x="84099" y="125099"/>
                </a:lnTo>
                <a:lnTo>
                  <a:pt x="87120" y="123773"/>
                </a:lnTo>
                <a:lnTo>
                  <a:pt x="90108" y="122347"/>
                </a:lnTo>
                <a:lnTo>
                  <a:pt x="93061" y="120803"/>
                </a:lnTo>
                <a:lnTo>
                  <a:pt x="95982" y="119141"/>
                </a:lnTo>
                <a:lnTo>
                  <a:pt x="98885" y="117396"/>
                </a:lnTo>
                <a:lnTo>
                  <a:pt x="101738" y="115533"/>
                </a:lnTo>
                <a:lnTo>
                  <a:pt x="103148" y="114560"/>
                </a:lnTo>
                <a:lnTo>
                  <a:pt x="104541" y="113569"/>
                </a:lnTo>
                <a:lnTo>
                  <a:pt x="107260" y="111522"/>
                </a:lnTo>
                <a:lnTo>
                  <a:pt x="109911" y="109407"/>
                </a:lnTo>
                <a:lnTo>
                  <a:pt x="112462" y="107226"/>
                </a:lnTo>
                <a:lnTo>
                  <a:pt x="114929" y="104960"/>
                </a:lnTo>
                <a:lnTo>
                  <a:pt x="117296" y="102661"/>
                </a:lnTo>
                <a:lnTo>
                  <a:pt x="119561" y="100278"/>
                </a:lnTo>
                <a:lnTo>
                  <a:pt x="121743" y="97861"/>
                </a:lnTo>
                <a:lnTo>
                  <a:pt x="123824" y="95377"/>
                </a:lnTo>
                <a:lnTo>
                  <a:pt x="125805" y="92860"/>
                </a:lnTo>
                <a:lnTo>
                  <a:pt x="127667" y="90292"/>
                </a:lnTo>
                <a:lnTo>
                  <a:pt x="129430" y="87707"/>
                </a:lnTo>
                <a:lnTo>
                  <a:pt x="131091" y="85072"/>
                </a:lnTo>
                <a:lnTo>
                  <a:pt x="132635" y="82404"/>
                </a:lnTo>
                <a:lnTo>
                  <a:pt x="134062" y="79719"/>
                </a:lnTo>
                <a:lnTo>
                  <a:pt x="135354" y="77017"/>
                </a:lnTo>
                <a:lnTo>
                  <a:pt x="136546" y="74298"/>
                </a:lnTo>
                <a:lnTo>
                  <a:pt x="137603" y="71562"/>
                </a:lnTo>
                <a:lnTo>
                  <a:pt x="138543" y="68810"/>
                </a:lnTo>
                <a:lnTo>
                  <a:pt x="139348" y="66057"/>
                </a:lnTo>
                <a:lnTo>
                  <a:pt x="140020" y="63305"/>
                </a:lnTo>
                <a:lnTo>
                  <a:pt x="140573" y="60569"/>
                </a:lnTo>
                <a:lnTo>
                  <a:pt x="140976" y="57834"/>
                </a:lnTo>
                <a:lnTo>
                  <a:pt x="141245" y="55098"/>
                </a:lnTo>
                <a:lnTo>
                  <a:pt x="141362" y="52396"/>
                </a:lnTo>
                <a:lnTo>
                  <a:pt x="141345" y="49711"/>
                </a:lnTo>
                <a:lnTo>
                  <a:pt x="141178" y="47042"/>
                </a:lnTo>
                <a:lnTo>
                  <a:pt x="140859" y="44408"/>
                </a:lnTo>
                <a:lnTo>
                  <a:pt x="140406" y="41789"/>
                </a:lnTo>
                <a:lnTo>
                  <a:pt x="139785" y="39222"/>
                </a:lnTo>
                <a:lnTo>
                  <a:pt x="138996" y="36704"/>
                </a:lnTo>
                <a:lnTo>
                  <a:pt x="138056" y="34220"/>
                </a:lnTo>
                <a:lnTo>
                  <a:pt x="137536" y="32995"/>
                </a:lnTo>
                <a:lnTo>
                  <a:pt x="137116" y="32089"/>
                </a:lnTo>
                <a:lnTo>
                  <a:pt x="136210" y="30327"/>
                </a:lnTo>
                <a:lnTo>
                  <a:pt x="135203" y="28598"/>
                </a:lnTo>
                <a:lnTo>
                  <a:pt x="134129" y="26937"/>
                </a:lnTo>
                <a:lnTo>
                  <a:pt x="132971" y="25326"/>
                </a:lnTo>
                <a:lnTo>
                  <a:pt x="131729" y="23782"/>
                </a:lnTo>
                <a:lnTo>
                  <a:pt x="130420" y="22305"/>
                </a:lnTo>
                <a:lnTo>
                  <a:pt x="129010" y="20878"/>
                </a:lnTo>
                <a:lnTo>
                  <a:pt x="128288" y="20207"/>
                </a:lnTo>
                <a:lnTo>
                  <a:pt x="127046" y="19066"/>
                </a:lnTo>
                <a:lnTo>
                  <a:pt x="124495" y="16917"/>
                </a:lnTo>
                <a:lnTo>
                  <a:pt x="121861" y="14887"/>
                </a:lnTo>
                <a:lnTo>
                  <a:pt x="119175" y="12990"/>
                </a:lnTo>
                <a:lnTo>
                  <a:pt x="116406" y="11228"/>
                </a:lnTo>
                <a:lnTo>
                  <a:pt x="113603" y="9583"/>
                </a:lnTo>
                <a:lnTo>
                  <a:pt x="110734" y="8073"/>
                </a:lnTo>
                <a:lnTo>
                  <a:pt x="107813" y="6697"/>
                </a:lnTo>
                <a:lnTo>
                  <a:pt x="104843" y="5438"/>
                </a:lnTo>
                <a:lnTo>
                  <a:pt x="101839" y="4313"/>
                </a:lnTo>
                <a:lnTo>
                  <a:pt x="98784" y="3307"/>
                </a:lnTo>
                <a:lnTo>
                  <a:pt x="95713" y="2451"/>
                </a:lnTo>
                <a:lnTo>
                  <a:pt x="92608" y="1712"/>
                </a:lnTo>
                <a:lnTo>
                  <a:pt x="89487" y="1108"/>
                </a:lnTo>
                <a:lnTo>
                  <a:pt x="86331" y="638"/>
                </a:lnTo>
                <a:lnTo>
                  <a:pt x="83159" y="286"/>
                </a:lnTo>
                <a:lnTo>
                  <a:pt x="79988" y="84"/>
                </a:lnTo>
                <a:lnTo>
                  <a:pt x="76816" y="0"/>
                </a:lnTo>
                <a:close/>
              </a:path>
            </a:pathLst>
          </a:custGeom>
          <a:solidFill>
            <a:srgbClr val="FFD4E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53" name="Google Shape;753;p38"/>
          <p:cNvGrpSpPr/>
          <p:nvPr/>
        </p:nvGrpSpPr>
        <p:grpSpPr>
          <a:xfrm>
            <a:off x="-288686" y="1044067"/>
            <a:ext cx="3098680" cy="3341591"/>
            <a:chOff x="2149750" y="1084375"/>
            <a:chExt cx="3414900" cy="3682600"/>
          </a:xfrm>
        </p:grpSpPr>
        <p:sp>
          <p:nvSpPr>
            <p:cNvPr id="754" name="Google Shape;754;p38"/>
            <p:cNvSpPr/>
            <p:nvPr/>
          </p:nvSpPr>
          <p:spPr>
            <a:xfrm>
              <a:off x="2149750" y="1084375"/>
              <a:ext cx="3414900" cy="3682600"/>
            </a:xfrm>
            <a:custGeom>
              <a:rect b="b" l="l" r="r" t="t"/>
              <a:pathLst>
                <a:path extrusionOk="0" fill="none" h="147304" w="136596">
                  <a:moveTo>
                    <a:pt x="68424" y="147304"/>
                  </a:moveTo>
                  <a:lnTo>
                    <a:pt x="0" y="99036"/>
                  </a:lnTo>
                  <a:lnTo>
                    <a:pt x="12235" y="34557"/>
                  </a:lnTo>
                  <a:lnTo>
                    <a:pt x="64749" y="1"/>
                  </a:lnTo>
                  <a:lnTo>
                    <a:pt x="136596" y="41991"/>
                  </a:lnTo>
                  <a:lnTo>
                    <a:pt x="108434" y="99573"/>
                  </a:lnTo>
                  <a:lnTo>
                    <a:pt x="68424" y="147304"/>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5" name="Google Shape;755;p38"/>
            <p:cNvSpPr/>
            <p:nvPr/>
          </p:nvSpPr>
          <p:spPr>
            <a:xfrm>
              <a:off x="2455625" y="1948275"/>
              <a:ext cx="2058000" cy="1320000"/>
            </a:xfrm>
            <a:custGeom>
              <a:rect b="b" l="l" r="r" t="t"/>
              <a:pathLst>
                <a:path extrusionOk="0" fill="none" h="52800" w="82320">
                  <a:moveTo>
                    <a:pt x="0" y="1"/>
                  </a:moveTo>
                  <a:lnTo>
                    <a:pt x="82320" y="52799"/>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6" name="Google Shape;756;p38"/>
            <p:cNvSpPr/>
            <p:nvPr/>
          </p:nvSpPr>
          <p:spPr>
            <a:xfrm>
              <a:off x="4513600" y="2134150"/>
              <a:ext cx="1051050" cy="1134125"/>
            </a:xfrm>
            <a:custGeom>
              <a:rect b="b" l="l" r="r" t="t"/>
              <a:pathLst>
                <a:path extrusionOk="0" fill="none" h="45365" w="42042">
                  <a:moveTo>
                    <a:pt x="1" y="45364"/>
                  </a:moveTo>
                  <a:lnTo>
                    <a:pt x="42042" y="0"/>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7" name="Google Shape;757;p38"/>
            <p:cNvSpPr/>
            <p:nvPr/>
          </p:nvSpPr>
          <p:spPr>
            <a:xfrm>
              <a:off x="3860325" y="3268250"/>
              <a:ext cx="653300" cy="1498725"/>
            </a:xfrm>
            <a:custGeom>
              <a:rect b="b" l="l" r="r" t="t"/>
              <a:pathLst>
                <a:path extrusionOk="0" fill="none" h="59949" w="26132">
                  <a:moveTo>
                    <a:pt x="1" y="59949"/>
                  </a:moveTo>
                  <a:lnTo>
                    <a:pt x="26132" y="0"/>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58" name="Google Shape;758;p38"/>
          <p:cNvGrpSpPr/>
          <p:nvPr/>
        </p:nvGrpSpPr>
        <p:grpSpPr>
          <a:xfrm>
            <a:off x="4004612" y="329983"/>
            <a:ext cx="1135856" cy="245435"/>
            <a:chOff x="238125" y="2073350"/>
            <a:chExt cx="7143750" cy="1568275"/>
          </a:xfrm>
        </p:grpSpPr>
        <p:sp>
          <p:nvSpPr>
            <p:cNvPr id="759" name="Google Shape;759;p3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38"/>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79" name="Google Shape;779;p3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Left Aligned [Orange]">
  <p:cSld name="BLANK_1_1_1_1_1_1_1_1_1_1_1_1_1_1_1_1_1_1_1_1_1_1">
    <p:spTree>
      <p:nvGrpSpPr>
        <p:cNvPr id="780" name="Shape 780"/>
        <p:cNvGrpSpPr/>
        <p:nvPr/>
      </p:nvGrpSpPr>
      <p:grpSpPr>
        <a:xfrm>
          <a:off x="0" y="0"/>
          <a:ext cx="0" cy="0"/>
          <a:chOff x="0" y="0"/>
          <a:chExt cx="0" cy="0"/>
        </a:xfrm>
      </p:grpSpPr>
      <p:sp>
        <p:nvSpPr>
          <p:cNvPr id="781" name="Google Shape;781;p39"/>
          <p:cNvSpPr/>
          <p:nvPr/>
        </p:nvSpPr>
        <p:spPr>
          <a:xfrm>
            <a:off x="3254137" y="-378799"/>
            <a:ext cx="6786480" cy="6838815"/>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DE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82" name="Google Shape;782;p39"/>
          <p:cNvGrpSpPr/>
          <p:nvPr/>
        </p:nvGrpSpPr>
        <p:grpSpPr>
          <a:xfrm>
            <a:off x="-140852" y="1286473"/>
            <a:ext cx="2812854" cy="3160429"/>
            <a:chOff x="2188350" y="1042000"/>
            <a:chExt cx="3246225" cy="3647350"/>
          </a:xfrm>
        </p:grpSpPr>
        <p:sp>
          <p:nvSpPr>
            <p:cNvPr id="783" name="Google Shape;783;p39"/>
            <p:cNvSpPr/>
            <p:nvPr/>
          </p:nvSpPr>
          <p:spPr>
            <a:xfrm>
              <a:off x="2188350" y="1042000"/>
              <a:ext cx="3246225" cy="3647350"/>
            </a:xfrm>
            <a:custGeom>
              <a:rect b="b" l="l" r="r" t="t"/>
              <a:pathLst>
                <a:path extrusionOk="0" fill="none" h="145894" w="129849">
                  <a:moveTo>
                    <a:pt x="43904" y="145894"/>
                  </a:moveTo>
                  <a:lnTo>
                    <a:pt x="129849" y="90276"/>
                  </a:lnTo>
                  <a:lnTo>
                    <a:pt x="74231" y="1"/>
                  </a:lnTo>
                  <a:lnTo>
                    <a:pt x="0" y="59848"/>
                  </a:lnTo>
                  <a:lnTo>
                    <a:pt x="43904" y="145894"/>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4" name="Google Shape;784;p39"/>
            <p:cNvSpPr/>
            <p:nvPr/>
          </p:nvSpPr>
          <p:spPr>
            <a:xfrm>
              <a:off x="2612950" y="2764350"/>
              <a:ext cx="2821625" cy="534550"/>
            </a:xfrm>
            <a:custGeom>
              <a:rect b="b" l="l" r="r" t="t"/>
              <a:pathLst>
                <a:path extrusionOk="0" fill="none" h="21382" w="112865">
                  <a:moveTo>
                    <a:pt x="1" y="0"/>
                  </a:moveTo>
                  <a:lnTo>
                    <a:pt x="112865" y="21382"/>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5" name="Google Shape;785;p39"/>
            <p:cNvSpPr/>
            <p:nvPr/>
          </p:nvSpPr>
          <p:spPr>
            <a:xfrm>
              <a:off x="2612950" y="2764350"/>
              <a:ext cx="673025" cy="1925000"/>
            </a:xfrm>
            <a:custGeom>
              <a:rect b="b" l="l" r="r" t="t"/>
              <a:pathLst>
                <a:path extrusionOk="0" fill="none" h="77000" w="26921">
                  <a:moveTo>
                    <a:pt x="1" y="0"/>
                  </a:moveTo>
                  <a:lnTo>
                    <a:pt x="26920" y="7700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6" name="Google Shape;786;p39"/>
            <p:cNvSpPr/>
            <p:nvPr/>
          </p:nvSpPr>
          <p:spPr>
            <a:xfrm>
              <a:off x="2188350" y="2538200"/>
              <a:ext cx="424625" cy="226175"/>
            </a:xfrm>
            <a:custGeom>
              <a:rect b="b" l="l" r="r" t="t"/>
              <a:pathLst>
                <a:path extrusionOk="0" fill="none" h="9047" w="16985">
                  <a:moveTo>
                    <a:pt x="16985" y="9046"/>
                  </a:moveTo>
                  <a:lnTo>
                    <a:pt x="0" y="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7" name="Google Shape;787;p39"/>
            <p:cNvSpPr/>
            <p:nvPr/>
          </p:nvSpPr>
          <p:spPr>
            <a:xfrm>
              <a:off x="2612950" y="1042000"/>
              <a:ext cx="1431175" cy="1722375"/>
            </a:xfrm>
            <a:custGeom>
              <a:rect b="b" l="l" r="r" t="t"/>
              <a:pathLst>
                <a:path extrusionOk="0" fill="none" h="68895" w="57247">
                  <a:moveTo>
                    <a:pt x="57247" y="1"/>
                  </a:moveTo>
                  <a:lnTo>
                    <a:pt x="1" y="68894"/>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88" name="Google Shape;788;p39"/>
          <p:cNvGrpSpPr/>
          <p:nvPr/>
        </p:nvGrpSpPr>
        <p:grpSpPr>
          <a:xfrm>
            <a:off x="4004612" y="329983"/>
            <a:ext cx="1135856" cy="245435"/>
            <a:chOff x="238125" y="2073350"/>
            <a:chExt cx="7143750" cy="1568275"/>
          </a:xfrm>
        </p:grpSpPr>
        <p:sp>
          <p:nvSpPr>
            <p:cNvPr id="789" name="Google Shape;789;p3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39"/>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809" name="Google Shape;809;p3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Statement - Centred">
  <p:cSld name="BLANK_1_1_1_1_1_1_1_1_1_1_1_1_1_1_1_1_1_1_1_1_1_1_1">
    <p:spTree>
      <p:nvGrpSpPr>
        <p:cNvPr id="810" name="Shape 810"/>
        <p:cNvGrpSpPr/>
        <p:nvPr/>
      </p:nvGrpSpPr>
      <p:grpSpPr>
        <a:xfrm>
          <a:off x="0" y="0"/>
          <a:ext cx="0" cy="0"/>
          <a:chOff x="0" y="0"/>
          <a:chExt cx="0" cy="0"/>
        </a:xfrm>
      </p:grpSpPr>
      <p:sp>
        <p:nvSpPr>
          <p:cNvPr id="811" name="Google Shape;811;p40"/>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grpSp>
        <p:nvGrpSpPr>
          <p:cNvPr id="812" name="Google Shape;812;p40"/>
          <p:cNvGrpSpPr/>
          <p:nvPr/>
        </p:nvGrpSpPr>
        <p:grpSpPr>
          <a:xfrm>
            <a:off x="4004612" y="329983"/>
            <a:ext cx="1135856" cy="245435"/>
            <a:chOff x="238125" y="2073350"/>
            <a:chExt cx="7143750" cy="1568275"/>
          </a:xfrm>
        </p:grpSpPr>
        <p:sp>
          <p:nvSpPr>
            <p:cNvPr id="813" name="Google Shape;813;p4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4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Centred [Teal]">
  <p:cSld name="BLANK_1_1_1_1_1_1_1_1_1_1_1_1_1_1_1_1_1_1_1_1_1_1_1_2">
    <p:bg>
      <p:bgPr>
        <a:solidFill>
          <a:srgbClr val="A6FFE0"/>
        </a:solidFill>
      </p:bgPr>
    </p:bg>
    <p:spTree>
      <p:nvGrpSpPr>
        <p:cNvPr id="833" name="Shape 833"/>
        <p:cNvGrpSpPr/>
        <p:nvPr/>
      </p:nvGrpSpPr>
      <p:grpSpPr>
        <a:xfrm>
          <a:off x="0" y="0"/>
          <a:ext cx="0" cy="0"/>
          <a:chOff x="0" y="0"/>
          <a:chExt cx="0" cy="0"/>
        </a:xfrm>
      </p:grpSpPr>
      <p:grpSp>
        <p:nvGrpSpPr>
          <p:cNvPr id="834" name="Google Shape;834;p41"/>
          <p:cNvGrpSpPr/>
          <p:nvPr/>
        </p:nvGrpSpPr>
        <p:grpSpPr>
          <a:xfrm>
            <a:off x="4004612" y="329983"/>
            <a:ext cx="1135856" cy="245435"/>
            <a:chOff x="238125" y="2073350"/>
            <a:chExt cx="7143750" cy="1568275"/>
          </a:xfrm>
        </p:grpSpPr>
        <p:sp>
          <p:nvSpPr>
            <p:cNvPr id="835" name="Google Shape;835;p4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41"/>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855" name="Google Shape;855;p4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Centred [Purple]">
  <p:cSld name="BLANK_1_1_1_1_1_1_1_1_1_1_1_1_1_1_1_1_1_1_1_1_1_1_1_2_2">
    <p:bg>
      <p:bgPr>
        <a:solidFill>
          <a:srgbClr val="E6D6FF"/>
        </a:solidFill>
      </p:bgPr>
    </p:bg>
    <p:spTree>
      <p:nvGrpSpPr>
        <p:cNvPr id="856" name="Shape 856"/>
        <p:cNvGrpSpPr/>
        <p:nvPr/>
      </p:nvGrpSpPr>
      <p:grpSpPr>
        <a:xfrm>
          <a:off x="0" y="0"/>
          <a:ext cx="0" cy="0"/>
          <a:chOff x="0" y="0"/>
          <a:chExt cx="0" cy="0"/>
        </a:xfrm>
      </p:grpSpPr>
      <p:grpSp>
        <p:nvGrpSpPr>
          <p:cNvPr id="857" name="Google Shape;857;p42"/>
          <p:cNvGrpSpPr/>
          <p:nvPr/>
        </p:nvGrpSpPr>
        <p:grpSpPr>
          <a:xfrm>
            <a:off x="4004612" y="329983"/>
            <a:ext cx="1135856" cy="245435"/>
            <a:chOff x="238125" y="2073350"/>
            <a:chExt cx="7143750" cy="1568275"/>
          </a:xfrm>
        </p:grpSpPr>
        <p:sp>
          <p:nvSpPr>
            <p:cNvPr id="858" name="Google Shape;858;p4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42"/>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878" name="Google Shape;878;p4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Centred [Red]">
  <p:cSld name="BLANK_1_1_1_1_1_1_1_1_1_1_1_1_1_1_1_1_1_1_1_1_1_1_1_2_1">
    <p:bg>
      <p:bgPr>
        <a:solidFill>
          <a:srgbClr val="FFD4E4"/>
        </a:solidFill>
      </p:bgPr>
    </p:bg>
    <p:spTree>
      <p:nvGrpSpPr>
        <p:cNvPr id="879" name="Shape 879"/>
        <p:cNvGrpSpPr/>
        <p:nvPr/>
      </p:nvGrpSpPr>
      <p:grpSpPr>
        <a:xfrm>
          <a:off x="0" y="0"/>
          <a:ext cx="0" cy="0"/>
          <a:chOff x="0" y="0"/>
          <a:chExt cx="0" cy="0"/>
        </a:xfrm>
      </p:grpSpPr>
      <p:grpSp>
        <p:nvGrpSpPr>
          <p:cNvPr id="880" name="Google Shape;880;p43"/>
          <p:cNvGrpSpPr/>
          <p:nvPr/>
        </p:nvGrpSpPr>
        <p:grpSpPr>
          <a:xfrm>
            <a:off x="4004612" y="329983"/>
            <a:ext cx="1135856" cy="245435"/>
            <a:chOff x="238125" y="2073350"/>
            <a:chExt cx="7143750" cy="1568275"/>
          </a:xfrm>
        </p:grpSpPr>
        <p:sp>
          <p:nvSpPr>
            <p:cNvPr id="881" name="Google Shape;881;p4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43"/>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901" name="Google Shape;901;p4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 Centred [Orange]">
  <p:cSld name="BLANK_1_1_1_1_1_1_1_1_1_1_1_1_1_1_1_1_1_1_1_1_1_1_1_2_1_1">
    <p:bg>
      <p:bgPr>
        <a:solidFill>
          <a:srgbClr val="FFDEAF"/>
        </a:solidFill>
      </p:bgPr>
    </p:bg>
    <p:spTree>
      <p:nvGrpSpPr>
        <p:cNvPr id="902" name="Shape 902"/>
        <p:cNvGrpSpPr/>
        <p:nvPr/>
      </p:nvGrpSpPr>
      <p:grpSpPr>
        <a:xfrm>
          <a:off x="0" y="0"/>
          <a:ext cx="0" cy="0"/>
          <a:chOff x="0" y="0"/>
          <a:chExt cx="0" cy="0"/>
        </a:xfrm>
      </p:grpSpPr>
      <p:grpSp>
        <p:nvGrpSpPr>
          <p:cNvPr id="903" name="Google Shape;903;p44"/>
          <p:cNvGrpSpPr/>
          <p:nvPr/>
        </p:nvGrpSpPr>
        <p:grpSpPr>
          <a:xfrm>
            <a:off x="4004612" y="329983"/>
            <a:ext cx="1135856" cy="245435"/>
            <a:chOff x="238125" y="2073350"/>
            <a:chExt cx="7143750" cy="1568275"/>
          </a:xfrm>
        </p:grpSpPr>
        <p:sp>
          <p:nvSpPr>
            <p:cNvPr id="904" name="Google Shape;904;p4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44"/>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924" name="Google Shape;924;p4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 Panel">
  <p:cSld name="BLANK_1_1_1_1_1_1_1_1_1_1_1_1_1_1_1_1_1_1_1_1_1_1_1_1_1">
    <p:bg>
      <p:bgPr>
        <a:solidFill>
          <a:srgbClr val="D8DDDD"/>
        </a:solidFill>
      </p:bgPr>
    </p:bg>
    <p:spTree>
      <p:nvGrpSpPr>
        <p:cNvPr id="925" name="Shape 925"/>
        <p:cNvGrpSpPr/>
        <p:nvPr/>
      </p:nvGrpSpPr>
      <p:grpSpPr>
        <a:xfrm>
          <a:off x="0" y="0"/>
          <a:ext cx="0" cy="0"/>
          <a:chOff x="0" y="0"/>
          <a:chExt cx="0" cy="0"/>
        </a:xfrm>
      </p:grpSpPr>
      <p:sp>
        <p:nvSpPr>
          <p:cNvPr id="926" name="Google Shape;926;p45"/>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27" name="Google Shape;927;p45"/>
          <p:cNvGrpSpPr/>
          <p:nvPr/>
        </p:nvGrpSpPr>
        <p:grpSpPr>
          <a:xfrm>
            <a:off x="8625005" y="4489229"/>
            <a:ext cx="323872" cy="323755"/>
            <a:chOff x="1189675" y="238125"/>
            <a:chExt cx="5240650" cy="5238750"/>
          </a:xfrm>
        </p:grpSpPr>
        <p:sp>
          <p:nvSpPr>
            <p:cNvPr id="928" name="Google Shape;928;p4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29" name="Google Shape;929;p4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0" name="Google Shape;930;p4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1" name="Google Shape;931;p4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32" name="Google Shape;932;p4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33" name="Google Shape;933;p4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Teal]">
  <p:cSld name="BLANK_1_1_1_1_1_1_1_1_1_1_1_1_1_1_1_1_1_1_1_1_1_1_1_1_1_5">
    <p:bg>
      <p:bgPr>
        <a:solidFill>
          <a:srgbClr val="A6FFE0"/>
        </a:solidFill>
      </p:bgPr>
    </p:bg>
    <p:spTree>
      <p:nvGrpSpPr>
        <p:cNvPr id="934" name="Shape 934"/>
        <p:cNvGrpSpPr/>
        <p:nvPr/>
      </p:nvGrpSpPr>
      <p:grpSpPr>
        <a:xfrm>
          <a:off x="0" y="0"/>
          <a:ext cx="0" cy="0"/>
          <a:chOff x="0" y="0"/>
          <a:chExt cx="0" cy="0"/>
        </a:xfrm>
      </p:grpSpPr>
      <p:sp>
        <p:nvSpPr>
          <p:cNvPr id="935" name="Google Shape;935;p46"/>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36" name="Google Shape;936;p46"/>
          <p:cNvGrpSpPr/>
          <p:nvPr/>
        </p:nvGrpSpPr>
        <p:grpSpPr>
          <a:xfrm>
            <a:off x="8625005" y="4489229"/>
            <a:ext cx="323872" cy="323755"/>
            <a:chOff x="1189675" y="238125"/>
            <a:chExt cx="5240650" cy="5238750"/>
          </a:xfrm>
        </p:grpSpPr>
        <p:sp>
          <p:nvSpPr>
            <p:cNvPr id="937" name="Google Shape;937;p4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8" name="Google Shape;938;p4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39" name="Google Shape;939;p4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40" name="Google Shape;940;p4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41" name="Google Shape;941;p4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42" name="Google Shape;942;p4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Purple]">
  <p:cSld name="BLANK_1_1_1_1_1_1_1_1_1_1_1_1_1_1_1_1_1_1_1_1_1_1_1_1_1_6">
    <p:bg>
      <p:bgPr>
        <a:solidFill>
          <a:srgbClr val="E6D6FF"/>
        </a:solidFill>
      </p:bgPr>
    </p:bg>
    <p:spTree>
      <p:nvGrpSpPr>
        <p:cNvPr id="943" name="Shape 943"/>
        <p:cNvGrpSpPr/>
        <p:nvPr/>
      </p:nvGrpSpPr>
      <p:grpSpPr>
        <a:xfrm>
          <a:off x="0" y="0"/>
          <a:ext cx="0" cy="0"/>
          <a:chOff x="0" y="0"/>
          <a:chExt cx="0" cy="0"/>
        </a:xfrm>
      </p:grpSpPr>
      <p:sp>
        <p:nvSpPr>
          <p:cNvPr id="944" name="Google Shape;944;p47"/>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45" name="Google Shape;945;p47"/>
          <p:cNvGrpSpPr/>
          <p:nvPr/>
        </p:nvGrpSpPr>
        <p:grpSpPr>
          <a:xfrm>
            <a:off x="8625005" y="4489229"/>
            <a:ext cx="323872" cy="323755"/>
            <a:chOff x="1189675" y="238125"/>
            <a:chExt cx="5240650" cy="5238750"/>
          </a:xfrm>
        </p:grpSpPr>
        <p:sp>
          <p:nvSpPr>
            <p:cNvPr id="946" name="Google Shape;946;p4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47" name="Google Shape;947;p4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48" name="Google Shape;948;p4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49" name="Google Shape;949;p4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50" name="Google Shape;950;p4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51" name="Google Shape;951;p4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Red]">
  <p:cSld name="BLANK_1_1_1_1_1_1_1_1_1_1_1_1_1_1_1_1_1_1_1_1_1_1_1_1_1_7">
    <p:bg>
      <p:bgPr>
        <a:solidFill>
          <a:srgbClr val="FFD4E4"/>
        </a:solidFill>
      </p:bgPr>
    </p:bg>
    <p:spTree>
      <p:nvGrpSpPr>
        <p:cNvPr id="952" name="Shape 952"/>
        <p:cNvGrpSpPr/>
        <p:nvPr/>
      </p:nvGrpSpPr>
      <p:grpSpPr>
        <a:xfrm>
          <a:off x="0" y="0"/>
          <a:ext cx="0" cy="0"/>
          <a:chOff x="0" y="0"/>
          <a:chExt cx="0" cy="0"/>
        </a:xfrm>
      </p:grpSpPr>
      <p:sp>
        <p:nvSpPr>
          <p:cNvPr id="953" name="Google Shape;953;p48"/>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54" name="Google Shape;954;p48"/>
          <p:cNvGrpSpPr/>
          <p:nvPr/>
        </p:nvGrpSpPr>
        <p:grpSpPr>
          <a:xfrm>
            <a:off x="8625005" y="4489229"/>
            <a:ext cx="323872" cy="323755"/>
            <a:chOff x="1189675" y="238125"/>
            <a:chExt cx="5240650" cy="5238750"/>
          </a:xfrm>
        </p:grpSpPr>
        <p:sp>
          <p:nvSpPr>
            <p:cNvPr id="955" name="Google Shape;955;p4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56" name="Google Shape;956;p4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57" name="Google Shape;957;p4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58" name="Google Shape;958;p4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59" name="Google Shape;959;p4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60" name="Google Shape;960;p4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Orange]">
  <p:cSld name="BLANK_1_1_1_1_1_1_1_1_1_1_1_1_1_1_1_1_1_1_1_1_1_1_1_1_1_8">
    <p:bg>
      <p:bgPr>
        <a:solidFill>
          <a:srgbClr val="FFDEAF"/>
        </a:solidFill>
      </p:bgPr>
    </p:bg>
    <p:spTree>
      <p:nvGrpSpPr>
        <p:cNvPr id="961" name="Shape 961"/>
        <p:cNvGrpSpPr/>
        <p:nvPr/>
      </p:nvGrpSpPr>
      <p:grpSpPr>
        <a:xfrm>
          <a:off x="0" y="0"/>
          <a:ext cx="0" cy="0"/>
          <a:chOff x="0" y="0"/>
          <a:chExt cx="0" cy="0"/>
        </a:xfrm>
      </p:grpSpPr>
      <p:sp>
        <p:nvSpPr>
          <p:cNvPr id="962" name="Google Shape;962;p49"/>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63" name="Google Shape;963;p49"/>
          <p:cNvGrpSpPr/>
          <p:nvPr/>
        </p:nvGrpSpPr>
        <p:grpSpPr>
          <a:xfrm>
            <a:off x="8625005" y="4489229"/>
            <a:ext cx="323872" cy="323755"/>
            <a:chOff x="1189675" y="238125"/>
            <a:chExt cx="5240650" cy="5238750"/>
          </a:xfrm>
        </p:grpSpPr>
        <p:sp>
          <p:nvSpPr>
            <p:cNvPr id="964" name="Google Shape;964;p4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65" name="Google Shape;965;p4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66" name="Google Shape;966;p4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67" name="Google Shape;967;p4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68" name="Google Shape;968;p4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69" name="Google Shape;969;p4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 Panel Small">
  <p:cSld name="BLANK_1_1_1_1_1_1_1_1_1_1_1_1_1_1_1_1_1_1_1_1_1_1_1_1_1_2">
    <p:bg>
      <p:bgPr>
        <a:solidFill>
          <a:srgbClr val="D8DDDD"/>
        </a:solidFill>
      </p:bgPr>
    </p:bg>
    <p:spTree>
      <p:nvGrpSpPr>
        <p:cNvPr id="970" name="Shape 970"/>
        <p:cNvGrpSpPr/>
        <p:nvPr/>
      </p:nvGrpSpPr>
      <p:grpSpPr>
        <a:xfrm>
          <a:off x="0" y="0"/>
          <a:ext cx="0" cy="0"/>
          <a:chOff x="0" y="0"/>
          <a:chExt cx="0" cy="0"/>
        </a:xfrm>
      </p:grpSpPr>
      <p:sp>
        <p:nvSpPr>
          <p:cNvPr id="971" name="Google Shape;971;p50"/>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72" name="Google Shape;972;p50"/>
          <p:cNvGrpSpPr/>
          <p:nvPr/>
        </p:nvGrpSpPr>
        <p:grpSpPr>
          <a:xfrm>
            <a:off x="8625005" y="4489229"/>
            <a:ext cx="323872" cy="323755"/>
            <a:chOff x="1189675" y="238125"/>
            <a:chExt cx="5240650" cy="5238750"/>
          </a:xfrm>
        </p:grpSpPr>
        <p:sp>
          <p:nvSpPr>
            <p:cNvPr id="973" name="Google Shape;973;p5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74" name="Google Shape;974;p5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75" name="Google Shape;975;p5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76" name="Google Shape;976;p5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77" name="Google Shape;977;p5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78" name="Google Shape;978;p5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Small - Teal">
  <p:cSld name="BLANK_1_1_1_1_1_1_1_1_1_1_1_1_1_1_1_1_1_1_1_1_1_1_1_1_1_2_1">
    <p:bg>
      <p:bgPr>
        <a:solidFill>
          <a:srgbClr val="A6FFE0"/>
        </a:solidFill>
      </p:bgPr>
    </p:bg>
    <p:spTree>
      <p:nvGrpSpPr>
        <p:cNvPr id="979" name="Shape 979"/>
        <p:cNvGrpSpPr/>
        <p:nvPr/>
      </p:nvGrpSpPr>
      <p:grpSpPr>
        <a:xfrm>
          <a:off x="0" y="0"/>
          <a:ext cx="0" cy="0"/>
          <a:chOff x="0" y="0"/>
          <a:chExt cx="0" cy="0"/>
        </a:xfrm>
      </p:grpSpPr>
      <p:sp>
        <p:nvSpPr>
          <p:cNvPr id="980" name="Google Shape;980;p51"/>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81" name="Google Shape;981;p51"/>
          <p:cNvGrpSpPr/>
          <p:nvPr/>
        </p:nvGrpSpPr>
        <p:grpSpPr>
          <a:xfrm>
            <a:off x="8625005" y="4489229"/>
            <a:ext cx="323872" cy="323755"/>
            <a:chOff x="1189675" y="238125"/>
            <a:chExt cx="5240650" cy="5238750"/>
          </a:xfrm>
        </p:grpSpPr>
        <p:sp>
          <p:nvSpPr>
            <p:cNvPr id="982" name="Google Shape;982;p5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83" name="Google Shape;983;p5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84" name="Google Shape;984;p5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85" name="Google Shape;985;p5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86" name="Google Shape;986;p5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87" name="Google Shape;987;p5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Small [Purple]">
  <p:cSld name="BLANK_1_1_1_1_1_1_1_1_1_1_1_1_1_1_1_1_1_1_1_1_1_1_1_1_1_2_1_2">
    <p:bg>
      <p:bgPr>
        <a:solidFill>
          <a:srgbClr val="E6D6FF"/>
        </a:solidFill>
      </p:bgPr>
    </p:bg>
    <p:spTree>
      <p:nvGrpSpPr>
        <p:cNvPr id="988" name="Shape 988"/>
        <p:cNvGrpSpPr/>
        <p:nvPr/>
      </p:nvGrpSpPr>
      <p:grpSpPr>
        <a:xfrm>
          <a:off x="0" y="0"/>
          <a:ext cx="0" cy="0"/>
          <a:chOff x="0" y="0"/>
          <a:chExt cx="0" cy="0"/>
        </a:xfrm>
      </p:grpSpPr>
      <p:sp>
        <p:nvSpPr>
          <p:cNvPr id="989" name="Google Shape;989;p52"/>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90" name="Google Shape;990;p52"/>
          <p:cNvGrpSpPr/>
          <p:nvPr/>
        </p:nvGrpSpPr>
        <p:grpSpPr>
          <a:xfrm>
            <a:off x="8625005" y="4489229"/>
            <a:ext cx="323872" cy="323755"/>
            <a:chOff x="1189675" y="238125"/>
            <a:chExt cx="5240650" cy="5238750"/>
          </a:xfrm>
        </p:grpSpPr>
        <p:sp>
          <p:nvSpPr>
            <p:cNvPr id="991" name="Google Shape;991;p5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92" name="Google Shape;992;p5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93" name="Google Shape;993;p5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994" name="Google Shape;994;p5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995" name="Google Shape;995;p5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96" name="Google Shape;996;p5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Small [Red]">
  <p:cSld name="BLANK_1_1_1_1_1_1_1_1_1_1_1_1_1_1_1_1_1_1_1_1_1_1_1_1_1_2_1_1">
    <p:bg>
      <p:bgPr>
        <a:solidFill>
          <a:srgbClr val="FFD4E4"/>
        </a:solidFill>
      </p:bgPr>
    </p:bg>
    <p:spTree>
      <p:nvGrpSpPr>
        <p:cNvPr id="997" name="Shape 997"/>
        <p:cNvGrpSpPr/>
        <p:nvPr/>
      </p:nvGrpSpPr>
      <p:grpSpPr>
        <a:xfrm>
          <a:off x="0" y="0"/>
          <a:ext cx="0" cy="0"/>
          <a:chOff x="0" y="0"/>
          <a:chExt cx="0" cy="0"/>
        </a:xfrm>
      </p:grpSpPr>
      <p:sp>
        <p:nvSpPr>
          <p:cNvPr id="998" name="Google Shape;998;p53"/>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99" name="Google Shape;999;p53"/>
          <p:cNvGrpSpPr/>
          <p:nvPr/>
        </p:nvGrpSpPr>
        <p:grpSpPr>
          <a:xfrm>
            <a:off x="8625005" y="4489229"/>
            <a:ext cx="323872" cy="323755"/>
            <a:chOff x="1189675" y="238125"/>
            <a:chExt cx="5240650" cy="5238750"/>
          </a:xfrm>
        </p:grpSpPr>
        <p:sp>
          <p:nvSpPr>
            <p:cNvPr id="1000" name="Google Shape;1000;p5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1" name="Google Shape;1001;p5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2" name="Google Shape;1002;p5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3" name="Google Shape;1003;p5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04" name="Google Shape;1004;p5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05" name="Google Shape;1005;p5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el Small [Orange]">
  <p:cSld name="BLANK_1_1_1_1_1_1_1_1_1_1_1_1_1_1_1_1_1_1_1_1_1_1_1_1_1_2_1_1_1">
    <p:bg>
      <p:bgPr>
        <a:solidFill>
          <a:srgbClr val="FFDEAF"/>
        </a:solidFill>
      </p:bgPr>
    </p:bg>
    <p:spTree>
      <p:nvGrpSpPr>
        <p:cNvPr id="1006" name="Shape 1006"/>
        <p:cNvGrpSpPr/>
        <p:nvPr/>
      </p:nvGrpSpPr>
      <p:grpSpPr>
        <a:xfrm>
          <a:off x="0" y="0"/>
          <a:ext cx="0" cy="0"/>
          <a:chOff x="0" y="0"/>
          <a:chExt cx="0" cy="0"/>
        </a:xfrm>
      </p:grpSpPr>
      <p:sp>
        <p:nvSpPr>
          <p:cNvPr id="1007" name="Google Shape;1007;p54"/>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008" name="Google Shape;1008;p54"/>
          <p:cNvGrpSpPr/>
          <p:nvPr/>
        </p:nvGrpSpPr>
        <p:grpSpPr>
          <a:xfrm>
            <a:off x="8625005" y="4489229"/>
            <a:ext cx="323872" cy="323755"/>
            <a:chOff x="1189675" y="238125"/>
            <a:chExt cx="5240650" cy="5238750"/>
          </a:xfrm>
        </p:grpSpPr>
        <p:sp>
          <p:nvSpPr>
            <p:cNvPr id="1009" name="Google Shape;1009;p5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10" name="Google Shape;1010;p5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11" name="Google Shape;1011;p5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12" name="Google Shape;1012;p5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13" name="Google Shape;1013;p5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14" name="Google Shape;1014;p5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 Blocks">
  <p:cSld name="BLANK_1_1_1_1_1_1_1_1_1_1_1_1_1_1_1_1_1_1_1_1_1_1_1_1_1_3">
    <p:bg>
      <p:bgPr>
        <a:solidFill>
          <a:srgbClr val="D8DDDD"/>
        </a:solidFill>
      </p:bgPr>
    </p:bg>
    <p:spTree>
      <p:nvGrpSpPr>
        <p:cNvPr id="1015" name="Shape 1015"/>
        <p:cNvGrpSpPr/>
        <p:nvPr/>
      </p:nvGrpSpPr>
      <p:grpSpPr>
        <a:xfrm>
          <a:off x="0" y="0"/>
          <a:ext cx="0" cy="0"/>
          <a:chOff x="0" y="0"/>
          <a:chExt cx="0" cy="0"/>
        </a:xfrm>
      </p:grpSpPr>
      <p:sp>
        <p:nvSpPr>
          <p:cNvPr id="1016" name="Google Shape;1016;p55"/>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7" name="Google Shape;1017;p55"/>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8" name="Google Shape;1018;p5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19" name="Google Shape;1019;p5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s [Teal]">
  <p:cSld name="BLANK_1_1_1_1_1_1_1_1_1_1_1_1_1_1_1_1_1_1_1_1_1_1_1_1_1_3_1">
    <p:bg>
      <p:bgPr>
        <a:solidFill>
          <a:srgbClr val="A6FFE0"/>
        </a:solidFill>
      </p:bgPr>
    </p:bg>
    <p:spTree>
      <p:nvGrpSpPr>
        <p:cNvPr id="1020" name="Shape 1020"/>
        <p:cNvGrpSpPr/>
        <p:nvPr/>
      </p:nvGrpSpPr>
      <p:grpSpPr>
        <a:xfrm>
          <a:off x="0" y="0"/>
          <a:ext cx="0" cy="0"/>
          <a:chOff x="0" y="0"/>
          <a:chExt cx="0" cy="0"/>
        </a:xfrm>
      </p:grpSpPr>
      <p:sp>
        <p:nvSpPr>
          <p:cNvPr id="1021" name="Google Shape;1021;p56"/>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2" name="Google Shape;1022;p56"/>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3" name="Google Shape;1023;p5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24" name="Google Shape;1024;p5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s [Purple]">
  <p:cSld name="BLANK_1_1_1_1_1_1_1_1_1_1_1_1_1_1_1_1_1_1_1_1_1_1_1_1_1_3_1_1">
    <p:bg>
      <p:bgPr>
        <a:solidFill>
          <a:srgbClr val="E6D6FF"/>
        </a:solidFill>
      </p:bgPr>
    </p:bg>
    <p:spTree>
      <p:nvGrpSpPr>
        <p:cNvPr id="1025" name="Shape 1025"/>
        <p:cNvGrpSpPr/>
        <p:nvPr/>
      </p:nvGrpSpPr>
      <p:grpSpPr>
        <a:xfrm>
          <a:off x="0" y="0"/>
          <a:ext cx="0" cy="0"/>
          <a:chOff x="0" y="0"/>
          <a:chExt cx="0" cy="0"/>
        </a:xfrm>
      </p:grpSpPr>
      <p:sp>
        <p:nvSpPr>
          <p:cNvPr id="1026" name="Google Shape;1026;p57"/>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7" name="Google Shape;1027;p57"/>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8" name="Google Shape;1028;p5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29" name="Google Shape;1029;p5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s [Red]">
  <p:cSld name="BLANK_1_1_1_1_1_1_1_1_1_1_1_1_1_1_1_1_1_1_1_1_1_1_1_1_1_3_1_1_3">
    <p:bg>
      <p:bgPr>
        <a:solidFill>
          <a:srgbClr val="FFD4E4"/>
        </a:solidFill>
      </p:bgPr>
    </p:bg>
    <p:spTree>
      <p:nvGrpSpPr>
        <p:cNvPr id="1030" name="Shape 1030"/>
        <p:cNvGrpSpPr/>
        <p:nvPr/>
      </p:nvGrpSpPr>
      <p:grpSpPr>
        <a:xfrm>
          <a:off x="0" y="0"/>
          <a:ext cx="0" cy="0"/>
          <a:chOff x="0" y="0"/>
          <a:chExt cx="0" cy="0"/>
        </a:xfrm>
      </p:grpSpPr>
      <p:sp>
        <p:nvSpPr>
          <p:cNvPr id="1031" name="Google Shape;1031;p58"/>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2" name="Google Shape;1032;p58"/>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3" name="Google Shape;1033;p5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34" name="Google Shape;1034;p5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ocks [Orange]">
  <p:cSld name="BLANK_1_1_1_1_1_1_1_1_1_1_1_1_1_1_1_1_1_1_1_1_1_1_1_1_1_3_1_1_2">
    <p:bg>
      <p:bgPr>
        <a:solidFill>
          <a:srgbClr val="FFDEAF"/>
        </a:solidFill>
      </p:bgPr>
    </p:bg>
    <p:spTree>
      <p:nvGrpSpPr>
        <p:cNvPr id="1035" name="Shape 1035"/>
        <p:cNvGrpSpPr/>
        <p:nvPr/>
      </p:nvGrpSpPr>
      <p:grpSpPr>
        <a:xfrm>
          <a:off x="0" y="0"/>
          <a:ext cx="0" cy="0"/>
          <a:chOff x="0" y="0"/>
          <a:chExt cx="0" cy="0"/>
        </a:xfrm>
      </p:grpSpPr>
      <p:sp>
        <p:nvSpPr>
          <p:cNvPr id="1036" name="Google Shape;1036;p59"/>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7" name="Google Shape;1037;p59"/>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8" name="Google Shape;1038;p5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39" name="Google Shape;1039;p5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Quote">
  <p:cSld name="BLANK_1_1_1_1_1_1_1_1_1_1_1_1_1_1_1_1_1_1_1_1_1_1_1_1_1_1_1_1_1_1_1_1_1_1_1_1_1_1_1_2_1_1">
    <p:spTree>
      <p:nvGrpSpPr>
        <p:cNvPr id="1040" name="Shape 1040"/>
        <p:cNvGrpSpPr/>
        <p:nvPr/>
      </p:nvGrpSpPr>
      <p:grpSpPr>
        <a:xfrm>
          <a:off x="0" y="0"/>
          <a:ext cx="0" cy="0"/>
          <a:chOff x="0" y="0"/>
          <a:chExt cx="0" cy="0"/>
        </a:xfrm>
      </p:grpSpPr>
      <p:sp>
        <p:nvSpPr>
          <p:cNvPr id="1041" name="Google Shape;1041;p60"/>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42" name="Google Shape;1042;p60"/>
          <p:cNvSpPr txBox="1"/>
          <p:nvPr>
            <p:ph idx="1" type="body"/>
          </p:nvPr>
        </p:nvSpPr>
        <p:spPr>
          <a:xfrm>
            <a:off x="1961425" y="3451175"/>
            <a:ext cx="1832700" cy="10386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1043" name="Google Shape;1043;p6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Teal]">
  <p:cSld name="BLANK_1_1_1_1_1_1_1_1_1_1_1_1_1_1_1_1_1_1_1_1_1_1_1_1_1_1_1_1_1_1_1_1_1_1_1_1_1_1_1_2_1_1_2">
    <p:spTree>
      <p:nvGrpSpPr>
        <p:cNvPr id="1044" name="Shape 1044"/>
        <p:cNvGrpSpPr/>
        <p:nvPr/>
      </p:nvGrpSpPr>
      <p:grpSpPr>
        <a:xfrm>
          <a:off x="0" y="0"/>
          <a:ext cx="0" cy="0"/>
          <a:chOff x="0" y="0"/>
          <a:chExt cx="0" cy="0"/>
        </a:xfrm>
      </p:grpSpPr>
      <p:sp>
        <p:nvSpPr>
          <p:cNvPr id="1045" name="Google Shape;1045;p61"/>
          <p:cNvSpPr/>
          <p:nvPr/>
        </p:nvSpPr>
        <p:spPr>
          <a:xfrm>
            <a:off x="1237381" y="-190500"/>
            <a:ext cx="6463749" cy="6468639"/>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A6FF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6" name="Google Shape;1046;p61"/>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47" name="Google Shape;1047;p61"/>
          <p:cNvSpPr txBox="1"/>
          <p:nvPr>
            <p:ph idx="1" type="body"/>
          </p:nvPr>
        </p:nvSpPr>
        <p:spPr>
          <a:xfrm>
            <a:off x="1961425" y="3451175"/>
            <a:ext cx="1832700" cy="10386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1048" name="Google Shape;1048;p6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urple]">
  <p:cSld name="BLANK_1_1_1_1_1_1_1_1_1_1_1_1_1_1_1_1_1_1_1_1_1_1_1_1_1_1_1_1_1_1_1_1_1_1_1_1_1_1_1_2_1_1_1">
    <p:spTree>
      <p:nvGrpSpPr>
        <p:cNvPr id="1049" name="Shape 1049"/>
        <p:cNvGrpSpPr/>
        <p:nvPr/>
      </p:nvGrpSpPr>
      <p:grpSpPr>
        <a:xfrm>
          <a:off x="0" y="0"/>
          <a:ext cx="0" cy="0"/>
          <a:chOff x="0" y="0"/>
          <a:chExt cx="0" cy="0"/>
        </a:xfrm>
      </p:grpSpPr>
      <p:sp>
        <p:nvSpPr>
          <p:cNvPr id="1050" name="Google Shape;1050;p62"/>
          <p:cNvSpPr/>
          <p:nvPr/>
        </p:nvSpPr>
        <p:spPr>
          <a:xfrm>
            <a:off x="1095006" y="-898563"/>
            <a:ext cx="6748338" cy="7253046"/>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E6D6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1" name="Google Shape;1051;p62"/>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52" name="Google Shape;1052;p6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53" name="Google Shape;1053;p62"/>
          <p:cNvSpPr txBox="1"/>
          <p:nvPr>
            <p:ph idx="1" type="body"/>
          </p:nvPr>
        </p:nvSpPr>
        <p:spPr>
          <a:xfrm>
            <a:off x="1961425" y="3451175"/>
            <a:ext cx="1832700" cy="10386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1054" name="Google Shape;1054;p6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Red]">
  <p:cSld name="BLANK_1_1_1_1_1_1_1_1_1_1_1_1_1_1_1_1_1_1_1_1_1_1_1_1_1_1_1_1_1_1_1_1_1_1_1_1_1_1_1_2_1_1_1_1">
    <p:spTree>
      <p:nvGrpSpPr>
        <p:cNvPr id="1055" name="Shape 1055"/>
        <p:cNvGrpSpPr/>
        <p:nvPr/>
      </p:nvGrpSpPr>
      <p:grpSpPr>
        <a:xfrm>
          <a:off x="0" y="0"/>
          <a:ext cx="0" cy="0"/>
          <a:chOff x="0" y="0"/>
          <a:chExt cx="0" cy="0"/>
        </a:xfrm>
      </p:grpSpPr>
      <p:sp>
        <p:nvSpPr>
          <p:cNvPr id="1056" name="Google Shape;1056;p63"/>
          <p:cNvSpPr/>
          <p:nvPr/>
        </p:nvSpPr>
        <p:spPr>
          <a:xfrm>
            <a:off x="1144756" y="-537556"/>
            <a:ext cx="6649009" cy="6218780"/>
          </a:xfrm>
          <a:custGeom>
            <a:rect b="b" l="l" r="r" t="t"/>
            <a:pathLst>
              <a:path extrusionOk="0" h="132216" w="141363">
                <a:moveTo>
                  <a:pt x="76816" y="0"/>
                </a:moveTo>
                <a:lnTo>
                  <a:pt x="73627" y="51"/>
                </a:lnTo>
                <a:lnTo>
                  <a:pt x="70455" y="235"/>
                </a:lnTo>
                <a:lnTo>
                  <a:pt x="67266" y="554"/>
                </a:lnTo>
                <a:lnTo>
                  <a:pt x="64111" y="1007"/>
                </a:lnTo>
                <a:lnTo>
                  <a:pt x="60956" y="1595"/>
                </a:lnTo>
                <a:lnTo>
                  <a:pt x="57834" y="2300"/>
                </a:lnTo>
                <a:lnTo>
                  <a:pt x="54729" y="3155"/>
                </a:lnTo>
                <a:lnTo>
                  <a:pt x="51641" y="4146"/>
                </a:lnTo>
                <a:lnTo>
                  <a:pt x="48604" y="5270"/>
                </a:lnTo>
                <a:lnTo>
                  <a:pt x="45600" y="6512"/>
                </a:lnTo>
                <a:lnTo>
                  <a:pt x="42629" y="7905"/>
                </a:lnTo>
                <a:lnTo>
                  <a:pt x="39709" y="9432"/>
                </a:lnTo>
                <a:lnTo>
                  <a:pt x="36839" y="11094"/>
                </a:lnTo>
                <a:lnTo>
                  <a:pt x="34019" y="12889"/>
                </a:lnTo>
                <a:lnTo>
                  <a:pt x="32626" y="13846"/>
                </a:lnTo>
                <a:lnTo>
                  <a:pt x="31267" y="14820"/>
                </a:lnTo>
                <a:lnTo>
                  <a:pt x="28615" y="16850"/>
                </a:lnTo>
                <a:lnTo>
                  <a:pt x="26064" y="18982"/>
                </a:lnTo>
                <a:lnTo>
                  <a:pt x="23631" y="21197"/>
                </a:lnTo>
                <a:lnTo>
                  <a:pt x="21315" y="23513"/>
                </a:lnTo>
                <a:lnTo>
                  <a:pt x="19116" y="25913"/>
                </a:lnTo>
                <a:lnTo>
                  <a:pt x="17018" y="28397"/>
                </a:lnTo>
                <a:lnTo>
                  <a:pt x="15038" y="30948"/>
                </a:lnTo>
                <a:lnTo>
                  <a:pt x="13175" y="33566"/>
                </a:lnTo>
                <a:lnTo>
                  <a:pt x="11430" y="36268"/>
                </a:lnTo>
                <a:lnTo>
                  <a:pt x="9802" y="39020"/>
                </a:lnTo>
                <a:lnTo>
                  <a:pt x="8308" y="41840"/>
                </a:lnTo>
                <a:lnTo>
                  <a:pt x="6915" y="44726"/>
                </a:lnTo>
                <a:lnTo>
                  <a:pt x="5656" y="47647"/>
                </a:lnTo>
                <a:lnTo>
                  <a:pt x="4515" y="50617"/>
                </a:lnTo>
                <a:lnTo>
                  <a:pt x="3508" y="53638"/>
                </a:lnTo>
                <a:lnTo>
                  <a:pt x="2619" y="56693"/>
                </a:lnTo>
                <a:lnTo>
                  <a:pt x="1864" y="59781"/>
                </a:lnTo>
                <a:lnTo>
                  <a:pt x="1226" y="62902"/>
                </a:lnTo>
                <a:lnTo>
                  <a:pt x="722" y="66041"/>
                </a:lnTo>
                <a:lnTo>
                  <a:pt x="353" y="69213"/>
                </a:lnTo>
                <a:lnTo>
                  <a:pt x="118" y="72401"/>
                </a:lnTo>
                <a:lnTo>
                  <a:pt x="1" y="75607"/>
                </a:lnTo>
                <a:lnTo>
                  <a:pt x="34" y="78812"/>
                </a:lnTo>
                <a:lnTo>
                  <a:pt x="202" y="82035"/>
                </a:lnTo>
                <a:lnTo>
                  <a:pt x="504" y="85240"/>
                </a:lnTo>
                <a:lnTo>
                  <a:pt x="941" y="88462"/>
                </a:lnTo>
                <a:lnTo>
                  <a:pt x="1528" y="91668"/>
                </a:lnTo>
                <a:lnTo>
                  <a:pt x="2233" y="94873"/>
                </a:lnTo>
                <a:lnTo>
                  <a:pt x="3106" y="98045"/>
                </a:lnTo>
                <a:lnTo>
                  <a:pt x="4112" y="101201"/>
                </a:lnTo>
                <a:lnTo>
                  <a:pt x="5254" y="104339"/>
                </a:lnTo>
                <a:lnTo>
                  <a:pt x="5891" y="105900"/>
                </a:lnTo>
                <a:lnTo>
                  <a:pt x="6277" y="106823"/>
                </a:lnTo>
                <a:lnTo>
                  <a:pt x="7133" y="108619"/>
                </a:lnTo>
                <a:lnTo>
                  <a:pt x="8073" y="110364"/>
                </a:lnTo>
                <a:lnTo>
                  <a:pt x="9097" y="112059"/>
                </a:lnTo>
                <a:lnTo>
                  <a:pt x="10205" y="113704"/>
                </a:lnTo>
                <a:lnTo>
                  <a:pt x="11413" y="115281"/>
                </a:lnTo>
                <a:lnTo>
                  <a:pt x="12672" y="116809"/>
                </a:lnTo>
                <a:lnTo>
                  <a:pt x="14031" y="118252"/>
                </a:lnTo>
                <a:lnTo>
                  <a:pt x="14736" y="118957"/>
                </a:lnTo>
                <a:lnTo>
                  <a:pt x="15709" y="119880"/>
                </a:lnTo>
                <a:lnTo>
                  <a:pt x="17707" y="121608"/>
                </a:lnTo>
                <a:lnTo>
                  <a:pt x="19821" y="123203"/>
                </a:lnTo>
                <a:lnTo>
                  <a:pt x="22020" y="124663"/>
                </a:lnTo>
                <a:lnTo>
                  <a:pt x="24319" y="126006"/>
                </a:lnTo>
                <a:lnTo>
                  <a:pt x="26685" y="127197"/>
                </a:lnTo>
                <a:lnTo>
                  <a:pt x="29136" y="128271"/>
                </a:lnTo>
                <a:lnTo>
                  <a:pt x="31653" y="129194"/>
                </a:lnTo>
                <a:lnTo>
                  <a:pt x="34238" y="130017"/>
                </a:lnTo>
                <a:lnTo>
                  <a:pt x="36889" y="130688"/>
                </a:lnTo>
                <a:lnTo>
                  <a:pt x="39608" y="131242"/>
                </a:lnTo>
                <a:lnTo>
                  <a:pt x="42377" y="131678"/>
                </a:lnTo>
                <a:lnTo>
                  <a:pt x="45180" y="131980"/>
                </a:lnTo>
                <a:lnTo>
                  <a:pt x="48050" y="132165"/>
                </a:lnTo>
                <a:lnTo>
                  <a:pt x="50936" y="132215"/>
                </a:lnTo>
                <a:lnTo>
                  <a:pt x="53873" y="132165"/>
                </a:lnTo>
                <a:lnTo>
                  <a:pt x="56844" y="131980"/>
                </a:lnTo>
                <a:lnTo>
                  <a:pt x="59831" y="131678"/>
                </a:lnTo>
                <a:lnTo>
                  <a:pt x="62835" y="131259"/>
                </a:lnTo>
                <a:lnTo>
                  <a:pt x="65873" y="130722"/>
                </a:lnTo>
                <a:lnTo>
                  <a:pt x="68911" y="130067"/>
                </a:lnTo>
                <a:lnTo>
                  <a:pt x="71949" y="129295"/>
                </a:lnTo>
                <a:lnTo>
                  <a:pt x="75003" y="128422"/>
                </a:lnTo>
                <a:lnTo>
                  <a:pt x="78041" y="127432"/>
                </a:lnTo>
                <a:lnTo>
                  <a:pt x="81078" y="126324"/>
                </a:lnTo>
                <a:lnTo>
                  <a:pt x="84099" y="125099"/>
                </a:lnTo>
                <a:lnTo>
                  <a:pt x="87120" y="123773"/>
                </a:lnTo>
                <a:lnTo>
                  <a:pt x="90108" y="122347"/>
                </a:lnTo>
                <a:lnTo>
                  <a:pt x="93061" y="120803"/>
                </a:lnTo>
                <a:lnTo>
                  <a:pt x="95982" y="119141"/>
                </a:lnTo>
                <a:lnTo>
                  <a:pt x="98885" y="117396"/>
                </a:lnTo>
                <a:lnTo>
                  <a:pt x="101738" y="115533"/>
                </a:lnTo>
                <a:lnTo>
                  <a:pt x="103148" y="114560"/>
                </a:lnTo>
                <a:lnTo>
                  <a:pt x="104541" y="113569"/>
                </a:lnTo>
                <a:lnTo>
                  <a:pt x="107260" y="111522"/>
                </a:lnTo>
                <a:lnTo>
                  <a:pt x="109911" y="109407"/>
                </a:lnTo>
                <a:lnTo>
                  <a:pt x="112462" y="107226"/>
                </a:lnTo>
                <a:lnTo>
                  <a:pt x="114929" y="104960"/>
                </a:lnTo>
                <a:lnTo>
                  <a:pt x="117296" y="102661"/>
                </a:lnTo>
                <a:lnTo>
                  <a:pt x="119561" y="100278"/>
                </a:lnTo>
                <a:lnTo>
                  <a:pt x="121743" y="97861"/>
                </a:lnTo>
                <a:lnTo>
                  <a:pt x="123824" y="95377"/>
                </a:lnTo>
                <a:lnTo>
                  <a:pt x="125805" y="92860"/>
                </a:lnTo>
                <a:lnTo>
                  <a:pt x="127667" y="90292"/>
                </a:lnTo>
                <a:lnTo>
                  <a:pt x="129430" y="87707"/>
                </a:lnTo>
                <a:lnTo>
                  <a:pt x="131091" y="85072"/>
                </a:lnTo>
                <a:lnTo>
                  <a:pt x="132635" y="82404"/>
                </a:lnTo>
                <a:lnTo>
                  <a:pt x="134062" y="79719"/>
                </a:lnTo>
                <a:lnTo>
                  <a:pt x="135354" y="77017"/>
                </a:lnTo>
                <a:lnTo>
                  <a:pt x="136546" y="74298"/>
                </a:lnTo>
                <a:lnTo>
                  <a:pt x="137603" y="71562"/>
                </a:lnTo>
                <a:lnTo>
                  <a:pt x="138543" y="68810"/>
                </a:lnTo>
                <a:lnTo>
                  <a:pt x="139348" y="66057"/>
                </a:lnTo>
                <a:lnTo>
                  <a:pt x="140020" y="63305"/>
                </a:lnTo>
                <a:lnTo>
                  <a:pt x="140573" y="60569"/>
                </a:lnTo>
                <a:lnTo>
                  <a:pt x="140976" y="57834"/>
                </a:lnTo>
                <a:lnTo>
                  <a:pt x="141245" y="55098"/>
                </a:lnTo>
                <a:lnTo>
                  <a:pt x="141362" y="52396"/>
                </a:lnTo>
                <a:lnTo>
                  <a:pt x="141345" y="49711"/>
                </a:lnTo>
                <a:lnTo>
                  <a:pt x="141178" y="47042"/>
                </a:lnTo>
                <a:lnTo>
                  <a:pt x="140859" y="44408"/>
                </a:lnTo>
                <a:lnTo>
                  <a:pt x="140406" y="41789"/>
                </a:lnTo>
                <a:lnTo>
                  <a:pt x="139785" y="39222"/>
                </a:lnTo>
                <a:lnTo>
                  <a:pt x="138996" y="36704"/>
                </a:lnTo>
                <a:lnTo>
                  <a:pt x="138056" y="34220"/>
                </a:lnTo>
                <a:lnTo>
                  <a:pt x="137536" y="32995"/>
                </a:lnTo>
                <a:lnTo>
                  <a:pt x="137116" y="32089"/>
                </a:lnTo>
                <a:lnTo>
                  <a:pt x="136210" y="30327"/>
                </a:lnTo>
                <a:lnTo>
                  <a:pt x="135203" y="28598"/>
                </a:lnTo>
                <a:lnTo>
                  <a:pt x="134129" y="26937"/>
                </a:lnTo>
                <a:lnTo>
                  <a:pt x="132971" y="25326"/>
                </a:lnTo>
                <a:lnTo>
                  <a:pt x="131729" y="23782"/>
                </a:lnTo>
                <a:lnTo>
                  <a:pt x="130420" y="22305"/>
                </a:lnTo>
                <a:lnTo>
                  <a:pt x="129010" y="20878"/>
                </a:lnTo>
                <a:lnTo>
                  <a:pt x="128288" y="20207"/>
                </a:lnTo>
                <a:lnTo>
                  <a:pt x="127046" y="19066"/>
                </a:lnTo>
                <a:lnTo>
                  <a:pt x="124495" y="16917"/>
                </a:lnTo>
                <a:lnTo>
                  <a:pt x="121861" y="14887"/>
                </a:lnTo>
                <a:lnTo>
                  <a:pt x="119175" y="12990"/>
                </a:lnTo>
                <a:lnTo>
                  <a:pt x="116406" y="11228"/>
                </a:lnTo>
                <a:lnTo>
                  <a:pt x="113603" y="9583"/>
                </a:lnTo>
                <a:lnTo>
                  <a:pt x="110734" y="8073"/>
                </a:lnTo>
                <a:lnTo>
                  <a:pt x="107813" y="6697"/>
                </a:lnTo>
                <a:lnTo>
                  <a:pt x="104843" y="5438"/>
                </a:lnTo>
                <a:lnTo>
                  <a:pt x="101839" y="4313"/>
                </a:lnTo>
                <a:lnTo>
                  <a:pt x="98784" y="3307"/>
                </a:lnTo>
                <a:lnTo>
                  <a:pt x="95713" y="2451"/>
                </a:lnTo>
                <a:lnTo>
                  <a:pt x="92608" y="1712"/>
                </a:lnTo>
                <a:lnTo>
                  <a:pt x="89487" y="1108"/>
                </a:lnTo>
                <a:lnTo>
                  <a:pt x="86331" y="638"/>
                </a:lnTo>
                <a:lnTo>
                  <a:pt x="83159" y="286"/>
                </a:lnTo>
                <a:lnTo>
                  <a:pt x="79988" y="84"/>
                </a:lnTo>
                <a:lnTo>
                  <a:pt x="76816" y="0"/>
                </a:lnTo>
                <a:close/>
              </a:path>
            </a:pathLst>
          </a:custGeom>
          <a:solidFill>
            <a:srgbClr val="FFD4E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7" name="Google Shape;1057;p63"/>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58" name="Google Shape;1058;p6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59" name="Google Shape;1059;p63"/>
          <p:cNvSpPr txBox="1"/>
          <p:nvPr>
            <p:ph idx="1" type="body"/>
          </p:nvPr>
        </p:nvSpPr>
        <p:spPr>
          <a:xfrm>
            <a:off x="1961425" y="3451175"/>
            <a:ext cx="1832700" cy="10386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1060" name="Google Shape;1060;p6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range]">
  <p:cSld name="BLANK_1_1_1_1_1_1_1_1_1_1_1_1_1_1_1_1_1_1_1_1_1_1_1_1_1_1_1_1_1_1_1_1_1_1_1_1_1_1_1_2_1_1_1_1_1">
    <p:spTree>
      <p:nvGrpSpPr>
        <p:cNvPr id="1061" name="Shape 1061"/>
        <p:cNvGrpSpPr/>
        <p:nvPr/>
      </p:nvGrpSpPr>
      <p:grpSpPr>
        <a:xfrm>
          <a:off x="0" y="0"/>
          <a:ext cx="0" cy="0"/>
          <a:chOff x="0" y="0"/>
          <a:chExt cx="0" cy="0"/>
        </a:xfrm>
      </p:grpSpPr>
      <p:sp>
        <p:nvSpPr>
          <p:cNvPr id="1062" name="Google Shape;1062;p64"/>
          <p:cNvSpPr/>
          <p:nvPr/>
        </p:nvSpPr>
        <p:spPr>
          <a:xfrm>
            <a:off x="1075937" y="-847656"/>
            <a:ext cx="6786480" cy="6838815"/>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DE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3" name="Google Shape;1063;p64"/>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064" name="Google Shape;1064;p6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65" name="Google Shape;1065;p64"/>
          <p:cNvSpPr txBox="1"/>
          <p:nvPr>
            <p:ph idx="1" type="body"/>
          </p:nvPr>
        </p:nvSpPr>
        <p:spPr>
          <a:xfrm>
            <a:off x="1961425" y="3451175"/>
            <a:ext cx="1832700" cy="10386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mages &amp; Text Large">
  <p:cSld name="BLANK_1_1_1_1_1_1_1_1_1_1_1_1_1_1_1_1_1_1_1_1_1_1_1_1_1_1_1_1_1_1_1_1_1_1">
    <p:bg>
      <p:bgPr>
        <a:solidFill>
          <a:srgbClr val="D8DDDD"/>
        </a:solidFill>
      </p:bgPr>
    </p:bg>
    <p:spTree>
      <p:nvGrpSpPr>
        <p:cNvPr id="1066" name="Shape 1066"/>
        <p:cNvGrpSpPr/>
        <p:nvPr/>
      </p:nvGrpSpPr>
      <p:grpSpPr>
        <a:xfrm>
          <a:off x="0" y="0"/>
          <a:ext cx="0" cy="0"/>
          <a:chOff x="0" y="0"/>
          <a:chExt cx="0" cy="0"/>
        </a:xfrm>
      </p:grpSpPr>
      <p:sp>
        <p:nvSpPr>
          <p:cNvPr id="1067" name="Google Shape;1067;p65"/>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8" name="Google Shape;1068;p65"/>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9" name="Google Shape;1069;p65"/>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0" name="Google Shape;1070;p65"/>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1" name="Google Shape;1071;p65"/>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2" name="Google Shape;1072;p65"/>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3" name="Google Shape;1073;p65"/>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4" name="Google Shape;1074;p65"/>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5" name="Google Shape;1075;p6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76" name="Google Shape;1076;p6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mp; Text Large [Teal]">
  <p:cSld name="CUSTOM">
    <p:bg>
      <p:bgPr>
        <a:solidFill>
          <a:srgbClr val="A6FFE0"/>
        </a:solidFill>
      </p:bgPr>
    </p:bg>
    <p:spTree>
      <p:nvGrpSpPr>
        <p:cNvPr id="1077" name="Shape 1077"/>
        <p:cNvGrpSpPr/>
        <p:nvPr/>
      </p:nvGrpSpPr>
      <p:grpSpPr>
        <a:xfrm>
          <a:off x="0" y="0"/>
          <a:ext cx="0" cy="0"/>
          <a:chOff x="0" y="0"/>
          <a:chExt cx="0" cy="0"/>
        </a:xfrm>
      </p:grpSpPr>
      <p:sp>
        <p:nvSpPr>
          <p:cNvPr id="1078" name="Google Shape;1078;p6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79" name="Google Shape;1079;p6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080" name="Google Shape;1080;p66"/>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1" name="Google Shape;1081;p66"/>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2" name="Google Shape;1082;p66"/>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3" name="Google Shape;1083;p66"/>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4" name="Google Shape;1084;p66"/>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5" name="Google Shape;1085;p66"/>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6" name="Google Shape;1086;p66"/>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7" name="Google Shape;1087;p66"/>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mp; Images Large [Purple]">
  <p:cSld name="BLANK_1_1_1_1_1_1_1_1_1_1_1_1_1_1_1_1_1_1_1_1_1_1_1_1_1_1_1_1_1_1_1_1_1_1_3">
    <p:bg>
      <p:bgPr>
        <a:solidFill>
          <a:srgbClr val="E6D6FF"/>
        </a:solidFill>
      </p:bgPr>
    </p:bg>
    <p:spTree>
      <p:nvGrpSpPr>
        <p:cNvPr id="1088" name="Shape 1088"/>
        <p:cNvGrpSpPr/>
        <p:nvPr/>
      </p:nvGrpSpPr>
      <p:grpSpPr>
        <a:xfrm>
          <a:off x="0" y="0"/>
          <a:ext cx="0" cy="0"/>
          <a:chOff x="0" y="0"/>
          <a:chExt cx="0" cy="0"/>
        </a:xfrm>
      </p:grpSpPr>
      <p:sp>
        <p:nvSpPr>
          <p:cNvPr id="1089" name="Google Shape;1089;p67"/>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0" name="Google Shape;1090;p67"/>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1" name="Google Shape;1091;p67"/>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2" name="Google Shape;1092;p67"/>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3" name="Google Shape;1093;p67"/>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4" name="Google Shape;1094;p67"/>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5" name="Google Shape;1095;p67"/>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6" name="Google Shape;1096;p67"/>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7" name="Google Shape;1097;p6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098" name="Google Shape;1098;p6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mp; Images Large [Red]">
  <p:cSld name="BLANK_1_1_1_1_1_1_1_1_1_1_1_1_1_1_1_1_1_1_1_1_1_1_1_1_1_1_1_1_1_1_1_1_1_1_4">
    <p:bg>
      <p:bgPr>
        <a:solidFill>
          <a:srgbClr val="FFD4E4"/>
        </a:solidFill>
      </p:bgPr>
    </p:bg>
    <p:spTree>
      <p:nvGrpSpPr>
        <p:cNvPr id="1099" name="Shape 1099"/>
        <p:cNvGrpSpPr/>
        <p:nvPr/>
      </p:nvGrpSpPr>
      <p:grpSpPr>
        <a:xfrm>
          <a:off x="0" y="0"/>
          <a:ext cx="0" cy="0"/>
          <a:chOff x="0" y="0"/>
          <a:chExt cx="0" cy="0"/>
        </a:xfrm>
      </p:grpSpPr>
      <p:sp>
        <p:nvSpPr>
          <p:cNvPr id="1100" name="Google Shape;1100;p68"/>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1" name="Google Shape;1101;p68"/>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2" name="Google Shape;1102;p68"/>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3" name="Google Shape;1103;p68"/>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4" name="Google Shape;1104;p68"/>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5" name="Google Shape;1105;p68"/>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6" name="Google Shape;1106;p68"/>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7" name="Google Shape;1107;p68"/>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8" name="Google Shape;1108;p6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09" name="Google Shape;1109;p6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mp; Images Large [Orange]">
  <p:cSld name="BLANK_1_1_1_1_1_1_1_1_1_1_1_1_1_1_1_1_1_1_1_1_1_1_1_1_1_1_1_1_1_1_1_1_1_1_5">
    <p:bg>
      <p:bgPr>
        <a:solidFill>
          <a:srgbClr val="FFDEAF"/>
        </a:solidFill>
      </p:bgPr>
    </p:bg>
    <p:spTree>
      <p:nvGrpSpPr>
        <p:cNvPr id="1110" name="Shape 1110"/>
        <p:cNvGrpSpPr/>
        <p:nvPr/>
      </p:nvGrpSpPr>
      <p:grpSpPr>
        <a:xfrm>
          <a:off x="0" y="0"/>
          <a:ext cx="0" cy="0"/>
          <a:chOff x="0" y="0"/>
          <a:chExt cx="0" cy="0"/>
        </a:xfrm>
      </p:grpSpPr>
      <p:sp>
        <p:nvSpPr>
          <p:cNvPr id="1111" name="Google Shape;1111;p69"/>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2" name="Google Shape;1112;p69"/>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3" name="Google Shape;1113;p69"/>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4" name="Google Shape;1114;p69"/>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5" name="Google Shape;1115;p69"/>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6" name="Google Shape;1116;p69"/>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7" name="Google Shape;1117;p69"/>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8" name="Google Shape;1118;p69"/>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9" name="Google Shape;1119;p6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20" name="Google Shape;1120;p6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Images &amp; Text Small">
  <p:cSld name="BLANK_1_1_1_1_1_1_1_1_1_1_1_1_1_1_1_1_1_1_1_1_1_1_1_1_1_1_1_1_1_1_1_1_1_1_1">
    <p:bg>
      <p:bgPr>
        <a:solidFill>
          <a:srgbClr val="C0C4C4"/>
        </a:solidFill>
      </p:bgPr>
    </p:bg>
    <p:spTree>
      <p:nvGrpSpPr>
        <p:cNvPr id="1121" name="Shape 1121"/>
        <p:cNvGrpSpPr/>
        <p:nvPr/>
      </p:nvGrpSpPr>
      <p:grpSpPr>
        <a:xfrm>
          <a:off x="0" y="0"/>
          <a:ext cx="0" cy="0"/>
          <a:chOff x="0" y="0"/>
          <a:chExt cx="0" cy="0"/>
        </a:xfrm>
      </p:grpSpPr>
      <p:sp>
        <p:nvSpPr>
          <p:cNvPr id="1122" name="Google Shape;1122;p70"/>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3" name="Google Shape;1123;p70"/>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4" name="Google Shape;1124;p70"/>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5" name="Google Shape;1125;p70"/>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6" name="Google Shape;1126;p70"/>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7" name="Google Shape;1127;p70"/>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8" name="Google Shape;1128;p70"/>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9" name="Google Shape;1129;p70"/>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0" name="Google Shape;1130;p70"/>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1" name="Google Shape;1131;p7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32" name="Google Shape;1132;p7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133" name="Google Shape;1133;p70"/>
          <p:cNvGrpSpPr/>
          <p:nvPr/>
        </p:nvGrpSpPr>
        <p:grpSpPr>
          <a:xfrm>
            <a:off x="8625005" y="4489229"/>
            <a:ext cx="323872" cy="323755"/>
            <a:chOff x="1189675" y="238125"/>
            <a:chExt cx="5240650" cy="5238750"/>
          </a:xfrm>
        </p:grpSpPr>
        <p:sp>
          <p:nvSpPr>
            <p:cNvPr id="1134" name="Google Shape;1134;p7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5" name="Google Shape;1135;p7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6" name="Google Shape;1136;p7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7" name="Google Shape;1137;p7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38" name="Google Shape;1138;p70"/>
          <p:cNvSpPr txBox="1"/>
          <p:nvPr>
            <p:ph idx="1" type="body"/>
          </p:nvPr>
        </p:nvSpPr>
        <p:spPr>
          <a:xfrm>
            <a:off x="599118"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39" name="Google Shape;1139;p70"/>
          <p:cNvSpPr txBox="1"/>
          <p:nvPr>
            <p:ph idx="2" type="body"/>
          </p:nvPr>
        </p:nvSpPr>
        <p:spPr>
          <a:xfrm>
            <a:off x="2642643"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40" name="Google Shape;1140;p70"/>
          <p:cNvSpPr txBox="1"/>
          <p:nvPr>
            <p:ph idx="3" type="body"/>
          </p:nvPr>
        </p:nvSpPr>
        <p:spPr>
          <a:xfrm>
            <a:off x="468615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41" name="Google Shape;1141;p70"/>
          <p:cNvSpPr txBox="1"/>
          <p:nvPr>
            <p:ph idx="4" type="body"/>
          </p:nvPr>
        </p:nvSpPr>
        <p:spPr>
          <a:xfrm>
            <a:off x="672970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42" name="Google Shape;1142;p70"/>
          <p:cNvSpPr txBox="1"/>
          <p:nvPr>
            <p:ph idx="5" type="body"/>
          </p:nvPr>
        </p:nvSpPr>
        <p:spPr>
          <a:xfrm>
            <a:off x="599118"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43" name="Google Shape;1143;p70"/>
          <p:cNvSpPr txBox="1"/>
          <p:nvPr>
            <p:ph idx="6" type="body"/>
          </p:nvPr>
        </p:nvSpPr>
        <p:spPr>
          <a:xfrm>
            <a:off x="2642643"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44" name="Google Shape;1144;p70"/>
          <p:cNvSpPr txBox="1"/>
          <p:nvPr>
            <p:ph idx="7" type="body"/>
          </p:nvPr>
        </p:nvSpPr>
        <p:spPr>
          <a:xfrm>
            <a:off x="468615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45" name="Google Shape;1145;p70"/>
          <p:cNvSpPr txBox="1"/>
          <p:nvPr>
            <p:ph idx="8" type="body"/>
          </p:nvPr>
        </p:nvSpPr>
        <p:spPr>
          <a:xfrm>
            <a:off x="672970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mp; Text Small [Teal]">
  <p:cSld name="BLANK_1_1_1_1_1_1_1_1_1_1_1_1_1_1_1_1_1_1_1_1_1_1_1_1_1_1_1_1_1_1_1_1_1_1_1_1">
    <p:bg>
      <p:bgPr>
        <a:solidFill>
          <a:srgbClr val="A6FFE0"/>
        </a:solidFill>
      </p:bgPr>
    </p:bg>
    <p:spTree>
      <p:nvGrpSpPr>
        <p:cNvPr id="1146" name="Shape 1146"/>
        <p:cNvGrpSpPr/>
        <p:nvPr/>
      </p:nvGrpSpPr>
      <p:grpSpPr>
        <a:xfrm>
          <a:off x="0" y="0"/>
          <a:ext cx="0" cy="0"/>
          <a:chOff x="0" y="0"/>
          <a:chExt cx="0" cy="0"/>
        </a:xfrm>
      </p:grpSpPr>
      <p:sp>
        <p:nvSpPr>
          <p:cNvPr id="1147" name="Google Shape;1147;p71"/>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8" name="Google Shape;1148;p71"/>
          <p:cNvSpPr/>
          <p:nvPr/>
        </p:nvSpPr>
        <p:spPr>
          <a:xfrm>
            <a:off x="59901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9" name="Google Shape;1149;p71"/>
          <p:cNvSpPr/>
          <p:nvPr/>
        </p:nvSpPr>
        <p:spPr>
          <a:xfrm>
            <a:off x="26425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0" name="Google Shape;1150;p71"/>
          <p:cNvSpPr/>
          <p:nvPr/>
        </p:nvSpPr>
        <p:spPr>
          <a:xfrm>
            <a:off x="46861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1" name="Google Shape;1151;p71"/>
          <p:cNvSpPr/>
          <p:nvPr/>
        </p:nvSpPr>
        <p:spPr>
          <a:xfrm>
            <a:off x="6729688"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2" name="Google Shape;1152;p71"/>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3" name="Google Shape;1153;p71"/>
          <p:cNvSpPr/>
          <p:nvPr/>
        </p:nvSpPr>
        <p:spPr>
          <a:xfrm>
            <a:off x="26425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4" name="Google Shape;1154;p71"/>
          <p:cNvSpPr/>
          <p:nvPr/>
        </p:nvSpPr>
        <p:spPr>
          <a:xfrm>
            <a:off x="46861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5" name="Google Shape;1155;p71"/>
          <p:cNvSpPr/>
          <p:nvPr/>
        </p:nvSpPr>
        <p:spPr>
          <a:xfrm>
            <a:off x="6729688"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6" name="Google Shape;1156;p7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57" name="Google Shape;1157;p7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158" name="Google Shape;1158;p71"/>
          <p:cNvGrpSpPr/>
          <p:nvPr/>
        </p:nvGrpSpPr>
        <p:grpSpPr>
          <a:xfrm>
            <a:off x="8625005" y="4489229"/>
            <a:ext cx="323872" cy="323755"/>
            <a:chOff x="1189675" y="238125"/>
            <a:chExt cx="5240650" cy="5238750"/>
          </a:xfrm>
        </p:grpSpPr>
        <p:sp>
          <p:nvSpPr>
            <p:cNvPr id="1159" name="Google Shape;1159;p7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60" name="Google Shape;1160;p7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61" name="Google Shape;1161;p7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62" name="Google Shape;1162;p7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63" name="Google Shape;1163;p71"/>
          <p:cNvSpPr txBox="1"/>
          <p:nvPr>
            <p:ph idx="1" type="body"/>
          </p:nvPr>
        </p:nvSpPr>
        <p:spPr>
          <a:xfrm>
            <a:off x="599118"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64" name="Google Shape;1164;p71"/>
          <p:cNvSpPr txBox="1"/>
          <p:nvPr>
            <p:ph idx="2" type="body"/>
          </p:nvPr>
        </p:nvSpPr>
        <p:spPr>
          <a:xfrm>
            <a:off x="2642643"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65" name="Google Shape;1165;p71"/>
          <p:cNvSpPr txBox="1"/>
          <p:nvPr>
            <p:ph idx="3" type="body"/>
          </p:nvPr>
        </p:nvSpPr>
        <p:spPr>
          <a:xfrm>
            <a:off x="468615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66" name="Google Shape;1166;p71"/>
          <p:cNvSpPr txBox="1"/>
          <p:nvPr>
            <p:ph idx="4" type="body"/>
          </p:nvPr>
        </p:nvSpPr>
        <p:spPr>
          <a:xfrm>
            <a:off x="672970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67" name="Google Shape;1167;p71"/>
          <p:cNvSpPr txBox="1"/>
          <p:nvPr>
            <p:ph idx="5" type="body"/>
          </p:nvPr>
        </p:nvSpPr>
        <p:spPr>
          <a:xfrm>
            <a:off x="599118"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68" name="Google Shape;1168;p71"/>
          <p:cNvSpPr txBox="1"/>
          <p:nvPr>
            <p:ph idx="6" type="body"/>
          </p:nvPr>
        </p:nvSpPr>
        <p:spPr>
          <a:xfrm>
            <a:off x="2642643"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69" name="Google Shape;1169;p71"/>
          <p:cNvSpPr txBox="1"/>
          <p:nvPr>
            <p:ph idx="7" type="body"/>
          </p:nvPr>
        </p:nvSpPr>
        <p:spPr>
          <a:xfrm>
            <a:off x="468615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70" name="Google Shape;1170;p71"/>
          <p:cNvSpPr txBox="1"/>
          <p:nvPr>
            <p:ph idx="8" type="body"/>
          </p:nvPr>
        </p:nvSpPr>
        <p:spPr>
          <a:xfrm>
            <a:off x="672970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mp; Text Large [Purple]">
  <p:cSld name="BLANK_1_1_1_1_1_1_1_1_1_1_1_1_1_1_1_1_1_1_1_1_1_1_1_1_1_1_1_1_1_1_1_1_1_1_1_2">
    <p:bg>
      <p:bgPr>
        <a:solidFill>
          <a:srgbClr val="E6D6FF"/>
        </a:solidFill>
      </p:bgPr>
    </p:bg>
    <p:spTree>
      <p:nvGrpSpPr>
        <p:cNvPr id="1171" name="Shape 1171"/>
        <p:cNvGrpSpPr/>
        <p:nvPr/>
      </p:nvGrpSpPr>
      <p:grpSpPr>
        <a:xfrm>
          <a:off x="0" y="0"/>
          <a:ext cx="0" cy="0"/>
          <a:chOff x="0" y="0"/>
          <a:chExt cx="0" cy="0"/>
        </a:xfrm>
      </p:grpSpPr>
      <p:sp>
        <p:nvSpPr>
          <p:cNvPr id="1172" name="Google Shape;1172;p72"/>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3" name="Google Shape;1173;p72"/>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4" name="Google Shape;1174;p72"/>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5" name="Google Shape;1175;p72"/>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6" name="Google Shape;1176;p72"/>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7" name="Google Shape;1177;p72"/>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8" name="Google Shape;1178;p72"/>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9" name="Google Shape;1179;p72"/>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0" name="Google Shape;1180;p72"/>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1" name="Google Shape;1181;p7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182" name="Google Shape;1182;p7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183" name="Google Shape;1183;p72"/>
          <p:cNvGrpSpPr/>
          <p:nvPr/>
        </p:nvGrpSpPr>
        <p:grpSpPr>
          <a:xfrm>
            <a:off x="8625005" y="4489229"/>
            <a:ext cx="323872" cy="323755"/>
            <a:chOff x="1189675" y="238125"/>
            <a:chExt cx="5240650" cy="5238750"/>
          </a:xfrm>
        </p:grpSpPr>
        <p:sp>
          <p:nvSpPr>
            <p:cNvPr id="1184" name="Google Shape;1184;p7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5" name="Google Shape;1185;p7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6" name="Google Shape;1186;p7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7" name="Google Shape;1187;p7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88" name="Google Shape;1188;p72"/>
          <p:cNvSpPr txBox="1"/>
          <p:nvPr>
            <p:ph idx="1" type="body"/>
          </p:nvPr>
        </p:nvSpPr>
        <p:spPr>
          <a:xfrm>
            <a:off x="599118"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89" name="Google Shape;1189;p72"/>
          <p:cNvSpPr txBox="1"/>
          <p:nvPr>
            <p:ph idx="2" type="body"/>
          </p:nvPr>
        </p:nvSpPr>
        <p:spPr>
          <a:xfrm>
            <a:off x="2642643"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90" name="Google Shape;1190;p72"/>
          <p:cNvSpPr txBox="1"/>
          <p:nvPr>
            <p:ph idx="3" type="body"/>
          </p:nvPr>
        </p:nvSpPr>
        <p:spPr>
          <a:xfrm>
            <a:off x="468615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91" name="Google Shape;1191;p72"/>
          <p:cNvSpPr txBox="1"/>
          <p:nvPr>
            <p:ph idx="4" type="body"/>
          </p:nvPr>
        </p:nvSpPr>
        <p:spPr>
          <a:xfrm>
            <a:off x="672970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92" name="Google Shape;1192;p72"/>
          <p:cNvSpPr txBox="1"/>
          <p:nvPr>
            <p:ph idx="5" type="body"/>
          </p:nvPr>
        </p:nvSpPr>
        <p:spPr>
          <a:xfrm>
            <a:off x="599118"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93" name="Google Shape;1193;p72"/>
          <p:cNvSpPr txBox="1"/>
          <p:nvPr>
            <p:ph idx="6" type="body"/>
          </p:nvPr>
        </p:nvSpPr>
        <p:spPr>
          <a:xfrm>
            <a:off x="2642643"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94" name="Google Shape;1194;p72"/>
          <p:cNvSpPr txBox="1"/>
          <p:nvPr>
            <p:ph idx="7" type="body"/>
          </p:nvPr>
        </p:nvSpPr>
        <p:spPr>
          <a:xfrm>
            <a:off x="468615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95" name="Google Shape;1195;p72"/>
          <p:cNvSpPr txBox="1"/>
          <p:nvPr>
            <p:ph idx="8" type="body"/>
          </p:nvPr>
        </p:nvSpPr>
        <p:spPr>
          <a:xfrm>
            <a:off x="672970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mp; Text Large [Red]">
  <p:cSld name="BLANK_1_1_1_1_1_1_1_1_1_1_1_1_1_1_1_1_1_1_1_1_1_1_1_1_1_1_1_1_1_1_1_1_1_1_1_3">
    <p:bg>
      <p:bgPr>
        <a:solidFill>
          <a:srgbClr val="FFD4E4"/>
        </a:solidFill>
      </p:bgPr>
    </p:bg>
    <p:spTree>
      <p:nvGrpSpPr>
        <p:cNvPr id="1196" name="Shape 1196"/>
        <p:cNvGrpSpPr/>
        <p:nvPr/>
      </p:nvGrpSpPr>
      <p:grpSpPr>
        <a:xfrm>
          <a:off x="0" y="0"/>
          <a:ext cx="0" cy="0"/>
          <a:chOff x="0" y="0"/>
          <a:chExt cx="0" cy="0"/>
        </a:xfrm>
      </p:grpSpPr>
      <p:sp>
        <p:nvSpPr>
          <p:cNvPr id="1197" name="Google Shape;1197;p73"/>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8" name="Google Shape;1198;p73"/>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9" name="Google Shape;1199;p73"/>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0" name="Google Shape;1200;p73"/>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1" name="Google Shape;1201;p73"/>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2" name="Google Shape;1202;p73"/>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3" name="Google Shape;1203;p73"/>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4" name="Google Shape;1204;p73"/>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5" name="Google Shape;1205;p73"/>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6" name="Google Shape;1206;p7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07" name="Google Shape;1207;p7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208" name="Google Shape;1208;p73"/>
          <p:cNvGrpSpPr/>
          <p:nvPr/>
        </p:nvGrpSpPr>
        <p:grpSpPr>
          <a:xfrm>
            <a:off x="8625005" y="4489229"/>
            <a:ext cx="323872" cy="323755"/>
            <a:chOff x="1189675" y="238125"/>
            <a:chExt cx="5240650" cy="5238750"/>
          </a:xfrm>
        </p:grpSpPr>
        <p:sp>
          <p:nvSpPr>
            <p:cNvPr id="1209" name="Google Shape;1209;p7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0" name="Google Shape;1210;p7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1" name="Google Shape;1211;p7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2" name="Google Shape;1212;p7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13" name="Google Shape;1213;p73"/>
          <p:cNvSpPr txBox="1"/>
          <p:nvPr>
            <p:ph idx="1" type="body"/>
          </p:nvPr>
        </p:nvSpPr>
        <p:spPr>
          <a:xfrm>
            <a:off x="599118"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14" name="Google Shape;1214;p73"/>
          <p:cNvSpPr txBox="1"/>
          <p:nvPr>
            <p:ph idx="2" type="body"/>
          </p:nvPr>
        </p:nvSpPr>
        <p:spPr>
          <a:xfrm>
            <a:off x="2642643"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15" name="Google Shape;1215;p73"/>
          <p:cNvSpPr txBox="1"/>
          <p:nvPr>
            <p:ph idx="3" type="body"/>
          </p:nvPr>
        </p:nvSpPr>
        <p:spPr>
          <a:xfrm>
            <a:off x="468615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16" name="Google Shape;1216;p73"/>
          <p:cNvSpPr txBox="1"/>
          <p:nvPr>
            <p:ph idx="4" type="body"/>
          </p:nvPr>
        </p:nvSpPr>
        <p:spPr>
          <a:xfrm>
            <a:off x="672970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17" name="Google Shape;1217;p73"/>
          <p:cNvSpPr txBox="1"/>
          <p:nvPr>
            <p:ph idx="5" type="body"/>
          </p:nvPr>
        </p:nvSpPr>
        <p:spPr>
          <a:xfrm>
            <a:off x="599118"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18" name="Google Shape;1218;p73"/>
          <p:cNvSpPr txBox="1"/>
          <p:nvPr>
            <p:ph idx="6" type="body"/>
          </p:nvPr>
        </p:nvSpPr>
        <p:spPr>
          <a:xfrm>
            <a:off x="2642643"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19" name="Google Shape;1219;p73"/>
          <p:cNvSpPr txBox="1"/>
          <p:nvPr>
            <p:ph idx="7" type="body"/>
          </p:nvPr>
        </p:nvSpPr>
        <p:spPr>
          <a:xfrm>
            <a:off x="468615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20" name="Google Shape;1220;p73"/>
          <p:cNvSpPr txBox="1"/>
          <p:nvPr>
            <p:ph idx="8" type="body"/>
          </p:nvPr>
        </p:nvSpPr>
        <p:spPr>
          <a:xfrm>
            <a:off x="672970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s &amp; Text Large [Orange]">
  <p:cSld name="BLANK_1_1_1_1_1_1_1_1_1_1_1_1_1_1_1_1_1_1_1_1_1_1_1_1_1_1_1_1_1_1_1_1_1_1_1_4">
    <p:bg>
      <p:bgPr>
        <a:solidFill>
          <a:srgbClr val="FFDEAF"/>
        </a:solidFill>
      </p:bgPr>
    </p:bg>
    <p:spTree>
      <p:nvGrpSpPr>
        <p:cNvPr id="1221" name="Shape 1221"/>
        <p:cNvGrpSpPr/>
        <p:nvPr/>
      </p:nvGrpSpPr>
      <p:grpSpPr>
        <a:xfrm>
          <a:off x="0" y="0"/>
          <a:ext cx="0" cy="0"/>
          <a:chOff x="0" y="0"/>
          <a:chExt cx="0" cy="0"/>
        </a:xfrm>
      </p:grpSpPr>
      <p:sp>
        <p:nvSpPr>
          <p:cNvPr id="1222" name="Google Shape;1222;p74"/>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3" name="Google Shape;1223;p74"/>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4" name="Google Shape;1224;p74"/>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5" name="Google Shape;1225;p74"/>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6" name="Google Shape;1226;p74"/>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7" name="Google Shape;1227;p74"/>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8" name="Google Shape;1228;p74"/>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9" name="Google Shape;1229;p74"/>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0" name="Google Shape;1230;p74"/>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1" name="Google Shape;1231;p7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32" name="Google Shape;1232;p7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233" name="Google Shape;1233;p74"/>
          <p:cNvGrpSpPr/>
          <p:nvPr/>
        </p:nvGrpSpPr>
        <p:grpSpPr>
          <a:xfrm>
            <a:off x="8625005" y="4489229"/>
            <a:ext cx="323872" cy="323755"/>
            <a:chOff x="1189675" y="238125"/>
            <a:chExt cx="5240650" cy="5238750"/>
          </a:xfrm>
        </p:grpSpPr>
        <p:sp>
          <p:nvSpPr>
            <p:cNvPr id="1234" name="Google Shape;1234;p7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5" name="Google Shape;1235;p7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6" name="Google Shape;1236;p7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7" name="Google Shape;1237;p7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38" name="Google Shape;1238;p74"/>
          <p:cNvSpPr txBox="1"/>
          <p:nvPr>
            <p:ph idx="1" type="body"/>
          </p:nvPr>
        </p:nvSpPr>
        <p:spPr>
          <a:xfrm>
            <a:off x="599118"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39" name="Google Shape;1239;p74"/>
          <p:cNvSpPr txBox="1"/>
          <p:nvPr>
            <p:ph idx="2" type="body"/>
          </p:nvPr>
        </p:nvSpPr>
        <p:spPr>
          <a:xfrm>
            <a:off x="2642643"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40" name="Google Shape;1240;p74"/>
          <p:cNvSpPr txBox="1"/>
          <p:nvPr>
            <p:ph idx="3" type="body"/>
          </p:nvPr>
        </p:nvSpPr>
        <p:spPr>
          <a:xfrm>
            <a:off x="468615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41" name="Google Shape;1241;p74"/>
          <p:cNvSpPr txBox="1"/>
          <p:nvPr>
            <p:ph idx="4" type="body"/>
          </p:nvPr>
        </p:nvSpPr>
        <p:spPr>
          <a:xfrm>
            <a:off x="6729706" y="2418221"/>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42" name="Google Shape;1242;p74"/>
          <p:cNvSpPr txBox="1"/>
          <p:nvPr>
            <p:ph idx="5" type="body"/>
          </p:nvPr>
        </p:nvSpPr>
        <p:spPr>
          <a:xfrm>
            <a:off x="599118"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43" name="Google Shape;1243;p74"/>
          <p:cNvSpPr txBox="1"/>
          <p:nvPr>
            <p:ph idx="6" type="body"/>
          </p:nvPr>
        </p:nvSpPr>
        <p:spPr>
          <a:xfrm>
            <a:off x="2642643"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44" name="Google Shape;1244;p74"/>
          <p:cNvSpPr txBox="1"/>
          <p:nvPr>
            <p:ph idx="7" type="body"/>
          </p:nvPr>
        </p:nvSpPr>
        <p:spPr>
          <a:xfrm>
            <a:off x="468615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45" name="Google Shape;1245;p74"/>
          <p:cNvSpPr txBox="1"/>
          <p:nvPr>
            <p:ph idx="8" type="body"/>
          </p:nvPr>
        </p:nvSpPr>
        <p:spPr>
          <a:xfrm>
            <a:off x="6729706" y="4138796"/>
            <a:ext cx="1815300" cy="7017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mages &amp; Text - 2 Columns">
  <p:cSld name="BLANK_1_1_1_1_1_1_1_1_1_1_1_1_1_1_1_1_1_1_1_1_1_1_1_1_1_1_1_1_1_1_1_1_1_1_1_1_1_1_1_1_1">
    <p:spTree>
      <p:nvGrpSpPr>
        <p:cNvPr id="1246" name="Shape 1246"/>
        <p:cNvGrpSpPr/>
        <p:nvPr/>
      </p:nvGrpSpPr>
      <p:grpSpPr>
        <a:xfrm>
          <a:off x="0" y="0"/>
          <a:ext cx="0" cy="0"/>
          <a:chOff x="0" y="0"/>
          <a:chExt cx="0" cy="0"/>
        </a:xfrm>
      </p:grpSpPr>
      <p:sp>
        <p:nvSpPr>
          <p:cNvPr id="1247" name="Google Shape;1247;p75"/>
          <p:cNvSpPr/>
          <p:nvPr/>
        </p:nvSpPr>
        <p:spPr>
          <a:xfrm>
            <a:off x="599050" y="1028050"/>
            <a:ext cx="3853500" cy="17307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8" name="Google Shape;1248;p75"/>
          <p:cNvSpPr/>
          <p:nvPr/>
        </p:nvSpPr>
        <p:spPr>
          <a:xfrm>
            <a:off x="4684150" y="1028050"/>
            <a:ext cx="3853500" cy="17307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9" name="Google Shape;1249;p75"/>
          <p:cNvSpPr txBox="1"/>
          <p:nvPr>
            <p:ph idx="1" type="body"/>
          </p:nvPr>
        </p:nvSpPr>
        <p:spPr>
          <a:xfrm>
            <a:off x="599125" y="3105025"/>
            <a:ext cx="3853500" cy="10386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50" name="Google Shape;1250;p75"/>
          <p:cNvSpPr txBox="1"/>
          <p:nvPr>
            <p:ph idx="2" type="body"/>
          </p:nvPr>
        </p:nvSpPr>
        <p:spPr>
          <a:xfrm>
            <a:off x="4684150" y="3105013"/>
            <a:ext cx="3853500" cy="10386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51" name="Google Shape;1251;p7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52" name="Google Shape;1252;p7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Images &amp; Text - 3 Columns">
  <p:cSld name="BLANK_1_1_1_1_1_1_1_1_1_1_1_1_1_1_1_1_1_1_1_1_1_1_1_1_1_1_1_1_1_1_1_1_1_1_1_1_1_1_1_1_1_1">
    <p:spTree>
      <p:nvGrpSpPr>
        <p:cNvPr id="1253" name="Shape 1253"/>
        <p:cNvGrpSpPr/>
        <p:nvPr/>
      </p:nvGrpSpPr>
      <p:grpSpPr>
        <a:xfrm>
          <a:off x="0" y="0"/>
          <a:ext cx="0" cy="0"/>
          <a:chOff x="0" y="0"/>
          <a:chExt cx="0" cy="0"/>
        </a:xfrm>
      </p:grpSpPr>
      <p:sp>
        <p:nvSpPr>
          <p:cNvPr id="1254" name="Google Shape;1254;p76"/>
          <p:cNvSpPr/>
          <p:nvPr/>
        </p:nvSpPr>
        <p:spPr>
          <a:xfrm>
            <a:off x="599000" y="1027988"/>
            <a:ext cx="24963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5" name="Google Shape;1255;p76"/>
          <p:cNvSpPr txBox="1"/>
          <p:nvPr>
            <p:ph idx="1" type="body"/>
          </p:nvPr>
        </p:nvSpPr>
        <p:spPr>
          <a:xfrm>
            <a:off x="606750" y="2758850"/>
            <a:ext cx="2488800" cy="10278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56" name="Google Shape;1256;p76"/>
          <p:cNvSpPr txBox="1"/>
          <p:nvPr>
            <p:ph idx="2" type="body"/>
          </p:nvPr>
        </p:nvSpPr>
        <p:spPr>
          <a:xfrm>
            <a:off x="3323800" y="2758850"/>
            <a:ext cx="2488800" cy="10386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57" name="Google Shape;1257;p76"/>
          <p:cNvSpPr txBox="1"/>
          <p:nvPr>
            <p:ph idx="3" type="body"/>
          </p:nvPr>
        </p:nvSpPr>
        <p:spPr>
          <a:xfrm>
            <a:off x="6048538" y="2758850"/>
            <a:ext cx="2488800" cy="1038600"/>
          </a:xfrm>
          <a:prstGeom prst="rect">
            <a:avLst/>
          </a:prstGeom>
          <a:noFill/>
          <a:ln>
            <a:noFill/>
          </a:ln>
        </p:spPr>
        <p:txBody>
          <a:bodyPr anchorCtr="0" anchor="t" bIns="0" lIns="0" spcFirstLastPara="1" rIns="0" wrap="square" tIns="0">
            <a:noAutofit/>
          </a:bodyPr>
          <a:lstStyle>
            <a:lvl1pPr indent="-304800" lvl="0" marL="457200" rtl="0">
              <a:lnSpc>
                <a:spcPct val="12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258" name="Google Shape;1258;p76"/>
          <p:cNvSpPr/>
          <p:nvPr/>
        </p:nvSpPr>
        <p:spPr>
          <a:xfrm>
            <a:off x="3323800" y="1027988"/>
            <a:ext cx="24963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9" name="Google Shape;1259;p76"/>
          <p:cNvSpPr/>
          <p:nvPr/>
        </p:nvSpPr>
        <p:spPr>
          <a:xfrm>
            <a:off x="6048538" y="1027988"/>
            <a:ext cx="24888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0" name="Google Shape;1260;p7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61" name="Google Shape;1261;p7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Image Full Page [Dark Image]">
  <p:cSld name="BLANK_1_1_1_1_1_1_1_1_1_1_1_1_1_1_1_1_1_1_1_1_1_1_1_1_1_1_1_1_1_1_1_1_1_1_1_1_1">
    <p:bg>
      <p:bgPr>
        <a:solidFill>
          <a:srgbClr val="D8DDDD"/>
        </a:solidFill>
      </p:bgPr>
    </p:bg>
    <p:spTree>
      <p:nvGrpSpPr>
        <p:cNvPr id="1262" name="Shape 1262"/>
        <p:cNvGrpSpPr/>
        <p:nvPr/>
      </p:nvGrpSpPr>
      <p:grpSpPr>
        <a:xfrm>
          <a:off x="0" y="0"/>
          <a:ext cx="0" cy="0"/>
          <a:chOff x="0" y="0"/>
          <a:chExt cx="0" cy="0"/>
        </a:xfrm>
      </p:grpSpPr>
      <p:sp>
        <p:nvSpPr>
          <p:cNvPr id="1263" name="Google Shape;1263;p77"/>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rgbClr val="FFFFFF"/>
                </a:solidFill>
                <a:latin typeface="DM Sans"/>
                <a:ea typeface="DM Sans"/>
                <a:cs typeface="DM Sans"/>
                <a:sym typeface="DM Sans"/>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p:txBody>
      </p:sp>
      <p:sp>
        <p:nvSpPr>
          <p:cNvPr id="1264" name="Google Shape;1264;p7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rgbClr val="FFFFFF"/>
                </a:solidFill>
                <a:latin typeface="DM Sans"/>
                <a:ea typeface="DM Sans"/>
                <a:cs typeface="DM Sans"/>
                <a:sym typeface="DM Sans"/>
              </a:rPr>
              <a:t>Private &amp; Confidential</a:t>
            </a:r>
            <a:endParaRPr sz="700">
              <a:solidFill>
                <a:srgbClr val="FFFFFF"/>
              </a:solidFill>
              <a:latin typeface="DM Sans"/>
              <a:ea typeface="DM Sans"/>
              <a:cs typeface="DM Sans"/>
              <a:sym typeface="DM Sans"/>
            </a:endParaRPr>
          </a:p>
        </p:txBody>
      </p:sp>
      <p:grpSp>
        <p:nvGrpSpPr>
          <p:cNvPr id="1265" name="Google Shape;1265;p77"/>
          <p:cNvGrpSpPr/>
          <p:nvPr/>
        </p:nvGrpSpPr>
        <p:grpSpPr>
          <a:xfrm>
            <a:off x="8625005" y="4489229"/>
            <a:ext cx="323872" cy="323755"/>
            <a:chOff x="1189675" y="238125"/>
            <a:chExt cx="5240650" cy="5238750"/>
          </a:xfrm>
        </p:grpSpPr>
        <p:sp>
          <p:nvSpPr>
            <p:cNvPr id="1266" name="Google Shape;1266;p7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67" name="Google Shape;1267;p7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68" name="Google Shape;1268;p7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69" name="Google Shape;1269;p7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Image Full Page [Light Image]">
  <p:cSld name="BLANK_1_1_1_1_1_1_1_1_1_1_1_1_1_1_1_1_1_1_1_1_1_1_1_1_1_1_1_1_1_1_1_1_1_1_1_1_1_1">
    <p:bg>
      <p:bgPr>
        <a:solidFill>
          <a:srgbClr val="D8DDDD"/>
        </a:solidFill>
      </p:bgPr>
    </p:bg>
    <p:spTree>
      <p:nvGrpSpPr>
        <p:cNvPr id="1270" name="Shape 1270"/>
        <p:cNvGrpSpPr/>
        <p:nvPr/>
      </p:nvGrpSpPr>
      <p:grpSpPr>
        <a:xfrm>
          <a:off x="0" y="0"/>
          <a:ext cx="0" cy="0"/>
          <a:chOff x="0" y="0"/>
          <a:chExt cx="0" cy="0"/>
        </a:xfrm>
      </p:grpSpPr>
      <p:sp>
        <p:nvSpPr>
          <p:cNvPr id="1271" name="Google Shape;1271;p78"/>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chemeClr val="dk1"/>
                </a:solidFill>
                <a:latin typeface="DM Sans"/>
                <a:ea typeface="DM Sans"/>
                <a:cs typeface="DM Sans"/>
                <a:sym typeface="DM Sans"/>
              </a:defRPr>
            </a:lvl1pPr>
            <a:lvl2pPr lvl="1" rtl="0">
              <a:spcBef>
                <a:spcPts val="0"/>
              </a:spcBef>
              <a:spcAft>
                <a:spcPts val="0"/>
              </a:spcAft>
              <a:buNone/>
              <a:defRPr sz="700">
                <a:solidFill>
                  <a:schemeClr val="dk1"/>
                </a:solidFill>
              </a:defRPr>
            </a:lvl2pPr>
            <a:lvl3pPr lvl="2" rtl="0">
              <a:spcBef>
                <a:spcPts val="0"/>
              </a:spcBef>
              <a:spcAft>
                <a:spcPts val="0"/>
              </a:spcAft>
              <a:buNone/>
              <a:defRPr sz="700">
                <a:solidFill>
                  <a:schemeClr val="dk1"/>
                </a:solidFill>
              </a:defRPr>
            </a:lvl3pPr>
            <a:lvl4pPr lvl="3" rtl="0">
              <a:spcBef>
                <a:spcPts val="0"/>
              </a:spcBef>
              <a:spcAft>
                <a:spcPts val="0"/>
              </a:spcAft>
              <a:buNone/>
              <a:defRPr sz="700">
                <a:solidFill>
                  <a:schemeClr val="dk1"/>
                </a:solidFill>
              </a:defRPr>
            </a:lvl4pPr>
            <a:lvl5pPr lvl="4" rtl="0">
              <a:spcBef>
                <a:spcPts val="0"/>
              </a:spcBef>
              <a:spcAft>
                <a:spcPts val="0"/>
              </a:spcAft>
              <a:buNone/>
              <a:defRPr sz="700">
                <a:solidFill>
                  <a:schemeClr val="dk1"/>
                </a:solidFill>
              </a:defRPr>
            </a:lvl5pPr>
            <a:lvl6pPr lvl="5" rtl="0">
              <a:spcBef>
                <a:spcPts val="0"/>
              </a:spcBef>
              <a:spcAft>
                <a:spcPts val="0"/>
              </a:spcAft>
              <a:buNone/>
              <a:defRPr sz="700">
                <a:solidFill>
                  <a:schemeClr val="dk1"/>
                </a:solidFill>
              </a:defRPr>
            </a:lvl6pPr>
            <a:lvl7pPr lvl="6" rtl="0">
              <a:spcBef>
                <a:spcPts val="0"/>
              </a:spcBef>
              <a:spcAft>
                <a:spcPts val="0"/>
              </a:spcAft>
              <a:buNone/>
              <a:defRPr sz="700">
                <a:solidFill>
                  <a:schemeClr val="dk1"/>
                </a:solidFill>
              </a:defRPr>
            </a:lvl7pPr>
            <a:lvl8pPr lvl="7" rtl="0">
              <a:spcBef>
                <a:spcPts val="0"/>
              </a:spcBef>
              <a:spcAft>
                <a:spcPts val="0"/>
              </a:spcAft>
              <a:buNone/>
              <a:defRPr sz="700">
                <a:solidFill>
                  <a:schemeClr val="dk1"/>
                </a:solidFill>
              </a:defRPr>
            </a:lvl8pPr>
            <a:lvl9pPr lvl="8" rtl="0">
              <a:spcBef>
                <a:spcPts val="0"/>
              </a:spcBef>
              <a:spcAft>
                <a:spcPts val="0"/>
              </a:spcAft>
              <a:buNone/>
              <a:defRPr sz="700">
                <a:solidFill>
                  <a:schemeClr val="dk1"/>
                </a:solidFill>
              </a:defRPr>
            </a:lvl9pPr>
          </a:lstStyle>
          <a:p/>
        </p:txBody>
      </p:sp>
      <p:sp>
        <p:nvSpPr>
          <p:cNvPr id="1272" name="Google Shape;1272;p7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Image Inset">
  <p:cSld name="BLANK_1_1_1_1_1_1_1_1_1_1_1_1_1_1_1_1_1_1_1_1_1_1_1_1_1_1_1_1_1_1_1_1_1_1_1_1_1_1_1_2">
    <p:bg>
      <p:bgPr>
        <a:solidFill>
          <a:srgbClr val="D8DDDD"/>
        </a:solidFill>
      </p:bgPr>
    </p:bg>
    <p:spTree>
      <p:nvGrpSpPr>
        <p:cNvPr id="1273" name="Shape 1273"/>
        <p:cNvGrpSpPr/>
        <p:nvPr/>
      </p:nvGrpSpPr>
      <p:grpSpPr>
        <a:xfrm>
          <a:off x="0" y="0"/>
          <a:ext cx="0" cy="0"/>
          <a:chOff x="0" y="0"/>
          <a:chExt cx="0" cy="0"/>
        </a:xfrm>
      </p:grpSpPr>
      <p:sp>
        <p:nvSpPr>
          <p:cNvPr id="1274" name="Google Shape;1274;p79"/>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5" name="Google Shape;1275;p79"/>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6" name="Google Shape;1276;p7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77" name="Google Shape;1277;p7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Inset [Teal]">
  <p:cSld name="BLANK_1_1_1_1_1_1_1_1_1_1_1_1_1_1_1_1_1_1_1_1_1_1_1_1_1_1_1_1_1_1_1_1_1_1_1_1_1_1_1_2_2">
    <p:bg>
      <p:bgPr>
        <a:solidFill>
          <a:srgbClr val="A6FFE0"/>
        </a:solidFill>
      </p:bgPr>
    </p:bg>
    <p:spTree>
      <p:nvGrpSpPr>
        <p:cNvPr id="1278" name="Shape 1278"/>
        <p:cNvGrpSpPr/>
        <p:nvPr/>
      </p:nvGrpSpPr>
      <p:grpSpPr>
        <a:xfrm>
          <a:off x="0" y="0"/>
          <a:ext cx="0" cy="0"/>
          <a:chOff x="0" y="0"/>
          <a:chExt cx="0" cy="0"/>
        </a:xfrm>
      </p:grpSpPr>
      <p:sp>
        <p:nvSpPr>
          <p:cNvPr id="1279" name="Google Shape;1279;p80"/>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0" name="Google Shape;1280;p80"/>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1" name="Google Shape;1281;p8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82" name="Google Shape;1282;p8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Inset [Purple]">
  <p:cSld name="BLANK_1_1_1_1_1_1_1_1_1_1_1_1_1_1_1_1_1_1_1_1_1_1_1_1_1_1_1_1_1_1_1_1_1_1_1_1_1_1_1_2_3">
    <p:bg>
      <p:bgPr>
        <a:solidFill>
          <a:srgbClr val="E6D6FF"/>
        </a:solidFill>
      </p:bgPr>
    </p:bg>
    <p:spTree>
      <p:nvGrpSpPr>
        <p:cNvPr id="1283" name="Shape 1283"/>
        <p:cNvGrpSpPr/>
        <p:nvPr/>
      </p:nvGrpSpPr>
      <p:grpSpPr>
        <a:xfrm>
          <a:off x="0" y="0"/>
          <a:ext cx="0" cy="0"/>
          <a:chOff x="0" y="0"/>
          <a:chExt cx="0" cy="0"/>
        </a:xfrm>
      </p:grpSpPr>
      <p:sp>
        <p:nvSpPr>
          <p:cNvPr id="1284" name="Google Shape;1284;p81"/>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5" name="Google Shape;1285;p81"/>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6" name="Google Shape;1286;p8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87" name="Google Shape;1287;p8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Inset [Pink]">
  <p:cSld name="BLANK_1_1_1_1_1_1_1_1_1_1_1_1_1_1_1_1_1_1_1_1_1_1_1_1_1_1_1_1_1_1_1_1_1_1_1_1_1_1_1_2_4">
    <p:bg>
      <p:bgPr>
        <a:solidFill>
          <a:srgbClr val="FFD4E4"/>
        </a:solidFill>
      </p:bgPr>
    </p:bg>
    <p:spTree>
      <p:nvGrpSpPr>
        <p:cNvPr id="1288" name="Shape 1288"/>
        <p:cNvGrpSpPr/>
        <p:nvPr/>
      </p:nvGrpSpPr>
      <p:grpSpPr>
        <a:xfrm>
          <a:off x="0" y="0"/>
          <a:ext cx="0" cy="0"/>
          <a:chOff x="0" y="0"/>
          <a:chExt cx="0" cy="0"/>
        </a:xfrm>
      </p:grpSpPr>
      <p:sp>
        <p:nvSpPr>
          <p:cNvPr id="1289" name="Google Shape;1289;p82"/>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0" name="Google Shape;1290;p82"/>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1" name="Google Shape;1291;p8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92" name="Google Shape;1292;p8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Inset [Orange]">
  <p:cSld name="BLANK_1_1_1_1_1_1_1_1_1_1_1_1_1_1_1_1_1_1_1_1_1_1_1_1_1_1_1_1_1_1_1_1_1_1_1_1_1_1_1_2_5">
    <p:bg>
      <p:bgPr>
        <a:solidFill>
          <a:srgbClr val="FFDEAF"/>
        </a:solidFill>
      </p:bgPr>
    </p:bg>
    <p:spTree>
      <p:nvGrpSpPr>
        <p:cNvPr id="1293" name="Shape 1293"/>
        <p:cNvGrpSpPr/>
        <p:nvPr/>
      </p:nvGrpSpPr>
      <p:grpSpPr>
        <a:xfrm>
          <a:off x="0" y="0"/>
          <a:ext cx="0" cy="0"/>
          <a:chOff x="0" y="0"/>
          <a:chExt cx="0" cy="0"/>
        </a:xfrm>
      </p:grpSpPr>
      <p:sp>
        <p:nvSpPr>
          <p:cNvPr id="1294" name="Google Shape;1294;p83"/>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5" name="Google Shape;1295;p83"/>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6" name="Google Shape;1296;p8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297" name="Google Shape;1297;p8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Quote Inset Image">
  <p:cSld name="BLANK_1_1_1_1_1_1_1_1_1_1_1_1_1_1_1_1_1_1_1_1_1_1_1_1_1_1_1_1_1_1_1_1_1_1_1_1_1_1_1_2_1_2">
    <p:bg>
      <p:bgPr>
        <a:solidFill>
          <a:srgbClr val="D8DDDD"/>
        </a:solidFill>
      </p:bgPr>
    </p:bg>
    <p:spTree>
      <p:nvGrpSpPr>
        <p:cNvPr id="1298" name="Shape 1298"/>
        <p:cNvGrpSpPr/>
        <p:nvPr/>
      </p:nvGrpSpPr>
      <p:grpSpPr>
        <a:xfrm>
          <a:off x="0" y="0"/>
          <a:ext cx="0" cy="0"/>
          <a:chOff x="0" y="0"/>
          <a:chExt cx="0" cy="0"/>
        </a:xfrm>
      </p:grpSpPr>
      <p:sp>
        <p:nvSpPr>
          <p:cNvPr id="1299" name="Google Shape;1299;p84"/>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0" name="Google Shape;1300;p84"/>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1" name="Google Shape;1301;p84"/>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02" name="Google Shape;1302;p84"/>
          <p:cNvSpPr txBox="1"/>
          <p:nvPr>
            <p:ph idx="1" type="body"/>
          </p:nvPr>
        </p:nvSpPr>
        <p:spPr>
          <a:xfrm>
            <a:off x="5385975" y="4143488"/>
            <a:ext cx="3071400" cy="240000"/>
          </a:xfrm>
          <a:prstGeom prst="rect">
            <a:avLst/>
          </a:prstGeom>
          <a:noFill/>
          <a:ln>
            <a:noFill/>
          </a:ln>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03" name="Google Shape;1303;p84"/>
          <p:cNvGrpSpPr/>
          <p:nvPr/>
        </p:nvGrpSpPr>
        <p:grpSpPr>
          <a:xfrm>
            <a:off x="8625005" y="4489229"/>
            <a:ext cx="323872" cy="323755"/>
            <a:chOff x="1189675" y="238125"/>
            <a:chExt cx="5240650" cy="5238750"/>
          </a:xfrm>
        </p:grpSpPr>
        <p:sp>
          <p:nvSpPr>
            <p:cNvPr id="1304" name="Google Shape;1304;p8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05" name="Google Shape;1305;p8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06" name="Google Shape;1306;p8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07" name="Google Shape;1307;p8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08" name="Google Shape;1308;p8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309" name="Google Shape;1309;p84"/>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Inset Image [Teal]">
  <p:cSld name="BLANK_1_1_1_1_1_1_1_1_1_1_1_1_1_1_1_1_1_1_1_1_1_1_1_1_1_1_1_1_1_1_1_1_1_1_1_1_1_1_1_2_1_3">
    <p:bg>
      <p:bgPr>
        <a:solidFill>
          <a:srgbClr val="A6FFE0"/>
        </a:solidFill>
      </p:bgPr>
    </p:bg>
    <p:spTree>
      <p:nvGrpSpPr>
        <p:cNvPr id="1310" name="Shape 1310"/>
        <p:cNvGrpSpPr/>
        <p:nvPr/>
      </p:nvGrpSpPr>
      <p:grpSpPr>
        <a:xfrm>
          <a:off x="0" y="0"/>
          <a:ext cx="0" cy="0"/>
          <a:chOff x="0" y="0"/>
          <a:chExt cx="0" cy="0"/>
        </a:xfrm>
      </p:grpSpPr>
      <p:sp>
        <p:nvSpPr>
          <p:cNvPr id="1311" name="Google Shape;1311;p85"/>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2" name="Google Shape;1312;p85"/>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3" name="Google Shape;1313;p85"/>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14" name="Google Shape;1314;p85"/>
          <p:cNvSpPr txBox="1"/>
          <p:nvPr>
            <p:ph idx="1" type="body"/>
          </p:nvPr>
        </p:nvSpPr>
        <p:spPr>
          <a:xfrm>
            <a:off x="5385975" y="4143488"/>
            <a:ext cx="3071400" cy="240000"/>
          </a:xfrm>
          <a:prstGeom prst="rect">
            <a:avLst/>
          </a:prstGeom>
          <a:noFill/>
          <a:ln>
            <a:noFill/>
          </a:ln>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15" name="Google Shape;1315;p85"/>
          <p:cNvGrpSpPr/>
          <p:nvPr/>
        </p:nvGrpSpPr>
        <p:grpSpPr>
          <a:xfrm>
            <a:off x="8625005" y="4489229"/>
            <a:ext cx="323872" cy="323755"/>
            <a:chOff x="1189675" y="238125"/>
            <a:chExt cx="5240650" cy="5238750"/>
          </a:xfrm>
        </p:grpSpPr>
        <p:sp>
          <p:nvSpPr>
            <p:cNvPr id="1316" name="Google Shape;1316;p8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17" name="Google Shape;1317;p8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18" name="Google Shape;1318;p8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19" name="Google Shape;1319;p8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20" name="Google Shape;1320;p8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321" name="Google Shape;1321;p85"/>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Inset Image [Purple]">
  <p:cSld name="BLANK_1_1_1_1_1_1_1_1_1_1_1_1_1_1_1_1_1_1_1_1_1_1_1_1_1_1_1_1_1_1_1_1_1_1_1_1_1_1_1_2_1_4">
    <p:bg>
      <p:bgPr>
        <a:solidFill>
          <a:srgbClr val="E6D6FF"/>
        </a:solidFill>
      </p:bgPr>
    </p:bg>
    <p:spTree>
      <p:nvGrpSpPr>
        <p:cNvPr id="1322" name="Shape 1322"/>
        <p:cNvGrpSpPr/>
        <p:nvPr/>
      </p:nvGrpSpPr>
      <p:grpSpPr>
        <a:xfrm>
          <a:off x="0" y="0"/>
          <a:ext cx="0" cy="0"/>
          <a:chOff x="0" y="0"/>
          <a:chExt cx="0" cy="0"/>
        </a:xfrm>
      </p:grpSpPr>
      <p:sp>
        <p:nvSpPr>
          <p:cNvPr id="1323" name="Google Shape;1323;p86"/>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4" name="Google Shape;1324;p86"/>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5" name="Google Shape;1325;p86"/>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26" name="Google Shape;1326;p86"/>
          <p:cNvSpPr txBox="1"/>
          <p:nvPr>
            <p:ph idx="1" type="body"/>
          </p:nvPr>
        </p:nvSpPr>
        <p:spPr>
          <a:xfrm>
            <a:off x="5385975" y="4143488"/>
            <a:ext cx="3071400" cy="240000"/>
          </a:xfrm>
          <a:prstGeom prst="rect">
            <a:avLst/>
          </a:prstGeom>
          <a:noFill/>
          <a:ln>
            <a:noFill/>
          </a:ln>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27" name="Google Shape;1327;p86"/>
          <p:cNvGrpSpPr/>
          <p:nvPr/>
        </p:nvGrpSpPr>
        <p:grpSpPr>
          <a:xfrm>
            <a:off x="8625005" y="4489229"/>
            <a:ext cx="323872" cy="323755"/>
            <a:chOff x="1189675" y="238125"/>
            <a:chExt cx="5240650" cy="5238750"/>
          </a:xfrm>
        </p:grpSpPr>
        <p:sp>
          <p:nvSpPr>
            <p:cNvPr id="1328" name="Google Shape;1328;p8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29" name="Google Shape;1329;p8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30" name="Google Shape;1330;p8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31" name="Google Shape;1331;p8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32" name="Google Shape;1332;p8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333" name="Google Shape;1333;p86"/>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Inset Image [Red]">
  <p:cSld name="BLANK_1_1_1_1_1_1_1_1_1_1_1_1_1_1_1_1_1_1_1_1_1_1_1_1_1_1_1_1_1_1_1_1_1_1_1_1_1_1_1_2_1_5">
    <p:bg>
      <p:bgPr>
        <a:solidFill>
          <a:srgbClr val="FFD4E4"/>
        </a:solidFill>
      </p:bgPr>
    </p:bg>
    <p:spTree>
      <p:nvGrpSpPr>
        <p:cNvPr id="1334" name="Shape 1334"/>
        <p:cNvGrpSpPr/>
        <p:nvPr/>
      </p:nvGrpSpPr>
      <p:grpSpPr>
        <a:xfrm>
          <a:off x="0" y="0"/>
          <a:ext cx="0" cy="0"/>
          <a:chOff x="0" y="0"/>
          <a:chExt cx="0" cy="0"/>
        </a:xfrm>
      </p:grpSpPr>
      <p:sp>
        <p:nvSpPr>
          <p:cNvPr id="1335" name="Google Shape;1335;p87"/>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6" name="Google Shape;1336;p87"/>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7" name="Google Shape;1337;p87"/>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38" name="Google Shape;1338;p87"/>
          <p:cNvSpPr txBox="1"/>
          <p:nvPr>
            <p:ph idx="1" type="body"/>
          </p:nvPr>
        </p:nvSpPr>
        <p:spPr>
          <a:xfrm>
            <a:off x="5385975" y="4143488"/>
            <a:ext cx="3071400" cy="240000"/>
          </a:xfrm>
          <a:prstGeom prst="rect">
            <a:avLst/>
          </a:prstGeom>
          <a:noFill/>
          <a:ln>
            <a:noFill/>
          </a:ln>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39" name="Google Shape;1339;p87"/>
          <p:cNvGrpSpPr/>
          <p:nvPr/>
        </p:nvGrpSpPr>
        <p:grpSpPr>
          <a:xfrm>
            <a:off x="8625005" y="4489229"/>
            <a:ext cx="323872" cy="323755"/>
            <a:chOff x="1189675" y="238125"/>
            <a:chExt cx="5240650" cy="5238750"/>
          </a:xfrm>
        </p:grpSpPr>
        <p:sp>
          <p:nvSpPr>
            <p:cNvPr id="1340" name="Google Shape;1340;p8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41" name="Google Shape;1341;p8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42" name="Google Shape;1342;p8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43" name="Google Shape;1343;p8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44" name="Google Shape;1344;p8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345" name="Google Shape;1345;p87"/>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Inset Image [Orange]">
  <p:cSld name="BLANK_1_1_1_1_1_1_1_1_1_1_1_1_1_1_1_1_1_1_1_1_1_1_1_1_1_1_1_1_1_1_1_1_1_1_1_1_1_1_1_2_1_6">
    <p:bg>
      <p:bgPr>
        <a:solidFill>
          <a:srgbClr val="FFDEAF"/>
        </a:solidFill>
      </p:bgPr>
    </p:bg>
    <p:spTree>
      <p:nvGrpSpPr>
        <p:cNvPr id="1346" name="Shape 1346"/>
        <p:cNvGrpSpPr/>
        <p:nvPr/>
      </p:nvGrpSpPr>
      <p:grpSpPr>
        <a:xfrm>
          <a:off x="0" y="0"/>
          <a:ext cx="0" cy="0"/>
          <a:chOff x="0" y="0"/>
          <a:chExt cx="0" cy="0"/>
        </a:xfrm>
      </p:grpSpPr>
      <p:sp>
        <p:nvSpPr>
          <p:cNvPr id="1347" name="Google Shape;1347;p88"/>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8" name="Google Shape;1348;p88"/>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9" name="Google Shape;1349;p88"/>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50" name="Google Shape;1350;p88"/>
          <p:cNvSpPr txBox="1"/>
          <p:nvPr>
            <p:ph idx="1" type="body"/>
          </p:nvPr>
        </p:nvSpPr>
        <p:spPr>
          <a:xfrm>
            <a:off x="5385975" y="4143488"/>
            <a:ext cx="3071400" cy="240000"/>
          </a:xfrm>
          <a:prstGeom prst="rect">
            <a:avLst/>
          </a:prstGeom>
          <a:noFill/>
          <a:ln>
            <a:noFill/>
          </a:ln>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51" name="Google Shape;1351;p88"/>
          <p:cNvGrpSpPr/>
          <p:nvPr/>
        </p:nvGrpSpPr>
        <p:grpSpPr>
          <a:xfrm>
            <a:off x="8625005" y="4489229"/>
            <a:ext cx="323872" cy="323755"/>
            <a:chOff x="1189675" y="238125"/>
            <a:chExt cx="5240650" cy="5238750"/>
          </a:xfrm>
        </p:grpSpPr>
        <p:sp>
          <p:nvSpPr>
            <p:cNvPr id="1352" name="Google Shape;1352;p8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53" name="Google Shape;1353;p8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54" name="Google Shape;1354;p8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55" name="Google Shape;1355;p8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56" name="Google Shape;1356;p8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357" name="Google Shape;1357;p88"/>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Quote Half Image">
  <p:cSld name="BLANK_1_1_1_1_1_1_1_1_1_1_1_1_1_1_1_1_1_1_1_1_1_1_1_1_1_1_1_1_1_1_1_1_1_1_1_1_1_1_1_2_1_2_1">
    <p:bg>
      <p:bgPr>
        <a:solidFill>
          <a:srgbClr val="D8DDDD"/>
        </a:solidFill>
      </p:bgPr>
    </p:bg>
    <p:spTree>
      <p:nvGrpSpPr>
        <p:cNvPr id="1358" name="Shape 1358"/>
        <p:cNvGrpSpPr/>
        <p:nvPr/>
      </p:nvGrpSpPr>
      <p:grpSpPr>
        <a:xfrm>
          <a:off x="0" y="0"/>
          <a:ext cx="0" cy="0"/>
          <a:chOff x="0" y="0"/>
          <a:chExt cx="0" cy="0"/>
        </a:xfrm>
      </p:grpSpPr>
      <p:sp>
        <p:nvSpPr>
          <p:cNvPr id="1359" name="Google Shape;1359;p89"/>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0" name="Google Shape;1360;p89"/>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61" name="Google Shape;1361;p89"/>
          <p:cNvSpPr txBox="1"/>
          <p:nvPr>
            <p:ph idx="1" type="body"/>
          </p:nvPr>
        </p:nvSpPr>
        <p:spPr>
          <a:xfrm>
            <a:off x="606688" y="3105013"/>
            <a:ext cx="1900500" cy="13842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62" name="Google Shape;1362;p89"/>
          <p:cNvGrpSpPr/>
          <p:nvPr/>
        </p:nvGrpSpPr>
        <p:grpSpPr>
          <a:xfrm>
            <a:off x="8625005" y="4489229"/>
            <a:ext cx="323872" cy="323755"/>
            <a:chOff x="1189675" y="238125"/>
            <a:chExt cx="5240650" cy="5238750"/>
          </a:xfrm>
        </p:grpSpPr>
        <p:sp>
          <p:nvSpPr>
            <p:cNvPr id="1363" name="Google Shape;1363;p8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64" name="Google Shape;1364;p8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65" name="Google Shape;1365;p8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66" name="Google Shape;1366;p8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67" name="Google Shape;1367;p8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Half Image [Teal]">
  <p:cSld name="BLANK_1_1_1_1_1_1_1_1_1_1_1_1_1_1_1_1_1_1_1_1_1_1_1_1_1_1_1_1_1_1_1_1_1_1_1_1_1_1_1_2_1_2_1_1">
    <p:bg>
      <p:bgPr>
        <a:solidFill>
          <a:srgbClr val="A6FFE0"/>
        </a:solidFill>
      </p:bgPr>
    </p:bg>
    <p:spTree>
      <p:nvGrpSpPr>
        <p:cNvPr id="1368" name="Shape 1368"/>
        <p:cNvGrpSpPr/>
        <p:nvPr/>
      </p:nvGrpSpPr>
      <p:grpSpPr>
        <a:xfrm>
          <a:off x="0" y="0"/>
          <a:ext cx="0" cy="0"/>
          <a:chOff x="0" y="0"/>
          <a:chExt cx="0" cy="0"/>
        </a:xfrm>
      </p:grpSpPr>
      <p:sp>
        <p:nvSpPr>
          <p:cNvPr id="1369" name="Google Shape;1369;p90"/>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0" name="Google Shape;1370;p90"/>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71" name="Google Shape;1371;p90"/>
          <p:cNvSpPr txBox="1"/>
          <p:nvPr>
            <p:ph idx="1" type="body"/>
          </p:nvPr>
        </p:nvSpPr>
        <p:spPr>
          <a:xfrm>
            <a:off x="606688" y="3105013"/>
            <a:ext cx="1900500" cy="13842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72" name="Google Shape;1372;p90"/>
          <p:cNvGrpSpPr/>
          <p:nvPr/>
        </p:nvGrpSpPr>
        <p:grpSpPr>
          <a:xfrm>
            <a:off x="8625005" y="4489229"/>
            <a:ext cx="323872" cy="323755"/>
            <a:chOff x="1189675" y="238125"/>
            <a:chExt cx="5240650" cy="5238750"/>
          </a:xfrm>
        </p:grpSpPr>
        <p:sp>
          <p:nvSpPr>
            <p:cNvPr id="1373" name="Google Shape;1373;p9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74" name="Google Shape;1374;p9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75" name="Google Shape;1375;p9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76" name="Google Shape;1376;p9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77" name="Google Shape;1377;p9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Half Image [Purple]">
  <p:cSld name="BLANK_1_1_1_1_1_1_1_1_1_1_1_1_1_1_1_1_1_1_1_1_1_1_1_1_1_1_1_1_1_1_1_1_1_1_1_1_1_1_1_2_1_2_1_1_1">
    <p:bg>
      <p:bgPr>
        <a:solidFill>
          <a:srgbClr val="E6D6FF"/>
        </a:solidFill>
      </p:bgPr>
    </p:bg>
    <p:spTree>
      <p:nvGrpSpPr>
        <p:cNvPr id="1378" name="Shape 1378"/>
        <p:cNvGrpSpPr/>
        <p:nvPr/>
      </p:nvGrpSpPr>
      <p:grpSpPr>
        <a:xfrm>
          <a:off x="0" y="0"/>
          <a:ext cx="0" cy="0"/>
          <a:chOff x="0" y="0"/>
          <a:chExt cx="0" cy="0"/>
        </a:xfrm>
      </p:grpSpPr>
      <p:sp>
        <p:nvSpPr>
          <p:cNvPr id="1379" name="Google Shape;1379;p91"/>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0" name="Google Shape;1380;p91"/>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81" name="Google Shape;1381;p91"/>
          <p:cNvSpPr txBox="1"/>
          <p:nvPr>
            <p:ph idx="1" type="body"/>
          </p:nvPr>
        </p:nvSpPr>
        <p:spPr>
          <a:xfrm>
            <a:off x="606688" y="3105013"/>
            <a:ext cx="1900500" cy="13842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82" name="Google Shape;1382;p91"/>
          <p:cNvGrpSpPr/>
          <p:nvPr/>
        </p:nvGrpSpPr>
        <p:grpSpPr>
          <a:xfrm>
            <a:off x="8625005" y="4489229"/>
            <a:ext cx="323872" cy="323755"/>
            <a:chOff x="1189675" y="238125"/>
            <a:chExt cx="5240650" cy="5238750"/>
          </a:xfrm>
        </p:grpSpPr>
        <p:sp>
          <p:nvSpPr>
            <p:cNvPr id="1383" name="Google Shape;1383;p9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84" name="Google Shape;1384;p9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85" name="Google Shape;1385;p9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86" name="Google Shape;1386;p9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87" name="Google Shape;1387;p9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Half Image [Red]">
  <p:cSld name="BLANK_1_1_1_1_1_1_1_1_1_1_1_1_1_1_1_1_1_1_1_1_1_1_1_1_1_1_1_1_1_1_1_1_1_1_1_1_1_1_1_2_1_2_1_1_1_1">
    <p:bg>
      <p:bgPr>
        <a:solidFill>
          <a:srgbClr val="FFD4E4"/>
        </a:solidFill>
      </p:bgPr>
    </p:bg>
    <p:spTree>
      <p:nvGrpSpPr>
        <p:cNvPr id="1388" name="Shape 1388"/>
        <p:cNvGrpSpPr/>
        <p:nvPr/>
      </p:nvGrpSpPr>
      <p:grpSpPr>
        <a:xfrm>
          <a:off x="0" y="0"/>
          <a:ext cx="0" cy="0"/>
          <a:chOff x="0" y="0"/>
          <a:chExt cx="0" cy="0"/>
        </a:xfrm>
      </p:grpSpPr>
      <p:sp>
        <p:nvSpPr>
          <p:cNvPr id="1389" name="Google Shape;1389;p92"/>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0" name="Google Shape;1390;p92"/>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391" name="Google Shape;1391;p92"/>
          <p:cNvSpPr txBox="1"/>
          <p:nvPr>
            <p:ph idx="1" type="body"/>
          </p:nvPr>
        </p:nvSpPr>
        <p:spPr>
          <a:xfrm>
            <a:off x="606688" y="3105013"/>
            <a:ext cx="1900500" cy="13842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392" name="Google Shape;1392;p92"/>
          <p:cNvGrpSpPr/>
          <p:nvPr/>
        </p:nvGrpSpPr>
        <p:grpSpPr>
          <a:xfrm>
            <a:off x="8625005" y="4489229"/>
            <a:ext cx="323872" cy="323755"/>
            <a:chOff x="1189675" y="238125"/>
            <a:chExt cx="5240650" cy="5238750"/>
          </a:xfrm>
        </p:grpSpPr>
        <p:sp>
          <p:nvSpPr>
            <p:cNvPr id="1393" name="Google Shape;1393;p9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94" name="Google Shape;1394;p9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95" name="Google Shape;1395;p9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96" name="Google Shape;1396;p9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97" name="Google Shape;1397;p9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Half Image [Orange]">
  <p:cSld name="BLANK_1_1_1_1_1_1_1_1_1_1_1_1_1_1_1_1_1_1_1_1_1_1_1_1_1_1_1_1_1_1_1_1_1_1_1_1_1_1_1_2_1_2_1_1_1_1_1">
    <p:bg>
      <p:bgPr>
        <a:solidFill>
          <a:srgbClr val="FFDEAF"/>
        </a:solidFill>
      </p:bgPr>
    </p:bg>
    <p:spTree>
      <p:nvGrpSpPr>
        <p:cNvPr id="1398" name="Shape 1398"/>
        <p:cNvGrpSpPr/>
        <p:nvPr/>
      </p:nvGrpSpPr>
      <p:grpSpPr>
        <a:xfrm>
          <a:off x="0" y="0"/>
          <a:ext cx="0" cy="0"/>
          <a:chOff x="0" y="0"/>
          <a:chExt cx="0" cy="0"/>
        </a:xfrm>
      </p:grpSpPr>
      <p:sp>
        <p:nvSpPr>
          <p:cNvPr id="1399" name="Google Shape;1399;p93"/>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0" name="Google Shape;1400;p93"/>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401" name="Google Shape;1401;p93"/>
          <p:cNvSpPr txBox="1"/>
          <p:nvPr>
            <p:ph idx="1" type="body"/>
          </p:nvPr>
        </p:nvSpPr>
        <p:spPr>
          <a:xfrm>
            <a:off x="606688" y="3105013"/>
            <a:ext cx="1900500" cy="1384200"/>
          </a:xfrm>
          <a:prstGeom prst="rect">
            <a:avLst/>
          </a:prstGeom>
          <a:noFill/>
          <a:ln>
            <a:noFill/>
          </a:ln>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402" name="Google Shape;1402;p93"/>
          <p:cNvGrpSpPr/>
          <p:nvPr/>
        </p:nvGrpSpPr>
        <p:grpSpPr>
          <a:xfrm>
            <a:off x="8625005" y="4489229"/>
            <a:ext cx="323872" cy="323755"/>
            <a:chOff x="1189675" y="238125"/>
            <a:chExt cx="5240650" cy="5238750"/>
          </a:xfrm>
        </p:grpSpPr>
        <p:sp>
          <p:nvSpPr>
            <p:cNvPr id="1403" name="Google Shape;1403;p9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04" name="Google Shape;1404;p9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05" name="Google Shape;1405;p9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06" name="Google Shape;1406;p9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407" name="Google Shape;1407;p9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Image Half">
  <p:cSld name="BLANK_1_1_1_1_1_1_1_1_1_1_1_1_1_1_1_1_1_1_1_1_1_1_1_1_1_1_1_1_1_1_1_1_1_1_1_1_1_1_1_1">
    <p:bg>
      <p:bgPr>
        <a:solidFill>
          <a:srgbClr val="D8DDDD"/>
        </a:solidFill>
      </p:bgPr>
    </p:bg>
    <p:spTree>
      <p:nvGrpSpPr>
        <p:cNvPr id="1408" name="Shape 1408"/>
        <p:cNvGrpSpPr/>
        <p:nvPr/>
      </p:nvGrpSpPr>
      <p:grpSpPr>
        <a:xfrm>
          <a:off x="0" y="0"/>
          <a:ext cx="0" cy="0"/>
          <a:chOff x="0" y="0"/>
          <a:chExt cx="0" cy="0"/>
        </a:xfrm>
      </p:grpSpPr>
      <p:sp>
        <p:nvSpPr>
          <p:cNvPr id="1409" name="Google Shape;1409;p94"/>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0" name="Google Shape;1410;p94"/>
          <p:cNvSpPr txBox="1"/>
          <p:nvPr>
            <p:ph idx="1" type="body"/>
          </p:nvPr>
        </p:nvSpPr>
        <p:spPr>
          <a:xfrm>
            <a:off x="599050" y="1374213"/>
            <a:ext cx="3177600" cy="3115500"/>
          </a:xfrm>
          <a:prstGeom prst="rect">
            <a:avLst/>
          </a:prstGeom>
          <a:noFill/>
          <a:ln>
            <a:noFill/>
          </a:ln>
        </p:spPr>
        <p:txBody>
          <a:bodyPr anchorCtr="0" anchor="t" bIns="0" lIns="0" spcFirstLastPara="1" rIns="0" wrap="square" tIns="0">
            <a:noAutofit/>
          </a:bodyPr>
          <a:lstStyle>
            <a:lvl1pPr indent="-317500" lvl="0" marL="457200" rtl="0">
              <a:lnSpc>
                <a:spcPct val="12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grpSp>
        <p:nvGrpSpPr>
          <p:cNvPr id="1411" name="Google Shape;1411;p94"/>
          <p:cNvGrpSpPr/>
          <p:nvPr/>
        </p:nvGrpSpPr>
        <p:grpSpPr>
          <a:xfrm>
            <a:off x="8625005" y="4489229"/>
            <a:ext cx="323872" cy="323755"/>
            <a:chOff x="1189675" y="238125"/>
            <a:chExt cx="5240650" cy="5238750"/>
          </a:xfrm>
        </p:grpSpPr>
        <p:sp>
          <p:nvSpPr>
            <p:cNvPr id="1412" name="Google Shape;1412;p9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13" name="Google Shape;1413;p9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14" name="Google Shape;1414;p9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15" name="Google Shape;1415;p9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416" name="Google Shape;1416;p9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417" name="Google Shape;1417;p9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Half [Teal]">
  <p:cSld name="BLANK_1_1_1_1_1_1_1_1_1_1_1_1_1_1_1_1_1_1_1_1_1_1_1_1_1_1_1_1_1_1_1_1_1_1_1_1_1_1_1_1_2">
    <p:bg>
      <p:bgPr>
        <a:solidFill>
          <a:srgbClr val="A6FFE0"/>
        </a:solidFill>
      </p:bgPr>
    </p:bg>
    <p:spTree>
      <p:nvGrpSpPr>
        <p:cNvPr id="1418" name="Shape 1418"/>
        <p:cNvGrpSpPr/>
        <p:nvPr/>
      </p:nvGrpSpPr>
      <p:grpSpPr>
        <a:xfrm>
          <a:off x="0" y="0"/>
          <a:ext cx="0" cy="0"/>
          <a:chOff x="0" y="0"/>
          <a:chExt cx="0" cy="0"/>
        </a:xfrm>
      </p:grpSpPr>
      <p:sp>
        <p:nvSpPr>
          <p:cNvPr id="1419" name="Google Shape;1419;p95"/>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20" name="Google Shape;1420;p95"/>
          <p:cNvGrpSpPr/>
          <p:nvPr/>
        </p:nvGrpSpPr>
        <p:grpSpPr>
          <a:xfrm>
            <a:off x="8625005" y="4489229"/>
            <a:ext cx="323872" cy="323755"/>
            <a:chOff x="1189675" y="238125"/>
            <a:chExt cx="5240650" cy="5238750"/>
          </a:xfrm>
        </p:grpSpPr>
        <p:sp>
          <p:nvSpPr>
            <p:cNvPr id="1421" name="Google Shape;1421;p9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22" name="Google Shape;1422;p9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23" name="Google Shape;1423;p9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24" name="Google Shape;1424;p9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425" name="Google Shape;1425;p9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426" name="Google Shape;1426;p9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27" name="Google Shape;1427;p95"/>
          <p:cNvSpPr txBox="1"/>
          <p:nvPr>
            <p:ph idx="1" type="body"/>
          </p:nvPr>
        </p:nvSpPr>
        <p:spPr>
          <a:xfrm>
            <a:off x="599050" y="1374213"/>
            <a:ext cx="3177600" cy="3115500"/>
          </a:xfrm>
          <a:prstGeom prst="rect">
            <a:avLst/>
          </a:prstGeom>
          <a:noFill/>
          <a:ln>
            <a:noFill/>
          </a:ln>
        </p:spPr>
        <p:txBody>
          <a:bodyPr anchorCtr="0" anchor="t" bIns="0" lIns="0" spcFirstLastPara="1" rIns="0" wrap="square" tIns="0">
            <a:noAutofit/>
          </a:bodyPr>
          <a:lstStyle>
            <a:lvl1pPr indent="-317500" lvl="0" marL="457200" rtl="0">
              <a:lnSpc>
                <a:spcPct val="12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Half [Purple]">
  <p:cSld name="BLANK_1_1_1_1_1_1_1_1_1_1_1_1_1_1_1_1_1_1_1_1_1_1_1_1_1_1_1_1_1_1_1_1_1_1_1_1_1_1_1_1_2_1">
    <p:bg>
      <p:bgPr>
        <a:solidFill>
          <a:srgbClr val="E6D6FF"/>
        </a:solidFill>
      </p:bgPr>
    </p:bg>
    <p:spTree>
      <p:nvGrpSpPr>
        <p:cNvPr id="1428" name="Shape 1428"/>
        <p:cNvGrpSpPr/>
        <p:nvPr/>
      </p:nvGrpSpPr>
      <p:grpSpPr>
        <a:xfrm>
          <a:off x="0" y="0"/>
          <a:ext cx="0" cy="0"/>
          <a:chOff x="0" y="0"/>
          <a:chExt cx="0" cy="0"/>
        </a:xfrm>
      </p:grpSpPr>
      <p:sp>
        <p:nvSpPr>
          <p:cNvPr id="1429" name="Google Shape;1429;p96"/>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30" name="Google Shape;1430;p96"/>
          <p:cNvGrpSpPr/>
          <p:nvPr/>
        </p:nvGrpSpPr>
        <p:grpSpPr>
          <a:xfrm>
            <a:off x="8625005" y="4489229"/>
            <a:ext cx="323872" cy="323755"/>
            <a:chOff x="1189675" y="238125"/>
            <a:chExt cx="5240650" cy="5238750"/>
          </a:xfrm>
        </p:grpSpPr>
        <p:sp>
          <p:nvSpPr>
            <p:cNvPr id="1431" name="Google Shape;1431;p9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32" name="Google Shape;1432;p9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33" name="Google Shape;1433;p9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34" name="Google Shape;1434;p9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435" name="Google Shape;1435;p9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436" name="Google Shape;1436;p9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37" name="Google Shape;1437;p96"/>
          <p:cNvSpPr txBox="1"/>
          <p:nvPr>
            <p:ph idx="1" type="body"/>
          </p:nvPr>
        </p:nvSpPr>
        <p:spPr>
          <a:xfrm>
            <a:off x="599050" y="1374213"/>
            <a:ext cx="3177600" cy="3115500"/>
          </a:xfrm>
          <a:prstGeom prst="rect">
            <a:avLst/>
          </a:prstGeom>
          <a:noFill/>
          <a:ln>
            <a:noFill/>
          </a:ln>
        </p:spPr>
        <p:txBody>
          <a:bodyPr anchorCtr="0" anchor="t" bIns="0" lIns="0" spcFirstLastPara="1" rIns="0" wrap="square" tIns="0">
            <a:noAutofit/>
          </a:bodyPr>
          <a:lstStyle>
            <a:lvl1pPr indent="-317500" lvl="0" marL="457200" rtl="0">
              <a:lnSpc>
                <a:spcPct val="12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Half [Red]">
  <p:cSld name="BLANK_1_1_1_1_1_1_1_1_1_1_1_1_1_1_1_1_1_1_1_1_1_1_1_1_1_1_1_1_1_1_1_1_1_1_1_1_1_1_1_1_2_1_1">
    <p:bg>
      <p:bgPr>
        <a:solidFill>
          <a:srgbClr val="FFD4E4"/>
        </a:solidFill>
      </p:bgPr>
    </p:bg>
    <p:spTree>
      <p:nvGrpSpPr>
        <p:cNvPr id="1438" name="Shape 1438"/>
        <p:cNvGrpSpPr/>
        <p:nvPr/>
      </p:nvGrpSpPr>
      <p:grpSpPr>
        <a:xfrm>
          <a:off x="0" y="0"/>
          <a:ext cx="0" cy="0"/>
          <a:chOff x="0" y="0"/>
          <a:chExt cx="0" cy="0"/>
        </a:xfrm>
      </p:grpSpPr>
      <p:sp>
        <p:nvSpPr>
          <p:cNvPr id="1439" name="Google Shape;1439;p97"/>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40" name="Google Shape;1440;p97"/>
          <p:cNvGrpSpPr/>
          <p:nvPr/>
        </p:nvGrpSpPr>
        <p:grpSpPr>
          <a:xfrm>
            <a:off x="8625005" y="4489229"/>
            <a:ext cx="323872" cy="323755"/>
            <a:chOff x="1189675" y="238125"/>
            <a:chExt cx="5240650" cy="5238750"/>
          </a:xfrm>
        </p:grpSpPr>
        <p:sp>
          <p:nvSpPr>
            <p:cNvPr id="1441" name="Google Shape;1441;p9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42" name="Google Shape;1442;p9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43" name="Google Shape;1443;p9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44" name="Google Shape;1444;p9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445" name="Google Shape;1445;p9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446" name="Google Shape;1446;p9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47" name="Google Shape;1447;p97"/>
          <p:cNvSpPr txBox="1"/>
          <p:nvPr>
            <p:ph idx="1" type="body"/>
          </p:nvPr>
        </p:nvSpPr>
        <p:spPr>
          <a:xfrm>
            <a:off x="599050" y="1374213"/>
            <a:ext cx="3177600" cy="3115500"/>
          </a:xfrm>
          <a:prstGeom prst="rect">
            <a:avLst/>
          </a:prstGeom>
          <a:noFill/>
          <a:ln>
            <a:noFill/>
          </a:ln>
        </p:spPr>
        <p:txBody>
          <a:bodyPr anchorCtr="0" anchor="t" bIns="0" lIns="0" spcFirstLastPara="1" rIns="0" wrap="square" tIns="0">
            <a:noAutofit/>
          </a:bodyPr>
          <a:lstStyle>
            <a:lvl1pPr indent="-317500" lvl="0" marL="457200" rtl="0">
              <a:lnSpc>
                <a:spcPct val="12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Half [Orange]">
  <p:cSld name="BLANK_1_1_1_1_1_1_1_1_1_1_1_1_1_1_1_1_1_1_1_1_1_1_1_1_1_1_1_1_1_1_1_1_1_1_1_1_1_1_1_1_2_1_1_1">
    <p:bg>
      <p:bgPr>
        <a:solidFill>
          <a:srgbClr val="FFDEAF"/>
        </a:solidFill>
      </p:bgPr>
    </p:bg>
    <p:spTree>
      <p:nvGrpSpPr>
        <p:cNvPr id="1448" name="Shape 1448"/>
        <p:cNvGrpSpPr/>
        <p:nvPr/>
      </p:nvGrpSpPr>
      <p:grpSpPr>
        <a:xfrm>
          <a:off x="0" y="0"/>
          <a:ext cx="0" cy="0"/>
          <a:chOff x="0" y="0"/>
          <a:chExt cx="0" cy="0"/>
        </a:xfrm>
      </p:grpSpPr>
      <p:sp>
        <p:nvSpPr>
          <p:cNvPr id="1449" name="Google Shape;1449;p98"/>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450" name="Google Shape;1450;p98"/>
          <p:cNvGrpSpPr/>
          <p:nvPr/>
        </p:nvGrpSpPr>
        <p:grpSpPr>
          <a:xfrm>
            <a:off x="8625005" y="4489229"/>
            <a:ext cx="323872" cy="323755"/>
            <a:chOff x="1189675" y="238125"/>
            <a:chExt cx="5240650" cy="5238750"/>
          </a:xfrm>
        </p:grpSpPr>
        <p:sp>
          <p:nvSpPr>
            <p:cNvPr id="1451" name="Google Shape;1451;p9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52" name="Google Shape;1452;p9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53" name="Google Shape;1453;p9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454" name="Google Shape;1454;p9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455" name="Google Shape;1455;p9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
        <p:nvSpPr>
          <p:cNvPr id="1456" name="Google Shape;1456;p9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57" name="Google Shape;1457;p98"/>
          <p:cNvSpPr txBox="1"/>
          <p:nvPr>
            <p:ph idx="1" type="body"/>
          </p:nvPr>
        </p:nvSpPr>
        <p:spPr>
          <a:xfrm>
            <a:off x="599050" y="1374213"/>
            <a:ext cx="3177600" cy="3115500"/>
          </a:xfrm>
          <a:prstGeom prst="rect">
            <a:avLst/>
          </a:prstGeom>
          <a:noFill/>
          <a:ln>
            <a:noFill/>
          </a:ln>
        </p:spPr>
        <p:txBody>
          <a:bodyPr anchorCtr="0" anchor="t" bIns="0" lIns="0" spcFirstLastPara="1" rIns="0" wrap="square" tIns="0">
            <a:noAutofit/>
          </a:bodyPr>
          <a:lstStyle>
            <a:lvl1pPr indent="-317500" lvl="0" marL="457200" rtl="0">
              <a:lnSpc>
                <a:spcPct val="125000"/>
              </a:lnSpc>
              <a:spcBef>
                <a:spcPts val="0"/>
              </a:spcBef>
              <a:spcAft>
                <a:spcPts val="0"/>
              </a:spcAft>
              <a:buClr>
                <a:schemeClr val="dk2"/>
              </a:buClr>
              <a:buSzPts val="1400"/>
              <a:buFont typeface="DM Sans"/>
              <a:buChar char="●"/>
              <a:defRPr>
                <a:solidFill>
                  <a:schemeClr val="dk2"/>
                </a:solidFill>
                <a:latin typeface="DM Sans"/>
                <a:ea typeface="DM Sans"/>
                <a:cs typeface="DM Sans"/>
                <a:sym typeface="DM Sans"/>
              </a:defRPr>
            </a:lvl1pPr>
            <a:lvl2pPr indent="-304800" lvl="1" marL="914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2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2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s [Teal]">
  <p:cSld name="CUSTOM_1">
    <p:bg>
      <p:bgPr>
        <a:solidFill>
          <a:srgbClr val="A6FFE0"/>
        </a:solidFill>
      </p:bgPr>
    </p:bg>
    <p:spTree>
      <p:nvGrpSpPr>
        <p:cNvPr id="1458" name="Shape 1458"/>
        <p:cNvGrpSpPr/>
        <p:nvPr/>
      </p:nvGrpSpPr>
      <p:grpSpPr>
        <a:xfrm>
          <a:off x="0" y="0"/>
          <a:ext cx="0" cy="0"/>
          <a:chOff x="0" y="0"/>
          <a:chExt cx="0" cy="0"/>
        </a:xfrm>
      </p:grpSpPr>
      <p:sp>
        <p:nvSpPr>
          <p:cNvPr id="1459" name="Google Shape;1459;p9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60" name="Google Shape;1460;p9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s [Purple]">
  <p:cSld name="CUSTOM_2">
    <p:bg>
      <p:bgPr>
        <a:solidFill>
          <a:srgbClr val="E6D6FF"/>
        </a:solidFill>
      </p:bgPr>
    </p:bg>
    <p:spTree>
      <p:nvGrpSpPr>
        <p:cNvPr id="1461" name="Shape 1461"/>
        <p:cNvGrpSpPr/>
        <p:nvPr/>
      </p:nvGrpSpPr>
      <p:grpSpPr>
        <a:xfrm>
          <a:off x="0" y="0"/>
          <a:ext cx="0" cy="0"/>
          <a:chOff x="0" y="0"/>
          <a:chExt cx="0" cy="0"/>
        </a:xfrm>
      </p:grpSpPr>
      <p:sp>
        <p:nvSpPr>
          <p:cNvPr id="1462" name="Google Shape;1462;p10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63" name="Google Shape;1463;p10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ices [Red]">
  <p:cSld name="CUSTOM_3">
    <p:bg>
      <p:bgPr>
        <a:solidFill>
          <a:srgbClr val="FFD4E4"/>
        </a:solidFill>
      </p:bgPr>
    </p:bg>
    <p:spTree>
      <p:nvGrpSpPr>
        <p:cNvPr id="1464" name="Shape 1464"/>
        <p:cNvGrpSpPr/>
        <p:nvPr/>
      </p:nvGrpSpPr>
      <p:grpSpPr>
        <a:xfrm>
          <a:off x="0" y="0"/>
          <a:ext cx="0" cy="0"/>
          <a:chOff x="0" y="0"/>
          <a:chExt cx="0" cy="0"/>
        </a:xfrm>
      </p:grpSpPr>
      <p:sp>
        <p:nvSpPr>
          <p:cNvPr id="1465" name="Google Shape;1465;p10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466" name="Google Shape;1466;p10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Private &amp; Confidential</a:t>
            </a:r>
            <a:endParaRPr sz="700">
              <a:solidFill>
                <a:schemeClr val="dk1"/>
              </a:solidFill>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84" Type="http://schemas.openxmlformats.org/officeDocument/2006/relationships/slideLayout" Target="../slideLayouts/slideLayout95.xml"/><Relationship Id="rId83" Type="http://schemas.openxmlformats.org/officeDocument/2006/relationships/slideLayout" Target="../slideLayouts/slideLayout94.xml"/><Relationship Id="rId42" Type="http://schemas.openxmlformats.org/officeDocument/2006/relationships/slideLayout" Target="../slideLayouts/slideLayout53.xml"/><Relationship Id="rId86" Type="http://schemas.openxmlformats.org/officeDocument/2006/relationships/slideLayout" Target="../slideLayouts/slideLayout97.xml"/><Relationship Id="rId41" Type="http://schemas.openxmlformats.org/officeDocument/2006/relationships/slideLayout" Target="../slideLayouts/slideLayout52.xml"/><Relationship Id="rId85" Type="http://schemas.openxmlformats.org/officeDocument/2006/relationships/slideLayout" Target="../slideLayouts/slideLayout96.xml"/><Relationship Id="rId44" Type="http://schemas.openxmlformats.org/officeDocument/2006/relationships/slideLayout" Target="../slideLayouts/slideLayout55.xml"/><Relationship Id="rId88" Type="http://schemas.openxmlformats.org/officeDocument/2006/relationships/slideLayout" Target="../slideLayouts/slideLayout99.xml"/><Relationship Id="rId43" Type="http://schemas.openxmlformats.org/officeDocument/2006/relationships/slideLayout" Target="../slideLayouts/slideLayout54.xml"/><Relationship Id="rId87" Type="http://schemas.openxmlformats.org/officeDocument/2006/relationships/slideLayout" Target="../slideLayouts/slideLayout98.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9" Type="http://schemas.openxmlformats.org/officeDocument/2006/relationships/slideLayout" Target="../slideLayouts/slideLayout100.xml"/><Relationship Id="rId80" Type="http://schemas.openxmlformats.org/officeDocument/2006/relationships/slideLayout" Target="../slideLayouts/slideLayout91.xml"/><Relationship Id="rId82" Type="http://schemas.openxmlformats.org/officeDocument/2006/relationships/slideLayout" Target="../slideLayouts/slideLayout93.xml"/><Relationship Id="rId81" Type="http://schemas.openxmlformats.org/officeDocument/2006/relationships/slideLayout" Target="../slideLayouts/slideLayout9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91" Type="http://schemas.openxmlformats.org/officeDocument/2006/relationships/slideLayout" Target="../slideLayouts/slideLayout102.xml"/><Relationship Id="rId90" Type="http://schemas.openxmlformats.org/officeDocument/2006/relationships/slideLayout" Target="../slideLayouts/slideLayout101.xml"/><Relationship Id="rId93" Type="http://schemas.openxmlformats.org/officeDocument/2006/relationships/theme" Target="../theme/theme2.xml"/><Relationship Id="rId92" Type="http://schemas.openxmlformats.org/officeDocument/2006/relationships/slideLayout" Target="../slideLayouts/slideLayout103.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8625005" y="4489654"/>
            <a:ext cx="323872" cy="323755"/>
            <a:chOff x="1189675" y="238125"/>
            <a:chExt cx="5240650" cy="5238750"/>
          </a:xfrm>
        </p:grpSpPr>
        <p:sp>
          <p:nvSpPr>
            <p:cNvPr id="52" name="Google Shape;52;p1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2">
          <p15:clr>
            <a:srgbClr val="EA4335"/>
          </p15:clr>
        </p15:guide>
        <p15:guide id="2" pos="663">
          <p15:clr>
            <a:srgbClr val="EA4335"/>
          </p15:clr>
        </p15:guide>
        <p15:guide id="3" pos="806">
          <p15:clr>
            <a:srgbClr val="EA4335"/>
          </p15:clr>
        </p15:guide>
        <p15:guide id="4" pos="1092">
          <p15:clr>
            <a:srgbClr val="EA4335"/>
          </p15:clr>
        </p15:guide>
        <p15:guide id="5" pos="1236">
          <p15:clr>
            <a:srgbClr val="EA4335"/>
          </p15:clr>
        </p15:guide>
        <p15:guide id="6" pos="1521">
          <p15:clr>
            <a:srgbClr val="EA4335"/>
          </p15:clr>
        </p15:guide>
        <p15:guide id="7" pos="1665">
          <p15:clr>
            <a:srgbClr val="EA4335"/>
          </p15:clr>
        </p15:guide>
        <p15:guide id="8" pos="1950">
          <p15:clr>
            <a:srgbClr val="EA4335"/>
          </p15:clr>
        </p15:guide>
        <p15:guide id="9" pos="2094">
          <p15:clr>
            <a:srgbClr val="EA4335"/>
          </p15:clr>
        </p15:guide>
        <p15:guide id="10" pos="2379">
          <p15:clr>
            <a:srgbClr val="EA4335"/>
          </p15:clr>
        </p15:guide>
        <p15:guide id="11" pos="2523">
          <p15:clr>
            <a:srgbClr val="EA4335"/>
          </p15:clr>
        </p15:guide>
        <p15:guide id="12" pos="2808">
          <p15:clr>
            <a:srgbClr val="EA4335"/>
          </p15:clr>
        </p15:guide>
        <p15:guide id="13" pos="2952">
          <p15:clr>
            <a:srgbClr val="EA4335"/>
          </p15:clr>
        </p15:guide>
        <p15:guide id="14" pos="3238">
          <p15:clr>
            <a:srgbClr val="EA4335"/>
          </p15:clr>
        </p15:guide>
        <p15:guide id="15" pos="3381">
          <p15:clr>
            <a:srgbClr val="EA4335"/>
          </p15:clr>
        </p15:guide>
        <p15:guide id="16" pos="3666">
          <p15:clr>
            <a:srgbClr val="EA4335"/>
          </p15:clr>
        </p15:guide>
        <p15:guide id="17" pos="3810">
          <p15:clr>
            <a:srgbClr val="EA4335"/>
          </p15:clr>
        </p15:guide>
        <p15:guide id="18" pos="4095">
          <p15:clr>
            <a:srgbClr val="EA4335"/>
          </p15:clr>
        </p15:guide>
        <p15:guide id="19" pos="4239">
          <p15:clr>
            <a:srgbClr val="EA4335"/>
          </p15:clr>
        </p15:guide>
        <p15:guide id="20" pos="4525">
          <p15:clr>
            <a:srgbClr val="EA4335"/>
          </p15:clr>
        </p15:guide>
        <p15:guide id="21" pos="4668">
          <p15:clr>
            <a:srgbClr val="EA4335"/>
          </p15:clr>
        </p15:guide>
        <p15:guide id="22" pos="4954">
          <p15:clr>
            <a:srgbClr val="EA4335"/>
          </p15:clr>
        </p15:guide>
        <p15:guide id="23" pos="5097">
          <p15:clr>
            <a:srgbClr val="EA4335"/>
          </p15:clr>
        </p15:guide>
        <p15:guide id="24" pos="5383">
          <p15:clr>
            <a:srgbClr val="EA4335"/>
          </p15:clr>
        </p15:guide>
        <p15:guide id="25" pos="5637">
          <p15:clr>
            <a:srgbClr val="EA4335"/>
          </p15:clr>
        </p15:guide>
        <p15:guide id="26" orient="horz" pos="211">
          <p15:clr>
            <a:srgbClr val="EA4335"/>
          </p15:clr>
        </p15:guide>
        <p15:guide id="27" orient="horz" pos="430">
          <p15:clr>
            <a:srgbClr val="EA4335"/>
          </p15:clr>
        </p15:guide>
        <p15:guide id="28" orient="horz" pos="648">
          <p15:clr>
            <a:srgbClr val="EA4335"/>
          </p15:clr>
        </p15:guide>
        <p15:guide id="29" orient="horz" pos="866">
          <p15:clr>
            <a:srgbClr val="EA4335"/>
          </p15:clr>
        </p15:guide>
        <p15:guide id="30" orient="horz" pos="1084">
          <p15:clr>
            <a:srgbClr val="EA4335"/>
          </p15:clr>
        </p15:guide>
        <p15:guide id="31" orient="horz" pos="1302">
          <p15:clr>
            <a:srgbClr val="EA4335"/>
          </p15:clr>
        </p15:guide>
        <p15:guide id="32" orient="horz" pos="1520">
          <p15:clr>
            <a:srgbClr val="EA4335"/>
          </p15:clr>
        </p15:guide>
        <p15:guide id="33" orient="horz" pos="1738">
          <p15:clr>
            <a:srgbClr val="EA4335"/>
          </p15:clr>
        </p15:guide>
        <p15:guide id="34" orient="horz" pos="1956">
          <p15:clr>
            <a:srgbClr val="EA4335"/>
          </p15:clr>
        </p15:guide>
        <p15:guide id="35" orient="horz" pos="2174">
          <p15:clr>
            <a:srgbClr val="EA4335"/>
          </p15:clr>
        </p15:guide>
        <p15:guide id="36" orient="horz" pos="2392">
          <p15:clr>
            <a:srgbClr val="EA4335"/>
          </p15:clr>
        </p15:guide>
        <p15:guide id="37" orient="horz" pos="2610">
          <p15:clr>
            <a:srgbClr val="EA4335"/>
          </p15:clr>
        </p15:guide>
        <p15:guide id="38" orient="horz" pos="3032">
          <p15:clr>
            <a:srgbClr val="EA4335"/>
          </p15:clr>
        </p15:guide>
        <p15:guide id="39" orient="horz" pos="28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56.png"/><Relationship Id="rId6"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8.png"/><Relationship Id="rId4" Type="http://schemas.openxmlformats.org/officeDocument/2006/relationships/image" Target="../media/image51.png"/><Relationship Id="rId5" Type="http://schemas.openxmlformats.org/officeDocument/2006/relationships/image" Target="../media/image41.png"/><Relationship Id="rId6" Type="http://schemas.openxmlformats.org/officeDocument/2006/relationships/image" Target="../media/image50.png"/><Relationship Id="rId7"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5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5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67.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67.jpg"/><Relationship Id="rId4" Type="http://schemas.openxmlformats.org/officeDocument/2006/relationships/image" Target="../media/image55.png"/><Relationship Id="rId5"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67.jpg"/><Relationship Id="rId4" Type="http://schemas.openxmlformats.org/officeDocument/2006/relationships/image" Target="../media/image55.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5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72.jpg"/><Relationship Id="rId6" Type="http://schemas.openxmlformats.org/officeDocument/2006/relationships/image" Target="../media/image63.pn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5.png"/><Relationship Id="rId10" Type="http://schemas.openxmlformats.org/officeDocument/2006/relationships/image" Target="../media/image56.png"/><Relationship Id="rId12"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69.png"/><Relationship Id="rId4" Type="http://schemas.openxmlformats.org/officeDocument/2006/relationships/image" Target="../media/image67.jpg"/><Relationship Id="rId9" Type="http://schemas.openxmlformats.org/officeDocument/2006/relationships/image" Target="../media/image51.png"/><Relationship Id="rId5" Type="http://schemas.openxmlformats.org/officeDocument/2006/relationships/image" Target="../media/image66.jpg"/><Relationship Id="rId6" Type="http://schemas.openxmlformats.org/officeDocument/2006/relationships/image" Target="../media/image63.png"/><Relationship Id="rId7" Type="http://schemas.openxmlformats.org/officeDocument/2006/relationships/image" Target="../media/image72.jp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5.png"/><Relationship Id="rId10" Type="http://schemas.openxmlformats.org/officeDocument/2006/relationships/image" Target="../media/image56.png"/><Relationship Id="rId12"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58.png"/><Relationship Id="rId4" Type="http://schemas.openxmlformats.org/officeDocument/2006/relationships/image" Target="../media/image67.jpg"/><Relationship Id="rId9" Type="http://schemas.openxmlformats.org/officeDocument/2006/relationships/image" Target="../media/image51.png"/><Relationship Id="rId5" Type="http://schemas.openxmlformats.org/officeDocument/2006/relationships/image" Target="../media/image66.jpg"/><Relationship Id="rId6" Type="http://schemas.openxmlformats.org/officeDocument/2006/relationships/image" Target="../media/image63.png"/><Relationship Id="rId7" Type="http://schemas.openxmlformats.org/officeDocument/2006/relationships/image" Target="../media/image72.jp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58.png"/><Relationship Id="rId4" Type="http://schemas.openxmlformats.org/officeDocument/2006/relationships/image" Target="../media/image67.jpg"/><Relationship Id="rId9" Type="http://schemas.openxmlformats.org/officeDocument/2006/relationships/image" Target="../media/image51.png"/><Relationship Id="rId5" Type="http://schemas.openxmlformats.org/officeDocument/2006/relationships/image" Target="../media/image66.jpg"/><Relationship Id="rId6" Type="http://schemas.openxmlformats.org/officeDocument/2006/relationships/image" Target="../media/image63.png"/><Relationship Id="rId7" Type="http://schemas.openxmlformats.org/officeDocument/2006/relationships/image" Target="../media/image72.jp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5.png"/><Relationship Id="rId10" Type="http://schemas.openxmlformats.org/officeDocument/2006/relationships/image" Target="../media/image56.png"/><Relationship Id="rId12" Type="http://schemas.openxmlformats.org/officeDocument/2006/relationships/image" Target="../media/image6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68.png"/><Relationship Id="rId4"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67.jpg"/><Relationship Id="rId6" Type="http://schemas.openxmlformats.org/officeDocument/2006/relationships/image" Target="../media/image66.jpg"/><Relationship Id="rId7" Type="http://schemas.openxmlformats.org/officeDocument/2006/relationships/image" Target="../media/image63.png"/><Relationship Id="rId8" Type="http://schemas.openxmlformats.org/officeDocument/2006/relationships/image" Target="../media/image72.jpg"/><Relationship Id="rId11" Type="http://schemas.openxmlformats.org/officeDocument/2006/relationships/image" Target="../media/image50.png"/><Relationship Id="rId10" Type="http://schemas.openxmlformats.org/officeDocument/2006/relationships/image" Target="../media/image51.png"/><Relationship Id="rId13" Type="http://schemas.openxmlformats.org/officeDocument/2006/relationships/image" Target="../media/image65.png"/><Relationship Id="rId12" Type="http://schemas.openxmlformats.org/officeDocument/2006/relationships/image" Target="../media/image56.png"/><Relationship Id="rId15" Type="http://schemas.openxmlformats.org/officeDocument/2006/relationships/image" Target="../media/image70.png"/><Relationship Id="rId14" Type="http://schemas.openxmlformats.org/officeDocument/2006/relationships/image" Target="../media/image6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9.png"/><Relationship Id="rId10" Type="http://schemas.openxmlformats.org/officeDocument/2006/relationships/image" Target="../media/image56.png"/><Relationship Id="rId13" Type="http://schemas.openxmlformats.org/officeDocument/2006/relationships/image" Target="../media/image64.png"/><Relationship Id="rId12" Type="http://schemas.openxmlformats.org/officeDocument/2006/relationships/image" Target="../media/image65.png"/><Relationship Id="rId14" Type="http://schemas.openxmlformats.org/officeDocument/2006/relationships/image" Target="../media/image7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1.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71.pn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 Id="rId14" Type="http://schemas.openxmlformats.org/officeDocument/2006/relationships/image" Target="../media/image7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5.png"/><Relationship Id="rId10" Type="http://schemas.openxmlformats.org/officeDocument/2006/relationships/image" Target="../media/image56.png"/><Relationship Id="rId12" Type="http://schemas.openxmlformats.org/officeDocument/2006/relationships/image" Target="../media/image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8.png"/><Relationship Id="rId4" Type="http://schemas.openxmlformats.org/officeDocument/2006/relationships/image" Target="../media/image67.jpg"/><Relationship Id="rId9" Type="http://schemas.openxmlformats.org/officeDocument/2006/relationships/image" Target="../media/image51.png"/><Relationship Id="rId5" Type="http://schemas.openxmlformats.org/officeDocument/2006/relationships/image" Target="../media/image66.jpg"/><Relationship Id="rId6" Type="http://schemas.openxmlformats.org/officeDocument/2006/relationships/image" Target="../media/image63.png"/><Relationship Id="rId7" Type="http://schemas.openxmlformats.org/officeDocument/2006/relationships/image" Target="../media/image72.jp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58.png"/><Relationship Id="rId4" Type="http://schemas.openxmlformats.org/officeDocument/2006/relationships/image" Target="../media/image67.jpg"/><Relationship Id="rId9" Type="http://schemas.openxmlformats.org/officeDocument/2006/relationships/image" Target="../media/image51.png"/><Relationship Id="rId5" Type="http://schemas.openxmlformats.org/officeDocument/2006/relationships/image" Target="../media/image66.jpg"/><Relationship Id="rId6" Type="http://schemas.openxmlformats.org/officeDocument/2006/relationships/image" Target="../media/image63.png"/><Relationship Id="rId7" Type="http://schemas.openxmlformats.org/officeDocument/2006/relationships/image" Target="../media/image72.jp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5.png"/><Relationship Id="rId10" Type="http://schemas.openxmlformats.org/officeDocument/2006/relationships/image" Target="../media/image56.png"/><Relationship Id="rId12" Type="http://schemas.openxmlformats.org/officeDocument/2006/relationships/image" Target="../media/image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68.png"/><Relationship Id="rId4" Type="http://schemas.openxmlformats.org/officeDocument/2006/relationships/image" Target="../media/image58.png"/><Relationship Id="rId9" Type="http://schemas.openxmlformats.org/officeDocument/2006/relationships/image" Target="../media/image55.png"/><Relationship Id="rId5" Type="http://schemas.openxmlformats.org/officeDocument/2006/relationships/image" Target="../media/image67.jpg"/><Relationship Id="rId6" Type="http://schemas.openxmlformats.org/officeDocument/2006/relationships/image" Target="../media/image66.jpg"/><Relationship Id="rId7" Type="http://schemas.openxmlformats.org/officeDocument/2006/relationships/image" Target="../media/image63.png"/><Relationship Id="rId8" Type="http://schemas.openxmlformats.org/officeDocument/2006/relationships/image" Target="../media/image72.jpg"/><Relationship Id="rId11" Type="http://schemas.openxmlformats.org/officeDocument/2006/relationships/image" Target="../media/image50.png"/><Relationship Id="rId10" Type="http://schemas.openxmlformats.org/officeDocument/2006/relationships/image" Target="../media/image51.png"/><Relationship Id="rId13" Type="http://schemas.openxmlformats.org/officeDocument/2006/relationships/image" Target="../media/image65.png"/><Relationship Id="rId12" Type="http://schemas.openxmlformats.org/officeDocument/2006/relationships/image" Target="../media/image56.png"/><Relationship Id="rId15" Type="http://schemas.openxmlformats.org/officeDocument/2006/relationships/image" Target="../media/image70.png"/><Relationship Id="rId14" Type="http://schemas.openxmlformats.org/officeDocument/2006/relationships/image" Target="../media/image6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0.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55.png"/><Relationship Id="rId8" Type="http://schemas.openxmlformats.org/officeDocument/2006/relationships/image" Target="../media/image51.png"/><Relationship Id="rId11" Type="http://schemas.openxmlformats.org/officeDocument/2006/relationships/image" Target="../media/image69.png"/><Relationship Id="rId10" Type="http://schemas.openxmlformats.org/officeDocument/2006/relationships/image" Target="../media/image56.png"/><Relationship Id="rId13" Type="http://schemas.openxmlformats.org/officeDocument/2006/relationships/image" Target="../media/image64.png"/><Relationship Id="rId12" Type="http://schemas.openxmlformats.org/officeDocument/2006/relationships/image" Target="../media/image65.png"/><Relationship Id="rId14"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67.jpg"/><Relationship Id="rId4" Type="http://schemas.openxmlformats.org/officeDocument/2006/relationships/image" Target="../media/image66.jpg"/><Relationship Id="rId9" Type="http://schemas.openxmlformats.org/officeDocument/2006/relationships/image" Target="../media/image51.png"/><Relationship Id="rId5" Type="http://schemas.openxmlformats.org/officeDocument/2006/relationships/image" Target="../media/image63.png"/><Relationship Id="rId6" Type="http://schemas.openxmlformats.org/officeDocument/2006/relationships/image" Target="../media/image72.jpg"/><Relationship Id="rId7" Type="http://schemas.openxmlformats.org/officeDocument/2006/relationships/image" Target="../media/image71.png"/><Relationship Id="rId8" Type="http://schemas.openxmlformats.org/officeDocument/2006/relationships/image" Target="../media/image55.png"/><Relationship Id="rId11" Type="http://schemas.openxmlformats.org/officeDocument/2006/relationships/image" Target="../media/image56.png"/><Relationship Id="rId10" Type="http://schemas.openxmlformats.org/officeDocument/2006/relationships/image" Target="../media/image50.png"/><Relationship Id="rId13" Type="http://schemas.openxmlformats.org/officeDocument/2006/relationships/image" Target="../media/image64.png"/><Relationship Id="rId12" Type="http://schemas.openxmlformats.org/officeDocument/2006/relationships/image" Target="../media/image65.png"/><Relationship Id="rId14" Type="http://schemas.openxmlformats.org/officeDocument/2006/relationships/image" Target="../media/image7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71.png"/><Relationship Id="rId4" Type="http://schemas.openxmlformats.org/officeDocument/2006/relationships/image" Target="../media/image7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75.png"/><Relationship Id="rId4" Type="http://schemas.openxmlformats.org/officeDocument/2006/relationships/image" Target="../media/image7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10.png"/><Relationship Id="rId4" Type="http://schemas.openxmlformats.org/officeDocument/2006/relationships/image" Target="../media/image4.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10.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1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10.png"/><Relationship Id="rId4" Type="http://schemas.openxmlformats.org/officeDocument/2006/relationships/image" Target="../media/image80.jpg"/><Relationship Id="rId5" Type="http://schemas.openxmlformats.org/officeDocument/2006/relationships/image" Target="../media/image77.png"/><Relationship Id="rId6" Type="http://schemas.openxmlformats.org/officeDocument/2006/relationships/image" Target="../media/image81.png"/><Relationship Id="rId7" Type="http://schemas.openxmlformats.org/officeDocument/2006/relationships/image" Target="../media/image8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10.png"/><Relationship Id="rId4" Type="http://schemas.openxmlformats.org/officeDocument/2006/relationships/image" Target="../media/image4.jpg"/><Relationship Id="rId5" Type="http://schemas.openxmlformats.org/officeDocument/2006/relationships/image" Target="../media/image80.jpg"/><Relationship Id="rId6" Type="http://schemas.openxmlformats.org/officeDocument/2006/relationships/image" Target="../media/image77.png"/><Relationship Id="rId7" Type="http://schemas.openxmlformats.org/officeDocument/2006/relationships/image" Target="../media/image81.png"/><Relationship Id="rId8" Type="http://schemas.openxmlformats.org/officeDocument/2006/relationships/image" Target="../media/image8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1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4.jpg"/><Relationship Id="rId4" Type="http://schemas.openxmlformats.org/officeDocument/2006/relationships/image" Target="../media/image1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82.png"/><Relationship Id="rId6" Type="http://schemas.openxmlformats.org/officeDocument/2006/relationships/image" Target="../media/image1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10.png"/><Relationship Id="rId4" Type="http://schemas.openxmlformats.org/officeDocument/2006/relationships/image" Target="../media/image4.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10.png"/><Relationship Id="rId4" Type="http://schemas.openxmlformats.org/officeDocument/2006/relationships/image" Target="../media/image4.jpg"/><Relationship Id="rId5" Type="http://schemas.openxmlformats.org/officeDocument/2006/relationships/image" Target="../media/image7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2.xml"/><Relationship Id="rId3" Type="http://schemas.openxmlformats.org/officeDocument/2006/relationships/hyperlink" Target="https://dyogatama.github.io/" TargetMode="External"/><Relationship Id="rId4" Type="http://schemas.openxmlformats.org/officeDocument/2006/relationships/image" Target="../media/image7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7.jpg"/><Relationship Id="rId4" Type="http://schemas.openxmlformats.org/officeDocument/2006/relationships/image" Target="../media/image4.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8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84.png"/><Relationship Id="rId4" Type="http://schemas.openxmlformats.org/officeDocument/2006/relationships/image" Target="../media/image8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28.png"/><Relationship Id="rId4" Type="http://schemas.openxmlformats.org/officeDocument/2006/relationships/image" Target="../media/image84.png"/><Relationship Id="rId5" Type="http://schemas.openxmlformats.org/officeDocument/2006/relationships/image" Target="../media/image8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10.png"/><Relationship Id="rId4" Type="http://schemas.openxmlformats.org/officeDocument/2006/relationships/image" Target="../media/image1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jp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jp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4.jp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jp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jp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jp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jp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jp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jp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9.png"/><Relationship Id="rId4" Type="http://schemas.openxmlformats.org/officeDocument/2006/relationships/image" Target="../media/image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4.jpg"/><Relationship Id="rId5"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4.jpg"/><Relationship Id="rId5"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6.png"/><Relationship Id="rId4" Type="http://schemas.openxmlformats.org/officeDocument/2006/relationships/image" Target="../media/image26.jpg"/><Relationship Id="rId5" Type="http://schemas.openxmlformats.org/officeDocument/2006/relationships/hyperlink" Target="https://twitter.com/SmithaMilli/status/837153616116985856/photo/1" TargetMode="External"/><Relationship Id="rId6"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6.jp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hyperlink" Target="https://twitter.com/SmithaMilli/status/837153616116985856/photo/1"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43.jpg"/><Relationship Id="rId4" Type="http://schemas.openxmlformats.org/officeDocument/2006/relationships/image" Target="../media/image45.jpg"/><Relationship Id="rId9" Type="http://schemas.openxmlformats.org/officeDocument/2006/relationships/image" Target="../media/image42.jpg"/><Relationship Id="rId5" Type="http://schemas.openxmlformats.org/officeDocument/2006/relationships/image" Target="../media/image48.jpg"/><Relationship Id="rId6" Type="http://schemas.openxmlformats.org/officeDocument/2006/relationships/image" Target="../media/image46.jpg"/><Relationship Id="rId7" Type="http://schemas.openxmlformats.org/officeDocument/2006/relationships/image" Target="../media/image44.jpg"/><Relationship Id="rId8" Type="http://schemas.openxmlformats.org/officeDocument/2006/relationships/image" Target="../media/image5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4.png"/><Relationship Id="rId4" Type="http://schemas.openxmlformats.org/officeDocument/2006/relationships/image" Target="../media/image53.png"/><Relationship Id="rId5"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35.png"/><Relationship Id="rId5" Type="http://schemas.openxmlformats.org/officeDocument/2006/relationships/image" Target="../media/image52.png"/><Relationship Id="rId6"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56.png"/><Relationship Id="rId8"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56.png"/><Relationship Id="rId8"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56.png"/><Relationship Id="rId6"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58.png"/><Relationship Id="rId4" Type="http://schemas.openxmlformats.org/officeDocument/2006/relationships/image" Target="../media/image51.png"/><Relationship Id="rId5" Type="http://schemas.openxmlformats.org/officeDocument/2006/relationships/image" Target="../media/image41.png"/><Relationship Id="rId6" Type="http://schemas.openxmlformats.org/officeDocument/2006/relationships/image" Target="../media/image50.png"/><Relationship Id="rId7"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56.png"/><Relationship Id="rId8"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56.png"/><Relationship Id="rId8"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06"/>
          <p:cNvSpPr txBox="1"/>
          <p:nvPr>
            <p:ph idx="2" type="subTitle"/>
          </p:nvPr>
        </p:nvSpPr>
        <p:spPr>
          <a:xfrm>
            <a:off x="3654750" y="2835725"/>
            <a:ext cx="1712700" cy="318300"/>
          </a:xfrm>
          <a:prstGeom prst="rect">
            <a:avLst/>
          </a:prstGeom>
        </p:spPr>
        <p:txBody>
          <a:bodyPr anchorCtr="0" anchor="b" bIns="0" lIns="0" spcFirstLastPara="1" rIns="0" wrap="square" tIns="0">
            <a:noAutofit/>
          </a:bodyPr>
          <a:lstStyle/>
          <a:p>
            <a:pPr indent="0" lvl="0" marL="0" rtl="0" algn="l">
              <a:spcBef>
                <a:spcPts val="0"/>
              </a:spcBef>
              <a:spcAft>
                <a:spcPts val="500"/>
              </a:spcAft>
              <a:buNone/>
            </a:pPr>
            <a:r>
              <a:rPr b="1" lang="en" sz="1800">
                <a:solidFill>
                  <a:schemeClr val="lt1"/>
                </a:solidFill>
              </a:rPr>
              <a:t>Dani Yogatama</a:t>
            </a:r>
            <a:endParaRPr sz="1800">
              <a:solidFill>
                <a:schemeClr val="lt1"/>
              </a:solidFill>
            </a:endParaRPr>
          </a:p>
        </p:txBody>
      </p:sp>
      <p:sp>
        <p:nvSpPr>
          <p:cNvPr id="1578" name="Google Shape;1578;p106"/>
          <p:cNvSpPr txBox="1"/>
          <p:nvPr>
            <p:ph type="title"/>
          </p:nvPr>
        </p:nvSpPr>
        <p:spPr>
          <a:xfrm>
            <a:off x="877475" y="1873650"/>
            <a:ext cx="7707600" cy="57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Toward General Linguistic Intelligence</a:t>
            </a:r>
            <a:endParaRPr>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15"/>
          <p:cNvSpPr txBox="1"/>
          <p:nvPr>
            <p:ph type="title"/>
          </p:nvPr>
        </p:nvSpPr>
        <p:spPr>
          <a:xfrm>
            <a:off x="599050" y="278600"/>
            <a:ext cx="72648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Challenges: Hu</a:t>
            </a:r>
            <a:r>
              <a:rPr lang="en"/>
              <a:t>m</a:t>
            </a:r>
            <a:r>
              <a:rPr lang="en"/>
              <a:t>an Learning vs. Machine Learning</a:t>
            </a:r>
            <a:endParaRPr/>
          </a:p>
        </p:txBody>
      </p:sp>
      <p:pic>
        <p:nvPicPr>
          <p:cNvPr id="1644" name="Google Shape;1644;p115"/>
          <p:cNvPicPr preferRelativeResize="0"/>
          <p:nvPr/>
        </p:nvPicPr>
        <p:blipFill>
          <a:blip r:embed="rId3">
            <a:alphaModFix/>
          </a:blip>
          <a:stretch>
            <a:fillRect/>
          </a:stretch>
        </p:blipFill>
        <p:spPr>
          <a:xfrm>
            <a:off x="1173525" y="872158"/>
            <a:ext cx="1240900" cy="1822342"/>
          </a:xfrm>
          <a:prstGeom prst="rect">
            <a:avLst/>
          </a:prstGeom>
          <a:noFill/>
          <a:ln>
            <a:noFill/>
          </a:ln>
        </p:spPr>
      </p:pic>
      <p:graphicFrame>
        <p:nvGraphicFramePr>
          <p:cNvPr id="1645" name="Google Shape;1645;p115"/>
          <p:cNvGraphicFramePr/>
          <p:nvPr/>
        </p:nvGraphicFramePr>
        <p:xfrm>
          <a:off x="756475" y="2829643"/>
          <a:ext cx="3000000" cy="3000000"/>
        </p:xfrm>
        <a:graphic>
          <a:graphicData uri="http://schemas.openxmlformats.org/drawingml/2006/table">
            <a:tbl>
              <a:tblPr>
                <a:noFill/>
                <a:tableStyleId>{B01CEA4B-2D8A-49D2-8ED7-413B4396B8E6}</a:tableStyleId>
              </a:tblPr>
              <a:tblGrid>
                <a:gridCol w="2222975"/>
                <a:gridCol w="2073575"/>
              </a:tblGrid>
              <a:tr h="197850">
                <a:tc>
                  <a:txBody>
                    <a:bodyPr/>
                    <a:lstStyle/>
                    <a:p>
                      <a:pPr indent="0" lvl="0" marL="0" rtl="0" algn="ctr">
                        <a:spcBef>
                          <a:spcPts val="0"/>
                        </a:spcBef>
                        <a:spcAft>
                          <a:spcPts val="0"/>
                        </a:spcAft>
                        <a:buNone/>
                      </a:pPr>
                      <a:r>
                        <a:rPr b="1" lang="en" sz="1300">
                          <a:solidFill>
                            <a:schemeClr val="lt1"/>
                          </a:solidFill>
                          <a:latin typeface="DM Sans"/>
                          <a:ea typeface="DM Sans"/>
                          <a:cs typeface="DM Sans"/>
                          <a:sym typeface="DM Sans"/>
                        </a:rPr>
                        <a:t>Human</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t/>
                      </a:r>
                      <a:endParaRPr b="1" sz="13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0775">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a:t>
                      </a:r>
                      <a:r>
                        <a:rPr lang="en" sz="1300">
                          <a:solidFill>
                            <a:schemeClr val="dk2"/>
                          </a:solidFill>
                          <a:latin typeface="DM Sans"/>
                          <a:ea typeface="DM Sans"/>
                          <a:cs typeface="DM Sans"/>
                          <a:sym typeface="DM Sans"/>
                        </a:rPr>
                        <a:t>Large’’ datasets</a:t>
                      </a:r>
                      <a:endParaRPr b="1"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Acquisition</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alpha val="0"/>
                        </a:srgbClr>
                      </a:solidFill>
                      <a:prstDash val="solid"/>
                      <a:round/>
                      <a:headEnd len="sm" w="sm" type="none"/>
                      <a:tailEnd len="sm" w="sm" type="none"/>
                    </a:lnT>
                    <a:solidFill>
                      <a:schemeClr val="dk2"/>
                    </a:solidFill>
                  </a:tcPr>
                </a:tc>
              </a:tr>
              <a:tr h="352125">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Few examples</a:t>
                      </a:r>
                      <a:endParaRPr b="1"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Task Training</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277350">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Dataset</a:t>
                      </a:r>
                      <a:r>
                        <a:rPr lang="en" sz="1300">
                          <a:solidFill>
                            <a:schemeClr val="dk2"/>
                          </a:solidFill>
                          <a:latin typeface="DM Sans"/>
                          <a:ea typeface="DM Sans"/>
                          <a:cs typeface="DM Sans"/>
                          <a:sym typeface="DM Sans"/>
                        </a:rPr>
                        <a:t> agnostic</a:t>
                      </a:r>
                      <a:endParaRPr b="1"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Linguistic knowledge</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r h="403900">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Generalizable to new tasks</a:t>
                      </a:r>
                      <a:endParaRPr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lt1"/>
                          </a:solidFill>
                          <a:latin typeface="DM Sans"/>
                          <a:ea typeface="DM Sans"/>
                          <a:cs typeface="DM Sans"/>
                          <a:sym typeface="DM Sans"/>
                        </a:rPr>
                        <a:t>Generalization</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chemeClr val="dk2"/>
                    </a:solidFill>
                  </a:tcPr>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03" name="Shape 3003"/>
        <p:cNvGrpSpPr/>
        <p:nvPr/>
      </p:nvGrpSpPr>
      <p:grpSpPr>
        <a:xfrm>
          <a:off x="0" y="0"/>
          <a:ext cx="0" cy="0"/>
          <a:chOff x="0" y="0"/>
          <a:chExt cx="0" cy="0"/>
        </a:xfrm>
      </p:grpSpPr>
      <p:sp>
        <p:nvSpPr>
          <p:cNvPr id="3004" name="Google Shape;3004;p205"/>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br>
              <a:rPr lang="en"/>
            </a:br>
            <a:endParaRPr/>
          </a:p>
        </p:txBody>
      </p:sp>
      <p:sp>
        <p:nvSpPr>
          <p:cNvPr id="3005" name="Google Shape;3005;p205"/>
          <p:cNvSpPr txBox="1"/>
          <p:nvPr>
            <p:ph idx="1" type="body"/>
          </p:nvPr>
        </p:nvSpPr>
        <p:spPr>
          <a:xfrm>
            <a:off x="606750" y="749100"/>
            <a:ext cx="1630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Devlin et al., 2019</a:t>
            </a:r>
            <a:endParaRPr sz="1600">
              <a:solidFill>
                <a:srgbClr val="A64D79"/>
              </a:solidFill>
            </a:endParaRPr>
          </a:p>
        </p:txBody>
      </p:sp>
      <p:sp>
        <p:nvSpPr>
          <p:cNvPr id="3006" name="Google Shape;3006;p205"/>
          <p:cNvSpPr txBox="1"/>
          <p:nvPr>
            <p:ph idx="1" type="body"/>
          </p:nvPr>
        </p:nvSpPr>
        <p:spPr>
          <a:xfrm>
            <a:off x="2807150" y="1512400"/>
            <a:ext cx="4768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10" name="Shape 3010"/>
        <p:cNvGrpSpPr/>
        <p:nvPr/>
      </p:nvGrpSpPr>
      <p:grpSpPr>
        <a:xfrm>
          <a:off x="0" y="0"/>
          <a:ext cx="0" cy="0"/>
          <a:chOff x="0" y="0"/>
          <a:chExt cx="0" cy="0"/>
        </a:xfrm>
      </p:grpSpPr>
      <p:sp>
        <p:nvSpPr>
          <p:cNvPr id="3011" name="Google Shape;3011;p206"/>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br>
              <a:rPr lang="en"/>
            </a:br>
            <a:endParaRPr/>
          </a:p>
        </p:txBody>
      </p:sp>
      <p:sp>
        <p:nvSpPr>
          <p:cNvPr id="3012" name="Google Shape;3012;p206"/>
          <p:cNvSpPr txBox="1"/>
          <p:nvPr>
            <p:ph idx="1" type="body"/>
          </p:nvPr>
        </p:nvSpPr>
        <p:spPr>
          <a:xfrm>
            <a:off x="606750" y="749100"/>
            <a:ext cx="1630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Devlin et al., 2019</a:t>
            </a:r>
            <a:endParaRPr sz="1600">
              <a:solidFill>
                <a:srgbClr val="A64D79"/>
              </a:solidFill>
            </a:endParaRPr>
          </a:p>
        </p:txBody>
      </p:sp>
      <p:sp>
        <p:nvSpPr>
          <p:cNvPr id="3013" name="Google Shape;3013;p206"/>
          <p:cNvSpPr/>
          <p:nvPr/>
        </p:nvSpPr>
        <p:spPr>
          <a:xfrm>
            <a:off x="6139175" y="1478275"/>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06"/>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5" name="Google Shape;3015;p206"/>
          <p:cNvCxnSpPr/>
          <p:nvPr/>
        </p:nvCxnSpPr>
        <p:spPr>
          <a:xfrm flipH="1">
            <a:off x="5280425" y="1848475"/>
            <a:ext cx="1449300" cy="731700"/>
          </a:xfrm>
          <a:prstGeom prst="straightConnector1">
            <a:avLst/>
          </a:prstGeom>
          <a:noFill/>
          <a:ln cap="flat" cmpd="sng" w="19050">
            <a:solidFill>
              <a:srgbClr val="999999"/>
            </a:solidFill>
            <a:prstDash val="solid"/>
            <a:round/>
            <a:headEnd len="med" w="med" type="none"/>
            <a:tailEnd len="med" w="med" type="triangle"/>
          </a:ln>
        </p:spPr>
      </p:cxnSp>
      <p:pic>
        <p:nvPicPr>
          <p:cNvPr id="3016" name="Google Shape;3016;p206"/>
          <p:cNvPicPr preferRelativeResize="0"/>
          <p:nvPr/>
        </p:nvPicPr>
        <p:blipFill>
          <a:blip r:embed="rId3">
            <a:alphaModFix/>
          </a:blip>
          <a:stretch>
            <a:fillRect/>
          </a:stretch>
        </p:blipFill>
        <p:spPr>
          <a:xfrm>
            <a:off x="6221312" y="2643200"/>
            <a:ext cx="2514124" cy="231300"/>
          </a:xfrm>
          <a:prstGeom prst="rect">
            <a:avLst/>
          </a:prstGeom>
          <a:noFill/>
          <a:ln>
            <a:noFill/>
          </a:ln>
        </p:spPr>
      </p:pic>
      <p:pic>
        <p:nvPicPr>
          <p:cNvPr id="3017" name="Google Shape;3017;p206"/>
          <p:cNvPicPr preferRelativeResize="0"/>
          <p:nvPr/>
        </p:nvPicPr>
        <p:blipFill>
          <a:blip r:embed="rId4">
            <a:alphaModFix/>
          </a:blip>
          <a:stretch>
            <a:fillRect/>
          </a:stretch>
        </p:blipFill>
        <p:spPr>
          <a:xfrm>
            <a:off x="6663050" y="1170802"/>
            <a:ext cx="133350" cy="247658"/>
          </a:xfrm>
          <a:prstGeom prst="rect">
            <a:avLst/>
          </a:prstGeom>
          <a:noFill/>
          <a:ln>
            <a:noFill/>
          </a:ln>
        </p:spPr>
      </p:pic>
      <p:pic>
        <p:nvPicPr>
          <p:cNvPr id="3018" name="Google Shape;3018;p206"/>
          <p:cNvPicPr preferRelativeResize="0"/>
          <p:nvPr/>
        </p:nvPicPr>
        <p:blipFill>
          <a:blip r:embed="rId5">
            <a:alphaModFix/>
          </a:blip>
          <a:stretch>
            <a:fillRect/>
          </a:stretch>
        </p:blipFill>
        <p:spPr>
          <a:xfrm>
            <a:off x="6221325" y="2150532"/>
            <a:ext cx="370050" cy="262930"/>
          </a:xfrm>
          <a:prstGeom prst="rect">
            <a:avLst/>
          </a:prstGeom>
          <a:noFill/>
          <a:ln>
            <a:noFill/>
          </a:ln>
        </p:spPr>
      </p:pic>
      <p:pic>
        <p:nvPicPr>
          <p:cNvPr id="3019" name="Google Shape;3019;p206"/>
          <p:cNvPicPr preferRelativeResize="0"/>
          <p:nvPr/>
        </p:nvPicPr>
        <p:blipFill>
          <a:blip r:embed="rId6">
            <a:alphaModFix/>
          </a:blip>
          <a:stretch>
            <a:fillRect/>
          </a:stretch>
        </p:blipFill>
        <p:spPr>
          <a:xfrm>
            <a:off x="4922900" y="2595537"/>
            <a:ext cx="704850" cy="326638"/>
          </a:xfrm>
          <a:prstGeom prst="rect">
            <a:avLst/>
          </a:prstGeom>
          <a:noFill/>
          <a:ln>
            <a:noFill/>
          </a:ln>
        </p:spPr>
      </p:pic>
      <p:sp>
        <p:nvSpPr>
          <p:cNvPr id="3020" name="Google Shape;3020;p206"/>
          <p:cNvSpPr txBox="1"/>
          <p:nvPr>
            <p:ph idx="1" type="body"/>
          </p:nvPr>
        </p:nvSpPr>
        <p:spPr>
          <a:xfrm>
            <a:off x="2807150" y="1512400"/>
            <a:ext cx="4768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24" name="Shape 3024"/>
        <p:cNvGrpSpPr/>
        <p:nvPr/>
      </p:nvGrpSpPr>
      <p:grpSpPr>
        <a:xfrm>
          <a:off x="0" y="0"/>
          <a:ext cx="0" cy="0"/>
          <a:chOff x="0" y="0"/>
          <a:chExt cx="0" cy="0"/>
        </a:xfrm>
      </p:grpSpPr>
      <p:sp>
        <p:nvSpPr>
          <p:cNvPr id="3025" name="Google Shape;3025;p207"/>
          <p:cNvSpPr/>
          <p:nvPr/>
        </p:nvSpPr>
        <p:spPr>
          <a:xfrm>
            <a:off x="2764675" y="1489075"/>
            <a:ext cx="4576800" cy="34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7"/>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br>
              <a:rPr lang="en"/>
            </a:br>
            <a:endParaRPr/>
          </a:p>
        </p:txBody>
      </p:sp>
      <p:sp>
        <p:nvSpPr>
          <p:cNvPr id="3027" name="Google Shape;3027;p207"/>
          <p:cNvSpPr txBox="1"/>
          <p:nvPr>
            <p:ph idx="1" type="body"/>
          </p:nvPr>
        </p:nvSpPr>
        <p:spPr>
          <a:xfrm>
            <a:off x="606750" y="749100"/>
            <a:ext cx="1630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Devlin et al., 2019</a:t>
            </a:r>
            <a:endParaRPr sz="1600">
              <a:solidFill>
                <a:srgbClr val="A64D79"/>
              </a:solidFill>
            </a:endParaRPr>
          </a:p>
        </p:txBody>
      </p:sp>
      <p:sp>
        <p:nvSpPr>
          <p:cNvPr id="3028" name="Google Shape;3028;p207"/>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7"/>
          <p:cNvSpPr/>
          <p:nvPr/>
        </p:nvSpPr>
        <p:spPr>
          <a:xfrm>
            <a:off x="3808750" y="2580200"/>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0" name="Google Shape;3030;p207"/>
          <p:cNvCxnSpPr>
            <a:endCxn id="3029" idx="0"/>
          </p:cNvCxnSpPr>
          <p:nvPr/>
        </p:nvCxnSpPr>
        <p:spPr>
          <a:xfrm>
            <a:off x="3301450" y="1837700"/>
            <a:ext cx="947100" cy="742500"/>
          </a:xfrm>
          <a:prstGeom prst="straightConnector1">
            <a:avLst/>
          </a:prstGeom>
          <a:noFill/>
          <a:ln cap="flat" cmpd="sng" w="19050">
            <a:solidFill>
              <a:srgbClr val="999999"/>
            </a:solidFill>
            <a:prstDash val="solid"/>
            <a:round/>
            <a:headEnd len="med" w="med" type="none"/>
            <a:tailEnd len="med" w="med" type="triangle"/>
          </a:ln>
        </p:spPr>
      </p:cxnSp>
      <p:pic>
        <p:nvPicPr>
          <p:cNvPr id="3031" name="Google Shape;3031;p207"/>
          <p:cNvPicPr preferRelativeResize="0"/>
          <p:nvPr/>
        </p:nvPicPr>
        <p:blipFill>
          <a:blip r:embed="rId3">
            <a:alphaModFix/>
          </a:blip>
          <a:stretch>
            <a:fillRect/>
          </a:stretch>
        </p:blipFill>
        <p:spPr>
          <a:xfrm>
            <a:off x="2237550" y="2467663"/>
            <a:ext cx="1336658" cy="208170"/>
          </a:xfrm>
          <a:prstGeom prst="rect">
            <a:avLst/>
          </a:prstGeom>
          <a:noFill/>
          <a:ln>
            <a:noFill/>
          </a:ln>
        </p:spPr>
      </p:pic>
      <p:pic>
        <p:nvPicPr>
          <p:cNvPr id="3032" name="Google Shape;3032;p207"/>
          <p:cNvPicPr preferRelativeResize="0"/>
          <p:nvPr/>
        </p:nvPicPr>
        <p:blipFill>
          <a:blip r:embed="rId4">
            <a:alphaModFix/>
          </a:blip>
          <a:stretch>
            <a:fillRect/>
          </a:stretch>
        </p:blipFill>
        <p:spPr>
          <a:xfrm>
            <a:off x="4922900" y="2595537"/>
            <a:ext cx="704850" cy="326638"/>
          </a:xfrm>
          <a:prstGeom prst="rect">
            <a:avLst/>
          </a:prstGeom>
          <a:noFill/>
          <a:ln>
            <a:noFill/>
          </a:ln>
        </p:spPr>
      </p:pic>
      <p:pic>
        <p:nvPicPr>
          <p:cNvPr id="3033" name="Google Shape;3033;p207"/>
          <p:cNvPicPr preferRelativeResize="0"/>
          <p:nvPr/>
        </p:nvPicPr>
        <p:blipFill>
          <a:blip r:embed="rId5">
            <a:alphaModFix/>
          </a:blip>
          <a:stretch>
            <a:fillRect/>
          </a:stretch>
        </p:blipFill>
        <p:spPr>
          <a:xfrm>
            <a:off x="4840725" y="1251279"/>
            <a:ext cx="169650" cy="169650"/>
          </a:xfrm>
          <a:prstGeom prst="rect">
            <a:avLst/>
          </a:prstGeom>
          <a:noFill/>
          <a:ln>
            <a:noFill/>
          </a:ln>
        </p:spPr>
      </p:pic>
      <p:pic>
        <p:nvPicPr>
          <p:cNvPr id="3034" name="Google Shape;3034;p207"/>
          <p:cNvPicPr preferRelativeResize="0"/>
          <p:nvPr/>
        </p:nvPicPr>
        <p:blipFill>
          <a:blip r:embed="rId6">
            <a:alphaModFix/>
          </a:blip>
          <a:stretch>
            <a:fillRect/>
          </a:stretch>
        </p:blipFill>
        <p:spPr>
          <a:xfrm>
            <a:off x="3243050" y="2088938"/>
            <a:ext cx="370038" cy="240025"/>
          </a:xfrm>
          <a:prstGeom prst="rect">
            <a:avLst/>
          </a:prstGeom>
          <a:noFill/>
          <a:ln>
            <a:noFill/>
          </a:ln>
        </p:spPr>
      </p:pic>
      <p:pic>
        <p:nvPicPr>
          <p:cNvPr id="3035" name="Google Shape;3035;p207"/>
          <p:cNvPicPr preferRelativeResize="0"/>
          <p:nvPr/>
        </p:nvPicPr>
        <p:blipFill>
          <a:blip r:embed="rId7">
            <a:alphaModFix/>
          </a:blip>
          <a:stretch>
            <a:fillRect/>
          </a:stretch>
        </p:blipFill>
        <p:spPr>
          <a:xfrm>
            <a:off x="3870125" y="2592163"/>
            <a:ext cx="756858" cy="333375"/>
          </a:xfrm>
          <a:prstGeom prst="rect">
            <a:avLst/>
          </a:prstGeom>
          <a:noFill/>
          <a:ln>
            <a:noFill/>
          </a:ln>
        </p:spPr>
      </p:pic>
      <p:sp>
        <p:nvSpPr>
          <p:cNvPr id="3036" name="Google Shape;3036;p207"/>
          <p:cNvSpPr txBox="1"/>
          <p:nvPr>
            <p:ph idx="1" type="body"/>
          </p:nvPr>
        </p:nvSpPr>
        <p:spPr>
          <a:xfrm>
            <a:off x="2807150" y="1512400"/>
            <a:ext cx="4768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a:t>
            </a:r>
            <a:r>
              <a:rPr lang="en" sz="1800">
                <a:solidFill>
                  <a:srgbClr val="B7B7B7"/>
                </a:solidFill>
              </a:rPr>
              <a:t>Cambridge</a:t>
            </a:r>
            <a:endParaRPr sz="1800">
              <a:solidFill>
                <a:srgbClr val="B7B7B7"/>
              </a:solidFill>
            </a:endParaRPr>
          </a:p>
        </p:txBody>
      </p:sp>
      <p:sp>
        <p:nvSpPr>
          <p:cNvPr id="3037" name="Google Shape;3037;p207"/>
          <p:cNvSpPr txBox="1"/>
          <p:nvPr>
            <p:ph idx="1" type="body"/>
          </p:nvPr>
        </p:nvSpPr>
        <p:spPr>
          <a:xfrm>
            <a:off x="1871675" y="2758850"/>
            <a:ext cx="1784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Vaswani et al., 2017</a:t>
            </a:r>
            <a:endParaRPr sz="1600">
              <a:solidFill>
                <a:srgbClr val="A64D79"/>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1" name="Shape 3041"/>
        <p:cNvGrpSpPr/>
        <p:nvPr/>
      </p:nvGrpSpPr>
      <p:grpSpPr>
        <a:xfrm>
          <a:off x="0" y="0"/>
          <a:ext cx="0" cy="0"/>
          <a:chOff x="0" y="0"/>
          <a:chExt cx="0" cy="0"/>
        </a:xfrm>
      </p:grpSpPr>
      <p:sp>
        <p:nvSpPr>
          <p:cNvPr id="3042" name="Google Shape;3042;p208"/>
          <p:cNvSpPr txBox="1"/>
          <p:nvPr>
            <p:ph idx="1" type="body"/>
          </p:nvPr>
        </p:nvSpPr>
        <p:spPr>
          <a:xfrm>
            <a:off x="602850" y="848263"/>
            <a:ext cx="7938300" cy="34617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framework that unifies classical and modern word embedding methods.</a:t>
            </a:r>
            <a:endParaRPr sz="1400"/>
          </a:p>
        </p:txBody>
      </p:sp>
      <p:graphicFrame>
        <p:nvGraphicFramePr>
          <p:cNvPr id="3043" name="Google Shape;3043;p208"/>
          <p:cNvGraphicFramePr/>
          <p:nvPr/>
        </p:nvGraphicFramePr>
        <p:xfrm>
          <a:off x="2150738" y="1326092"/>
          <a:ext cx="3000000" cy="3000000"/>
        </p:xfrm>
        <a:graphic>
          <a:graphicData uri="http://schemas.openxmlformats.org/drawingml/2006/table">
            <a:tbl>
              <a:tblPr>
                <a:noFill/>
                <a:tableStyleId>{B01CEA4B-2D8A-49D2-8ED7-413B4396B8E6}</a:tableStyleId>
              </a:tblPr>
              <a:tblGrid>
                <a:gridCol w="1209125"/>
                <a:gridCol w="879375"/>
                <a:gridCol w="993575"/>
                <a:gridCol w="1161475"/>
                <a:gridCol w="810775"/>
              </a:tblGrid>
              <a:tr h="393050">
                <a:tc>
                  <a:txBody>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Clr>
                          <a:srgbClr val="000000"/>
                        </a:buClr>
                        <a:buSzPts val="1100"/>
                        <a:buFont typeface="Arial"/>
                        <a:buNone/>
                      </a:pPr>
                      <a:r>
                        <a:t/>
                      </a:r>
                      <a:endParaRPr b="1" sz="1100">
                        <a:solidFill>
                          <a:srgbClr val="FFFFFF"/>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r>
              <a:tr h="4525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Skip-gram</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4278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context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transformer</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140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XLNet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context</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TXL++</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044" name="Google Shape;3044;p208"/>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 this interesting?</a:t>
            </a:r>
            <a:endParaRPr/>
          </a:p>
        </p:txBody>
      </p:sp>
      <p:pic>
        <p:nvPicPr>
          <p:cNvPr id="3045" name="Google Shape;3045;p208"/>
          <p:cNvPicPr preferRelativeResize="0"/>
          <p:nvPr/>
        </p:nvPicPr>
        <p:blipFill>
          <a:blip r:embed="rId3">
            <a:alphaModFix/>
          </a:blip>
          <a:stretch>
            <a:fillRect/>
          </a:stretch>
        </p:blipFill>
        <p:spPr>
          <a:xfrm>
            <a:off x="5739125" y="1459650"/>
            <a:ext cx="267894" cy="171450"/>
          </a:xfrm>
          <a:prstGeom prst="rect">
            <a:avLst/>
          </a:prstGeom>
          <a:noFill/>
          <a:ln>
            <a:noFill/>
          </a:ln>
        </p:spPr>
      </p:pic>
      <p:pic>
        <p:nvPicPr>
          <p:cNvPr id="3046" name="Google Shape;3046;p208"/>
          <p:cNvPicPr preferRelativeResize="0"/>
          <p:nvPr/>
        </p:nvPicPr>
        <p:blipFill>
          <a:blip r:embed="rId4">
            <a:alphaModFix/>
          </a:blip>
          <a:stretch>
            <a:fillRect/>
          </a:stretch>
        </p:blipFill>
        <p:spPr>
          <a:xfrm>
            <a:off x="6659075" y="1448934"/>
            <a:ext cx="267900" cy="192890"/>
          </a:xfrm>
          <a:prstGeom prst="rect">
            <a:avLst/>
          </a:prstGeom>
          <a:noFill/>
          <a:ln>
            <a:noFill/>
          </a:ln>
        </p:spPr>
      </p:pic>
      <p:pic>
        <p:nvPicPr>
          <p:cNvPr id="3047" name="Google Shape;3047;p208"/>
          <p:cNvPicPr preferRelativeResize="0"/>
          <p:nvPr/>
        </p:nvPicPr>
        <p:blipFill>
          <a:blip r:embed="rId5">
            <a:alphaModFix/>
          </a:blip>
          <a:stretch>
            <a:fillRect/>
          </a:stretch>
        </p:blipFill>
        <p:spPr>
          <a:xfrm>
            <a:off x="3726375" y="1477938"/>
            <a:ext cx="134850" cy="134850"/>
          </a:xfrm>
          <a:prstGeom prst="rect">
            <a:avLst/>
          </a:prstGeom>
          <a:noFill/>
          <a:ln>
            <a:noFill/>
          </a:ln>
        </p:spPr>
      </p:pic>
      <p:pic>
        <p:nvPicPr>
          <p:cNvPr id="3048" name="Google Shape;3048;p208"/>
          <p:cNvPicPr preferRelativeResize="0"/>
          <p:nvPr/>
        </p:nvPicPr>
        <p:blipFill>
          <a:blip r:embed="rId6">
            <a:alphaModFix/>
          </a:blip>
          <a:stretch>
            <a:fillRect/>
          </a:stretch>
        </p:blipFill>
        <p:spPr>
          <a:xfrm>
            <a:off x="4674000" y="1415575"/>
            <a:ext cx="107169" cy="192900"/>
          </a:xfrm>
          <a:prstGeom prst="rect">
            <a:avLst/>
          </a:prstGeom>
          <a:noFill/>
          <a:ln>
            <a:noFill/>
          </a:ln>
        </p:spPr>
      </p:pic>
      <p:sp>
        <p:nvSpPr>
          <p:cNvPr id="3049" name="Google Shape;3049;p208"/>
          <p:cNvSpPr txBox="1"/>
          <p:nvPr/>
        </p:nvSpPr>
        <p:spPr>
          <a:xfrm>
            <a:off x="510300" y="1722300"/>
            <a:ext cx="15399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Mikolov et al., 2013</a:t>
            </a:r>
            <a:endParaRPr/>
          </a:p>
        </p:txBody>
      </p:sp>
      <p:sp>
        <p:nvSpPr>
          <p:cNvPr id="3050" name="Google Shape;3050;p208"/>
          <p:cNvSpPr txBox="1"/>
          <p:nvPr/>
        </p:nvSpPr>
        <p:spPr>
          <a:xfrm>
            <a:off x="530550" y="2168370"/>
            <a:ext cx="14061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Devlin et al., 2019</a:t>
            </a:r>
            <a:endParaRPr/>
          </a:p>
        </p:txBody>
      </p:sp>
      <p:sp>
        <p:nvSpPr>
          <p:cNvPr id="3051" name="Google Shape;3051;p208"/>
          <p:cNvSpPr txBox="1"/>
          <p:nvPr/>
        </p:nvSpPr>
        <p:spPr>
          <a:xfrm>
            <a:off x="530550" y="2640500"/>
            <a:ext cx="1406100" cy="389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Yang et al., 2019</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5" name="Shape 3055"/>
        <p:cNvGrpSpPr/>
        <p:nvPr/>
      </p:nvGrpSpPr>
      <p:grpSpPr>
        <a:xfrm>
          <a:off x="0" y="0"/>
          <a:ext cx="0" cy="0"/>
          <a:chOff x="0" y="0"/>
          <a:chExt cx="0" cy="0"/>
        </a:xfrm>
      </p:grpSpPr>
      <p:sp>
        <p:nvSpPr>
          <p:cNvPr id="3056" name="Google Shape;3056;p209"/>
          <p:cNvSpPr txBox="1"/>
          <p:nvPr>
            <p:ph idx="1" type="body"/>
          </p:nvPr>
        </p:nvSpPr>
        <p:spPr>
          <a:xfrm>
            <a:off x="602850" y="848274"/>
            <a:ext cx="7938300" cy="3231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framework that unifies classical and modern word embedding methods.</a:t>
            </a:r>
            <a:endParaRPr sz="1400"/>
          </a:p>
        </p:txBody>
      </p:sp>
      <p:graphicFrame>
        <p:nvGraphicFramePr>
          <p:cNvPr id="3057" name="Google Shape;3057;p209"/>
          <p:cNvGraphicFramePr/>
          <p:nvPr/>
        </p:nvGraphicFramePr>
        <p:xfrm>
          <a:off x="2150738" y="1326092"/>
          <a:ext cx="3000000" cy="3000000"/>
        </p:xfrm>
        <a:graphic>
          <a:graphicData uri="http://schemas.openxmlformats.org/drawingml/2006/table">
            <a:tbl>
              <a:tblPr>
                <a:noFill/>
                <a:tableStyleId>{B01CEA4B-2D8A-49D2-8ED7-413B4396B8E6}</a:tableStyleId>
              </a:tblPr>
              <a:tblGrid>
                <a:gridCol w="1209125"/>
                <a:gridCol w="879375"/>
                <a:gridCol w="993575"/>
                <a:gridCol w="1161475"/>
                <a:gridCol w="810775"/>
              </a:tblGrid>
              <a:tr h="393050">
                <a:tc>
                  <a:txBody>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Clr>
                          <a:srgbClr val="000000"/>
                        </a:buClr>
                        <a:buSzPts val="1100"/>
                        <a:buFont typeface="Arial"/>
                        <a:buNone/>
                      </a:pPr>
                      <a:r>
                        <a:t/>
                      </a:r>
                      <a:endParaRPr b="1" sz="1100">
                        <a:solidFill>
                          <a:srgbClr val="FFFFFF"/>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r>
              <a:tr h="4525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Skip-gram</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4278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context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transformer</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140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XLNet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context</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TXL++</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058" name="Google Shape;3058;p209"/>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 this interesting?</a:t>
            </a:r>
            <a:endParaRPr/>
          </a:p>
        </p:txBody>
      </p:sp>
      <p:pic>
        <p:nvPicPr>
          <p:cNvPr id="3059" name="Google Shape;3059;p209"/>
          <p:cNvPicPr preferRelativeResize="0"/>
          <p:nvPr/>
        </p:nvPicPr>
        <p:blipFill>
          <a:blip r:embed="rId3">
            <a:alphaModFix/>
          </a:blip>
          <a:stretch>
            <a:fillRect/>
          </a:stretch>
        </p:blipFill>
        <p:spPr>
          <a:xfrm>
            <a:off x="5739125" y="1459650"/>
            <a:ext cx="267894" cy="171450"/>
          </a:xfrm>
          <a:prstGeom prst="rect">
            <a:avLst/>
          </a:prstGeom>
          <a:noFill/>
          <a:ln>
            <a:noFill/>
          </a:ln>
        </p:spPr>
      </p:pic>
      <p:pic>
        <p:nvPicPr>
          <p:cNvPr id="3060" name="Google Shape;3060;p209"/>
          <p:cNvPicPr preferRelativeResize="0"/>
          <p:nvPr/>
        </p:nvPicPr>
        <p:blipFill>
          <a:blip r:embed="rId4">
            <a:alphaModFix/>
          </a:blip>
          <a:stretch>
            <a:fillRect/>
          </a:stretch>
        </p:blipFill>
        <p:spPr>
          <a:xfrm>
            <a:off x="6659075" y="1448934"/>
            <a:ext cx="267900" cy="192890"/>
          </a:xfrm>
          <a:prstGeom prst="rect">
            <a:avLst/>
          </a:prstGeom>
          <a:noFill/>
          <a:ln>
            <a:noFill/>
          </a:ln>
        </p:spPr>
      </p:pic>
      <p:pic>
        <p:nvPicPr>
          <p:cNvPr id="3061" name="Google Shape;3061;p209"/>
          <p:cNvPicPr preferRelativeResize="0"/>
          <p:nvPr/>
        </p:nvPicPr>
        <p:blipFill>
          <a:blip r:embed="rId5">
            <a:alphaModFix/>
          </a:blip>
          <a:stretch>
            <a:fillRect/>
          </a:stretch>
        </p:blipFill>
        <p:spPr>
          <a:xfrm>
            <a:off x="3726375" y="1477938"/>
            <a:ext cx="134850" cy="134850"/>
          </a:xfrm>
          <a:prstGeom prst="rect">
            <a:avLst/>
          </a:prstGeom>
          <a:noFill/>
          <a:ln>
            <a:noFill/>
          </a:ln>
        </p:spPr>
      </p:pic>
      <p:pic>
        <p:nvPicPr>
          <p:cNvPr id="3062" name="Google Shape;3062;p209"/>
          <p:cNvPicPr preferRelativeResize="0"/>
          <p:nvPr/>
        </p:nvPicPr>
        <p:blipFill>
          <a:blip r:embed="rId6">
            <a:alphaModFix/>
          </a:blip>
          <a:stretch>
            <a:fillRect/>
          </a:stretch>
        </p:blipFill>
        <p:spPr>
          <a:xfrm>
            <a:off x="4674000" y="1415575"/>
            <a:ext cx="107169" cy="192900"/>
          </a:xfrm>
          <a:prstGeom prst="rect">
            <a:avLst/>
          </a:prstGeom>
          <a:noFill/>
          <a:ln>
            <a:noFill/>
          </a:ln>
        </p:spPr>
      </p:pic>
      <p:sp>
        <p:nvSpPr>
          <p:cNvPr id="3063" name="Google Shape;3063;p209"/>
          <p:cNvSpPr txBox="1"/>
          <p:nvPr/>
        </p:nvSpPr>
        <p:spPr>
          <a:xfrm>
            <a:off x="542200" y="3242700"/>
            <a:ext cx="8231400" cy="9654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Connections to representation learning methods used in other domains (vision, speech).</a:t>
            </a:r>
            <a:endParaRPr>
              <a:latin typeface="DM Sans"/>
              <a:ea typeface="DM Sans"/>
              <a:cs typeface="DM Sans"/>
              <a:sym typeface="DM Sans"/>
            </a:endParaRPr>
          </a:p>
        </p:txBody>
      </p:sp>
      <p:sp>
        <p:nvSpPr>
          <p:cNvPr id="3064" name="Google Shape;3064;p209"/>
          <p:cNvSpPr txBox="1"/>
          <p:nvPr/>
        </p:nvSpPr>
        <p:spPr>
          <a:xfrm>
            <a:off x="510300" y="1722300"/>
            <a:ext cx="15399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Mikolov et al., 2013</a:t>
            </a:r>
            <a:endParaRPr/>
          </a:p>
        </p:txBody>
      </p:sp>
      <p:sp>
        <p:nvSpPr>
          <p:cNvPr id="3065" name="Google Shape;3065;p209"/>
          <p:cNvSpPr txBox="1"/>
          <p:nvPr/>
        </p:nvSpPr>
        <p:spPr>
          <a:xfrm>
            <a:off x="530550" y="2168370"/>
            <a:ext cx="14061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Devlin et al., 2019</a:t>
            </a:r>
            <a:endParaRPr/>
          </a:p>
        </p:txBody>
      </p:sp>
      <p:sp>
        <p:nvSpPr>
          <p:cNvPr id="3066" name="Google Shape;3066;p209"/>
          <p:cNvSpPr txBox="1"/>
          <p:nvPr/>
        </p:nvSpPr>
        <p:spPr>
          <a:xfrm>
            <a:off x="530550" y="2640500"/>
            <a:ext cx="1406100" cy="389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Yang et al., 2019</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0" name="Shape 3070"/>
        <p:cNvGrpSpPr/>
        <p:nvPr/>
      </p:nvGrpSpPr>
      <p:grpSpPr>
        <a:xfrm>
          <a:off x="0" y="0"/>
          <a:ext cx="0" cy="0"/>
          <a:chOff x="0" y="0"/>
          <a:chExt cx="0" cy="0"/>
        </a:xfrm>
      </p:grpSpPr>
      <p:sp>
        <p:nvSpPr>
          <p:cNvPr id="3071" name="Google Shape;3071;p210"/>
          <p:cNvSpPr txBox="1"/>
          <p:nvPr>
            <p:ph idx="1" type="body"/>
          </p:nvPr>
        </p:nvSpPr>
        <p:spPr>
          <a:xfrm>
            <a:off x="602850" y="848274"/>
            <a:ext cx="7938300" cy="32319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framework that unifies classical and modern word embedding methods.</a:t>
            </a:r>
            <a:endParaRPr sz="1400"/>
          </a:p>
        </p:txBody>
      </p:sp>
      <p:graphicFrame>
        <p:nvGraphicFramePr>
          <p:cNvPr id="3072" name="Google Shape;3072;p210"/>
          <p:cNvGraphicFramePr/>
          <p:nvPr/>
        </p:nvGraphicFramePr>
        <p:xfrm>
          <a:off x="2150738" y="1326092"/>
          <a:ext cx="3000000" cy="3000000"/>
        </p:xfrm>
        <a:graphic>
          <a:graphicData uri="http://schemas.openxmlformats.org/drawingml/2006/table">
            <a:tbl>
              <a:tblPr>
                <a:noFill/>
                <a:tableStyleId>{B01CEA4B-2D8A-49D2-8ED7-413B4396B8E6}</a:tableStyleId>
              </a:tblPr>
              <a:tblGrid>
                <a:gridCol w="1209125"/>
                <a:gridCol w="879375"/>
                <a:gridCol w="993575"/>
                <a:gridCol w="1161475"/>
                <a:gridCol w="810775"/>
              </a:tblGrid>
              <a:tr h="393050">
                <a:tc>
                  <a:txBody>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Clr>
                          <a:srgbClr val="000000"/>
                        </a:buClr>
                        <a:buSzPts val="1100"/>
                        <a:buFont typeface="Arial"/>
                        <a:buNone/>
                      </a:pPr>
                      <a:r>
                        <a:t/>
                      </a:r>
                      <a:endParaRPr b="1" sz="1100">
                        <a:solidFill>
                          <a:srgbClr val="FFFFFF"/>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t/>
                      </a:r>
                      <a:endParaRPr b="1" sz="11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B7B7B7"/>
                    </a:solidFill>
                  </a:tcPr>
                </a:tc>
              </a:tr>
              <a:tr h="4525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Skip-gram</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4278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context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transformer</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140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XLNet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context</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word</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TXL++</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lookup</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073" name="Google Shape;3073;p210"/>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 this interesting?</a:t>
            </a:r>
            <a:endParaRPr/>
          </a:p>
        </p:txBody>
      </p:sp>
      <p:pic>
        <p:nvPicPr>
          <p:cNvPr id="3074" name="Google Shape;3074;p210"/>
          <p:cNvPicPr preferRelativeResize="0"/>
          <p:nvPr/>
        </p:nvPicPr>
        <p:blipFill>
          <a:blip r:embed="rId3">
            <a:alphaModFix/>
          </a:blip>
          <a:stretch>
            <a:fillRect/>
          </a:stretch>
        </p:blipFill>
        <p:spPr>
          <a:xfrm>
            <a:off x="5739125" y="1459650"/>
            <a:ext cx="267894" cy="171450"/>
          </a:xfrm>
          <a:prstGeom prst="rect">
            <a:avLst/>
          </a:prstGeom>
          <a:noFill/>
          <a:ln>
            <a:noFill/>
          </a:ln>
        </p:spPr>
      </p:pic>
      <p:pic>
        <p:nvPicPr>
          <p:cNvPr id="3075" name="Google Shape;3075;p210"/>
          <p:cNvPicPr preferRelativeResize="0"/>
          <p:nvPr/>
        </p:nvPicPr>
        <p:blipFill>
          <a:blip r:embed="rId4">
            <a:alphaModFix/>
          </a:blip>
          <a:stretch>
            <a:fillRect/>
          </a:stretch>
        </p:blipFill>
        <p:spPr>
          <a:xfrm>
            <a:off x="6659075" y="1448934"/>
            <a:ext cx="267900" cy="192890"/>
          </a:xfrm>
          <a:prstGeom prst="rect">
            <a:avLst/>
          </a:prstGeom>
          <a:noFill/>
          <a:ln>
            <a:noFill/>
          </a:ln>
        </p:spPr>
      </p:pic>
      <p:pic>
        <p:nvPicPr>
          <p:cNvPr id="3076" name="Google Shape;3076;p210"/>
          <p:cNvPicPr preferRelativeResize="0"/>
          <p:nvPr/>
        </p:nvPicPr>
        <p:blipFill>
          <a:blip r:embed="rId5">
            <a:alphaModFix/>
          </a:blip>
          <a:stretch>
            <a:fillRect/>
          </a:stretch>
        </p:blipFill>
        <p:spPr>
          <a:xfrm>
            <a:off x="3726375" y="1477938"/>
            <a:ext cx="134850" cy="134850"/>
          </a:xfrm>
          <a:prstGeom prst="rect">
            <a:avLst/>
          </a:prstGeom>
          <a:noFill/>
          <a:ln>
            <a:noFill/>
          </a:ln>
        </p:spPr>
      </p:pic>
      <p:pic>
        <p:nvPicPr>
          <p:cNvPr id="3077" name="Google Shape;3077;p210"/>
          <p:cNvPicPr preferRelativeResize="0"/>
          <p:nvPr/>
        </p:nvPicPr>
        <p:blipFill>
          <a:blip r:embed="rId6">
            <a:alphaModFix/>
          </a:blip>
          <a:stretch>
            <a:fillRect/>
          </a:stretch>
        </p:blipFill>
        <p:spPr>
          <a:xfrm>
            <a:off x="4674000" y="1415575"/>
            <a:ext cx="107169" cy="192900"/>
          </a:xfrm>
          <a:prstGeom prst="rect">
            <a:avLst/>
          </a:prstGeom>
          <a:noFill/>
          <a:ln>
            <a:noFill/>
          </a:ln>
        </p:spPr>
      </p:pic>
      <p:sp>
        <p:nvSpPr>
          <p:cNvPr id="3078" name="Google Shape;3078;p210"/>
          <p:cNvSpPr txBox="1"/>
          <p:nvPr/>
        </p:nvSpPr>
        <p:spPr>
          <a:xfrm>
            <a:off x="542200" y="3242700"/>
            <a:ext cx="8231400" cy="9654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Connections to representation learning methods used in other domains (vision, speech).</a:t>
            </a:r>
            <a:endParaRPr>
              <a:solidFill>
                <a:schemeClr val="dk2"/>
              </a:solidFill>
              <a:latin typeface="DM Sans"/>
              <a:ea typeface="DM Sans"/>
              <a:cs typeface="DM Sans"/>
              <a:sym typeface="DM Sans"/>
            </a:endParaRPr>
          </a:p>
          <a:p>
            <a:pPr indent="0" lvl="0" marL="457200" rtl="0" algn="l">
              <a:lnSpc>
                <a:spcPct val="125000"/>
              </a:lnSpc>
              <a:spcBef>
                <a:spcPts val="500"/>
              </a:spcBef>
              <a:spcAft>
                <a:spcPts val="0"/>
              </a:spcAft>
              <a:buNone/>
            </a:pPr>
            <a:r>
              <a:t/>
            </a:r>
            <a:endParaRPr>
              <a:solidFill>
                <a:schemeClr val="dk2"/>
              </a:solidFill>
              <a:latin typeface="DM Sans"/>
              <a:ea typeface="DM Sans"/>
              <a:cs typeface="DM Sans"/>
              <a:sym typeface="DM Sans"/>
            </a:endParaRPr>
          </a:p>
          <a:p>
            <a:pPr indent="-317500" lvl="0" marL="457200" rtl="0" algn="l">
              <a:lnSpc>
                <a:spcPct val="125000"/>
              </a:lnSpc>
              <a:spcBef>
                <a:spcPts val="500"/>
              </a:spcBef>
              <a:spcAft>
                <a:spcPts val="0"/>
              </a:spcAft>
              <a:buClr>
                <a:schemeClr val="dk2"/>
              </a:buClr>
              <a:buSzPts val="1400"/>
              <a:buFont typeface="DM Sans"/>
              <a:buChar char="●"/>
            </a:pPr>
            <a:r>
              <a:rPr lang="en">
                <a:solidFill>
                  <a:schemeClr val="dk2"/>
                </a:solidFill>
                <a:latin typeface="DM Sans"/>
                <a:ea typeface="DM Sans"/>
                <a:cs typeface="DM Sans"/>
                <a:sym typeface="DM Sans"/>
              </a:rPr>
              <a:t>A better understanding on how to construct new self-supervised tasks.</a:t>
            </a:r>
            <a:endParaRPr>
              <a:latin typeface="DM Sans"/>
              <a:ea typeface="DM Sans"/>
              <a:cs typeface="DM Sans"/>
              <a:sym typeface="DM Sans"/>
            </a:endParaRPr>
          </a:p>
        </p:txBody>
      </p:sp>
      <p:sp>
        <p:nvSpPr>
          <p:cNvPr id="3079" name="Google Shape;3079;p210"/>
          <p:cNvSpPr txBox="1"/>
          <p:nvPr/>
        </p:nvSpPr>
        <p:spPr>
          <a:xfrm>
            <a:off x="510300" y="1722300"/>
            <a:ext cx="15399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Mikolov et al., 2013</a:t>
            </a:r>
            <a:endParaRPr/>
          </a:p>
        </p:txBody>
      </p:sp>
      <p:sp>
        <p:nvSpPr>
          <p:cNvPr id="3080" name="Google Shape;3080;p210"/>
          <p:cNvSpPr txBox="1"/>
          <p:nvPr/>
        </p:nvSpPr>
        <p:spPr>
          <a:xfrm>
            <a:off x="530550" y="2168370"/>
            <a:ext cx="14061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Devlin et al., 2019</a:t>
            </a:r>
            <a:endParaRPr/>
          </a:p>
        </p:txBody>
      </p:sp>
      <p:sp>
        <p:nvSpPr>
          <p:cNvPr id="3081" name="Google Shape;3081;p210"/>
          <p:cNvSpPr txBox="1"/>
          <p:nvPr/>
        </p:nvSpPr>
        <p:spPr>
          <a:xfrm>
            <a:off x="530550" y="2640500"/>
            <a:ext cx="1406100" cy="389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rgbClr val="A64D79"/>
                </a:solidFill>
                <a:latin typeface="DM Sans"/>
                <a:ea typeface="DM Sans"/>
                <a:cs typeface="DM Sans"/>
                <a:sym typeface="DM Sans"/>
              </a:rPr>
              <a:t>Yang et al., 2019</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5" name="Shape 3085"/>
        <p:cNvGrpSpPr/>
        <p:nvPr/>
      </p:nvGrpSpPr>
      <p:grpSpPr>
        <a:xfrm>
          <a:off x="0" y="0"/>
          <a:ext cx="0" cy="0"/>
          <a:chOff x="0" y="0"/>
          <a:chExt cx="0" cy="0"/>
        </a:xfrm>
      </p:grpSpPr>
      <p:sp>
        <p:nvSpPr>
          <p:cNvPr id="3086" name="Google Shape;3086;p211"/>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087" name="Google Shape;3087;p211"/>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088" name="Google Shape;3088;p211"/>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089" name="Google Shape;3089;p211"/>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3" name="Shape 3093"/>
        <p:cNvGrpSpPr/>
        <p:nvPr/>
      </p:nvGrpSpPr>
      <p:grpSpPr>
        <a:xfrm>
          <a:off x="0" y="0"/>
          <a:ext cx="0" cy="0"/>
          <a:chOff x="0" y="0"/>
          <a:chExt cx="0" cy="0"/>
        </a:xfrm>
      </p:grpSpPr>
      <p:sp>
        <p:nvSpPr>
          <p:cNvPr id="3094" name="Google Shape;3094;p212"/>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095" name="Google Shape;3095;p212"/>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12"/>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097" name="Google Shape;3097;p212"/>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098" name="Google Shape;3098;p212"/>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099" name="Google Shape;3099;p212"/>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0" name="Google Shape;3100;p212"/>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101" name="Google Shape;3101;p212"/>
          <p:cNvPicPr preferRelativeResize="0"/>
          <p:nvPr/>
        </p:nvPicPr>
        <p:blipFill>
          <a:blip r:embed="rId4">
            <a:alphaModFix/>
          </a:blip>
          <a:stretch>
            <a:fillRect/>
          </a:stretch>
        </p:blipFill>
        <p:spPr>
          <a:xfrm>
            <a:off x="2130225" y="1407125"/>
            <a:ext cx="756858" cy="333375"/>
          </a:xfrm>
          <a:prstGeom prst="rect">
            <a:avLst/>
          </a:prstGeom>
          <a:noFill/>
          <a:ln>
            <a:noFill/>
          </a:ln>
        </p:spPr>
      </p:pic>
      <p:pic>
        <p:nvPicPr>
          <p:cNvPr id="3102" name="Google Shape;3102;p212"/>
          <p:cNvPicPr preferRelativeResize="0"/>
          <p:nvPr/>
        </p:nvPicPr>
        <p:blipFill>
          <a:blip r:embed="rId5">
            <a:alphaModFix/>
          </a:blip>
          <a:stretch>
            <a:fillRect/>
          </a:stretch>
        </p:blipFill>
        <p:spPr>
          <a:xfrm>
            <a:off x="1510438" y="1374213"/>
            <a:ext cx="370038" cy="240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6" name="Shape 3106"/>
        <p:cNvGrpSpPr/>
        <p:nvPr/>
      </p:nvGrpSpPr>
      <p:grpSpPr>
        <a:xfrm>
          <a:off x="0" y="0"/>
          <a:ext cx="0" cy="0"/>
          <a:chOff x="0" y="0"/>
          <a:chExt cx="0" cy="0"/>
        </a:xfrm>
      </p:grpSpPr>
      <p:sp>
        <p:nvSpPr>
          <p:cNvPr id="3107" name="Google Shape;3107;p213"/>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108" name="Google Shape;3108;p213"/>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13"/>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110" name="Google Shape;3110;p213"/>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111" name="Google Shape;3111;p213"/>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112" name="Google Shape;3112;p213"/>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13"/>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13"/>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5" name="Google Shape;3115;p213"/>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cxnSp>
        <p:nvCxnSpPr>
          <p:cNvPr id="3116" name="Google Shape;3116;p213"/>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117" name="Google Shape;3117;p213"/>
          <p:cNvPicPr preferRelativeResize="0"/>
          <p:nvPr/>
        </p:nvPicPr>
        <p:blipFill>
          <a:blip r:embed="rId4">
            <a:alphaModFix/>
          </a:blip>
          <a:stretch>
            <a:fillRect/>
          </a:stretch>
        </p:blipFill>
        <p:spPr>
          <a:xfrm>
            <a:off x="2130225" y="1407125"/>
            <a:ext cx="756858" cy="333375"/>
          </a:xfrm>
          <a:prstGeom prst="rect">
            <a:avLst/>
          </a:prstGeom>
          <a:noFill/>
          <a:ln>
            <a:noFill/>
          </a:ln>
        </p:spPr>
      </p:pic>
      <p:pic>
        <p:nvPicPr>
          <p:cNvPr id="3118" name="Google Shape;3118;p213"/>
          <p:cNvPicPr preferRelativeResize="0"/>
          <p:nvPr/>
        </p:nvPicPr>
        <p:blipFill>
          <a:blip r:embed="rId5">
            <a:alphaModFix/>
          </a:blip>
          <a:stretch>
            <a:fillRect/>
          </a:stretch>
        </p:blipFill>
        <p:spPr>
          <a:xfrm>
            <a:off x="2233625" y="2300137"/>
            <a:ext cx="704850" cy="326638"/>
          </a:xfrm>
          <a:prstGeom prst="rect">
            <a:avLst/>
          </a:prstGeom>
          <a:noFill/>
          <a:ln>
            <a:noFill/>
          </a:ln>
        </p:spPr>
      </p:pic>
      <p:pic>
        <p:nvPicPr>
          <p:cNvPr id="3119" name="Google Shape;3119;p213"/>
          <p:cNvPicPr preferRelativeResize="0"/>
          <p:nvPr/>
        </p:nvPicPr>
        <p:blipFill>
          <a:blip r:embed="rId6">
            <a:alphaModFix/>
          </a:blip>
          <a:stretch>
            <a:fillRect/>
          </a:stretch>
        </p:blipFill>
        <p:spPr>
          <a:xfrm>
            <a:off x="1510438" y="1374213"/>
            <a:ext cx="370038" cy="240025"/>
          </a:xfrm>
          <a:prstGeom prst="rect">
            <a:avLst/>
          </a:prstGeom>
          <a:noFill/>
          <a:ln>
            <a:noFill/>
          </a:ln>
        </p:spPr>
      </p:pic>
      <p:pic>
        <p:nvPicPr>
          <p:cNvPr id="3120" name="Google Shape;3120;p213"/>
          <p:cNvPicPr preferRelativeResize="0"/>
          <p:nvPr/>
        </p:nvPicPr>
        <p:blipFill>
          <a:blip r:embed="rId7">
            <a:alphaModFix/>
          </a:blip>
          <a:stretch>
            <a:fillRect/>
          </a:stretch>
        </p:blipFill>
        <p:spPr>
          <a:xfrm>
            <a:off x="1548225" y="2026632"/>
            <a:ext cx="370050" cy="26293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4" name="Shape 3124"/>
        <p:cNvGrpSpPr/>
        <p:nvPr/>
      </p:nvGrpSpPr>
      <p:grpSpPr>
        <a:xfrm>
          <a:off x="0" y="0"/>
          <a:ext cx="0" cy="0"/>
          <a:chOff x="0" y="0"/>
          <a:chExt cx="0" cy="0"/>
        </a:xfrm>
      </p:grpSpPr>
      <p:sp>
        <p:nvSpPr>
          <p:cNvPr id="3125" name="Google Shape;3125;p214"/>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14"/>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127" name="Google Shape;3127;p214"/>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128" name="Google Shape;3128;p214"/>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129" name="Google Shape;3129;p214"/>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130" name="Google Shape;3130;p214"/>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4"/>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14"/>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3" name="Google Shape;3133;p214"/>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134" name="Google Shape;3134;p214"/>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135" name="Google Shape;3135;p214"/>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6" name="Google Shape;3136;p214"/>
          <p:cNvPicPr preferRelativeResize="0"/>
          <p:nvPr/>
        </p:nvPicPr>
        <p:blipFill>
          <a:blip r:embed="rId5">
            <a:alphaModFix/>
          </a:blip>
          <a:stretch>
            <a:fillRect/>
          </a:stretch>
        </p:blipFill>
        <p:spPr>
          <a:xfrm>
            <a:off x="312550" y="4057141"/>
            <a:ext cx="1221856" cy="814562"/>
          </a:xfrm>
          <a:prstGeom prst="rect">
            <a:avLst/>
          </a:prstGeom>
          <a:noFill/>
          <a:ln>
            <a:noFill/>
          </a:ln>
        </p:spPr>
      </p:pic>
      <p:sp>
        <p:nvSpPr>
          <p:cNvPr id="3137" name="Google Shape;3137;p214"/>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8" name="Google Shape;3138;p214"/>
          <p:cNvCxnSpPr>
            <a:endCxn id="3139" idx="1"/>
          </p:cNvCxnSpPr>
          <p:nvPr/>
        </p:nvCxnSpPr>
        <p:spPr>
          <a:xfrm>
            <a:off x="1070413" y="3335800"/>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140" name="Google Shape;3140;p214"/>
          <p:cNvPicPr preferRelativeResize="0"/>
          <p:nvPr/>
        </p:nvPicPr>
        <p:blipFill>
          <a:blip r:embed="rId6">
            <a:alphaModFix/>
          </a:blip>
          <a:stretch>
            <a:fillRect/>
          </a:stretch>
        </p:blipFill>
        <p:spPr>
          <a:xfrm>
            <a:off x="2209813" y="3269950"/>
            <a:ext cx="752475" cy="342900"/>
          </a:xfrm>
          <a:prstGeom prst="rect">
            <a:avLst/>
          </a:prstGeom>
          <a:noFill/>
          <a:ln>
            <a:noFill/>
          </a:ln>
        </p:spPr>
      </p:pic>
      <p:sp>
        <p:nvSpPr>
          <p:cNvPr id="3141" name="Google Shape;3141;p214"/>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14"/>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3" name="Google Shape;3143;p214"/>
          <p:cNvCxnSpPr>
            <a:endCxn id="3144" idx="1"/>
          </p:cNvCxnSpPr>
          <p:nvPr/>
        </p:nvCxnSpPr>
        <p:spPr>
          <a:xfrm flipH="1" rot="10800000">
            <a:off x="1228288"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145" name="Google Shape;3145;p214"/>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146" name="Google Shape;3146;p214"/>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147" name="Google Shape;3147;p214"/>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148" name="Google Shape;3148;p214"/>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149" name="Google Shape;3149;p214"/>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150" name="Google Shape;3150;p214"/>
          <p:cNvPicPr preferRelativeResize="0"/>
          <p:nvPr/>
        </p:nvPicPr>
        <p:blipFill>
          <a:blip r:embed="rId10">
            <a:alphaModFix/>
          </a:blip>
          <a:stretch>
            <a:fillRect/>
          </a:stretch>
        </p:blipFill>
        <p:spPr>
          <a:xfrm>
            <a:off x="1565025" y="3525170"/>
            <a:ext cx="370050" cy="262930"/>
          </a:xfrm>
          <a:prstGeom prst="rect">
            <a:avLst/>
          </a:prstGeom>
          <a:noFill/>
          <a:ln>
            <a:noFill/>
          </a:ln>
        </p:spPr>
      </p:pic>
      <p:pic>
        <p:nvPicPr>
          <p:cNvPr id="3151" name="Google Shape;3151;p214"/>
          <p:cNvPicPr preferRelativeResize="0"/>
          <p:nvPr/>
        </p:nvPicPr>
        <p:blipFill>
          <a:blip r:embed="rId11">
            <a:alphaModFix/>
          </a:blip>
          <a:stretch>
            <a:fillRect/>
          </a:stretch>
        </p:blipFill>
        <p:spPr>
          <a:xfrm>
            <a:off x="2198175" y="3317193"/>
            <a:ext cx="752475" cy="291782"/>
          </a:xfrm>
          <a:prstGeom prst="rect">
            <a:avLst/>
          </a:prstGeom>
          <a:noFill/>
          <a:ln>
            <a:noFill/>
          </a:ln>
        </p:spPr>
      </p:pic>
      <p:pic>
        <p:nvPicPr>
          <p:cNvPr id="3152" name="Google Shape;3152;p214"/>
          <p:cNvPicPr preferRelativeResize="0"/>
          <p:nvPr/>
        </p:nvPicPr>
        <p:blipFill>
          <a:blip r:embed="rId12">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pic>
        <p:nvPicPr>
          <p:cNvPr id="1650" name="Google Shape;1650;p116"/>
          <p:cNvPicPr preferRelativeResize="0"/>
          <p:nvPr/>
        </p:nvPicPr>
        <p:blipFill>
          <a:blip r:embed="rId3">
            <a:alphaModFix/>
          </a:blip>
          <a:stretch>
            <a:fillRect/>
          </a:stretch>
        </p:blipFill>
        <p:spPr>
          <a:xfrm>
            <a:off x="5308375" y="470675"/>
            <a:ext cx="2689251" cy="2689274"/>
          </a:xfrm>
          <a:prstGeom prst="rect">
            <a:avLst/>
          </a:prstGeom>
          <a:noFill/>
          <a:ln>
            <a:noFill/>
          </a:ln>
        </p:spPr>
      </p:pic>
      <p:sp>
        <p:nvSpPr>
          <p:cNvPr id="1651" name="Google Shape;1651;p116"/>
          <p:cNvSpPr txBox="1"/>
          <p:nvPr>
            <p:ph type="title"/>
          </p:nvPr>
        </p:nvSpPr>
        <p:spPr>
          <a:xfrm>
            <a:off x="599050" y="278600"/>
            <a:ext cx="72648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Challenges: Human Learning vs. Machine Learning</a:t>
            </a:r>
            <a:endParaRPr/>
          </a:p>
        </p:txBody>
      </p:sp>
      <p:pic>
        <p:nvPicPr>
          <p:cNvPr id="1652" name="Google Shape;1652;p116"/>
          <p:cNvPicPr preferRelativeResize="0"/>
          <p:nvPr/>
        </p:nvPicPr>
        <p:blipFill>
          <a:blip r:embed="rId4">
            <a:alphaModFix/>
          </a:blip>
          <a:stretch>
            <a:fillRect/>
          </a:stretch>
        </p:blipFill>
        <p:spPr>
          <a:xfrm>
            <a:off x="1173525" y="872158"/>
            <a:ext cx="1240900" cy="1822342"/>
          </a:xfrm>
          <a:prstGeom prst="rect">
            <a:avLst/>
          </a:prstGeom>
          <a:noFill/>
          <a:ln>
            <a:noFill/>
          </a:ln>
        </p:spPr>
      </p:pic>
      <p:graphicFrame>
        <p:nvGraphicFramePr>
          <p:cNvPr id="1653" name="Google Shape;1653;p116"/>
          <p:cNvGraphicFramePr/>
          <p:nvPr/>
        </p:nvGraphicFramePr>
        <p:xfrm>
          <a:off x="756475" y="2829643"/>
          <a:ext cx="3000000" cy="3000000"/>
        </p:xfrm>
        <a:graphic>
          <a:graphicData uri="http://schemas.openxmlformats.org/drawingml/2006/table">
            <a:tbl>
              <a:tblPr>
                <a:noFill/>
                <a:tableStyleId>{B01CEA4B-2D8A-49D2-8ED7-413B4396B8E6}</a:tableStyleId>
              </a:tblPr>
              <a:tblGrid>
                <a:gridCol w="2222975"/>
                <a:gridCol w="2073575"/>
                <a:gridCol w="3273950"/>
              </a:tblGrid>
              <a:tr h="197850">
                <a:tc>
                  <a:txBody>
                    <a:bodyPr/>
                    <a:lstStyle/>
                    <a:p>
                      <a:pPr indent="0" lvl="0" marL="0" rtl="0" algn="ctr">
                        <a:spcBef>
                          <a:spcPts val="0"/>
                        </a:spcBef>
                        <a:spcAft>
                          <a:spcPts val="0"/>
                        </a:spcAft>
                        <a:buNone/>
                      </a:pPr>
                      <a:r>
                        <a:rPr b="1" lang="en" sz="1300">
                          <a:solidFill>
                            <a:schemeClr val="lt1"/>
                          </a:solidFill>
                          <a:latin typeface="DM Sans"/>
                          <a:ea typeface="DM Sans"/>
                          <a:cs typeface="DM Sans"/>
                          <a:sym typeface="DM Sans"/>
                        </a:rPr>
                        <a:t>Human</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t/>
                      </a:r>
                      <a:endParaRPr b="1" sz="13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lt1"/>
                          </a:solidFill>
                          <a:latin typeface="DM Sans"/>
                          <a:ea typeface="DM Sans"/>
                          <a:cs typeface="DM Sans"/>
                          <a:sym typeface="DM Sans"/>
                        </a:rPr>
                        <a:t>Machine</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solidFill>
                      <a:srgbClr val="CC0000"/>
                    </a:solidFill>
                  </a:tcPr>
                </a:tc>
              </a:tr>
              <a:tr h="260775">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a:t>
                      </a:r>
                      <a:r>
                        <a:rPr lang="en" sz="1300">
                          <a:solidFill>
                            <a:schemeClr val="dk2"/>
                          </a:solidFill>
                          <a:latin typeface="DM Sans"/>
                          <a:ea typeface="DM Sans"/>
                          <a:cs typeface="DM Sans"/>
                          <a:sym typeface="DM Sans"/>
                        </a:rPr>
                        <a:t>Large’’ datasets</a:t>
                      </a:r>
                      <a:endParaRPr b="1"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A</a:t>
                      </a:r>
                      <a:r>
                        <a:rPr b="1" lang="en" sz="1300">
                          <a:solidFill>
                            <a:srgbClr val="FFFFFF"/>
                          </a:solidFill>
                          <a:latin typeface="DM Sans"/>
                          <a:ea typeface="DM Sans"/>
                          <a:cs typeface="DM Sans"/>
                          <a:sym typeface="DM Sans"/>
                        </a:rPr>
                        <a:t>cquisition</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alpha val="0"/>
                        </a:srgbClr>
                      </a:solidFill>
                      <a:prstDash val="solid"/>
                      <a:round/>
                      <a:headEnd len="sm" w="sm" type="none"/>
                      <a:tailEnd len="sm" w="sm" type="none"/>
                    </a:lnT>
                    <a:solidFill>
                      <a:schemeClr val="dk2"/>
                    </a:solidFill>
                  </a:tcPr>
                </a:tc>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Large datasets (representation learning)</a:t>
                      </a:r>
                      <a:endParaRPr sz="1300">
                        <a:solidFill>
                          <a:schemeClr val="dk2"/>
                        </a:solidFill>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352125">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Few examples</a:t>
                      </a:r>
                      <a:endParaRPr b="1"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Task Training</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chemeClr val="dk2"/>
                    </a:solidFill>
                  </a:tcPr>
                </a:tc>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Large datasets (supervised fine tuning)</a:t>
                      </a:r>
                      <a:endParaRPr sz="1300">
                        <a:solidFill>
                          <a:schemeClr val="dk2"/>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77350">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Dataset</a:t>
                      </a:r>
                      <a:r>
                        <a:rPr lang="en" sz="1300">
                          <a:solidFill>
                            <a:schemeClr val="dk2"/>
                          </a:solidFill>
                          <a:latin typeface="DM Sans"/>
                          <a:ea typeface="DM Sans"/>
                          <a:cs typeface="DM Sans"/>
                          <a:sym typeface="DM Sans"/>
                        </a:rPr>
                        <a:t> agnostic</a:t>
                      </a:r>
                      <a:endParaRPr b="1"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Linguistic knowledge</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chemeClr val="dk2"/>
                    </a:solidFill>
                  </a:tcPr>
                </a:tc>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Dataset specific</a:t>
                      </a:r>
                      <a:endParaRPr sz="1300">
                        <a:solidFill>
                          <a:schemeClr val="dk2"/>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3900">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Generalizable to new tasks</a:t>
                      </a:r>
                      <a:endParaRPr sz="1300">
                        <a:solidFill>
                          <a:schemeClr val="dk2"/>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rgbClr val="FFFFFF"/>
                          </a:solidFill>
                          <a:latin typeface="DM Sans"/>
                          <a:ea typeface="DM Sans"/>
                          <a:cs typeface="DM Sans"/>
                          <a:sym typeface="DM Sans"/>
                        </a:rPr>
                        <a:t>Generalization</a:t>
                      </a:r>
                      <a:endParaRPr b="1" sz="13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chemeClr val="dk2"/>
                    </a:solidFill>
                  </a:tcPr>
                </a:tc>
                <a:tc>
                  <a:txBody>
                    <a:bodyPr/>
                    <a:lstStyle/>
                    <a:p>
                      <a:pPr indent="0" lvl="0" marL="0" rtl="0" algn="ctr">
                        <a:spcBef>
                          <a:spcPts val="0"/>
                        </a:spcBef>
                        <a:spcAft>
                          <a:spcPts val="0"/>
                        </a:spcAft>
                        <a:buNone/>
                      </a:pPr>
                      <a:r>
                        <a:rPr lang="en" sz="1300">
                          <a:solidFill>
                            <a:schemeClr val="dk2"/>
                          </a:solidFill>
                          <a:latin typeface="DM Sans"/>
                          <a:ea typeface="DM Sans"/>
                          <a:cs typeface="DM Sans"/>
                          <a:sym typeface="DM Sans"/>
                        </a:rPr>
                        <a:t>Forget previous tasks given a new task</a:t>
                      </a:r>
                      <a:endParaRPr sz="1300">
                        <a:solidFill>
                          <a:schemeClr val="dk2"/>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6" name="Shape 3156"/>
        <p:cNvGrpSpPr/>
        <p:nvPr/>
      </p:nvGrpSpPr>
      <p:grpSpPr>
        <a:xfrm>
          <a:off x="0" y="0"/>
          <a:ext cx="0" cy="0"/>
          <a:chOff x="0" y="0"/>
          <a:chExt cx="0" cy="0"/>
        </a:xfrm>
      </p:grpSpPr>
      <p:pic>
        <p:nvPicPr>
          <p:cNvPr id="3157" name="Google Shape;3157;p215"/>
          <p:cNvPicPr preferRelativeResize="0"/>
          <p:nvPr/>
        </p:nvPicPr>
        <p:blipFill>
          <a:blip r:embed="rId3">
            <a:alphaModFix/>
          </a:blip>
          <a:stretch>
            <a:fillRect/>
          </a:stretch>
        </p:blipFill>
        <p:spPr>
          <a:xfrm>
            <a:off x="1724825" y="4176137"/>
            <a:ext cx="6483000" cy="627025"/>
          </a:xfrm>
          <a:prstGeom prst="rect">
            <a:avLst/>
          </a:prstGeom>
          <a:noFill/>
          <a:ln>
            <a:noFill/>
          </a:ln>
        </p:spPr>
      </p:pic>
      <p:sp>
        <p:nvSpPr>
          <p:cNvPr id="3158" name="Google Shape;3158;p215"/>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15"/>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160" name="Google Shape;3160;p215"/>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161" name="Google Shape;3161;p215"/>
          <p:cNvPicPr preferRelativeResize="0"/>
          <p:nvPr/>
        </p:nvPicPr>
        <p:blipFill>
          <a:blip r:embed="rId4">
            <a:alphaModFix/>
          </a:blip>
          <a:stretch>
            <a:fillRect/>
          </a:stretch>
        </p:blipFill>
        <p:spPr>
          <a:xfrm>
            <a:off x="378900" y="1357125"/>
            <a:ext cx="943175" cy="1257574"/>
          </a:xfrm>
          <a:prstGeom prst="rect">
            <a:avLst/>
          </a:prstGeom>
          <a:noFill/>
          <a:ln>
            <a:noFill/>
          </a:ln>
        </p:spPr>
      </p:pic>
      <p:cxnSp>
        <p:nvCxnSpPr>
          <p:cNvPr id="3162" name="Google Shape;3162;p215"/>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163" name="Google Shape;3163;p215"/>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15"/>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5"/>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6" name="Google Shape;3166;p215"/>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167" name="Google Shape;3167;p215"/>
          <p:cNvPicPr preferRelativeResize="0"/>
          <p:nvPr/>
        </p:nvPicPr>
        <p:blipFill>
          <a:blip r:embed="rId5">
            <a:alphaModFix/>
          </a:blip>
          <a:stretch>
            <a:fillRect/>
          </a:stretch>
        </p:blipFill>
        <p:spPr>
          <a:xfrm>
            <a:off x="410688" y="2834025"/>
            <a:ext cx="879600" cy="1172808"/>
          </a:xfrm>
          <a:prstGeom prst="rect">
            <a:avLst/>
          </a:prstGeom>
          <a:noFill/>
          <a:ln>
            <a:noFill/>
          </a:ln>
        </p:spPr>
      </p:pic>
      <p:sp>
        <p:nvSpPr>
          <p:cNvPr id="3168" name="Google Shape;3168;p215"/>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9" name="Google Shape;3169;p215"/>
          <p:cNvCxnSpPr>
            <a:stCxn id="3168" idx="3"/>
            <a:endCxn id="3170"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171" name="Google Shape;3171;p215"/>
          <p:cNvPicPr preferRelativeResize="0"/>
          <p:nvPr/>
        </p:nvPicPr>
        <p:blipFill>
          <a:blip r:embed="rId6">
            <a:alphaModFix/>
          </a:blip>
          <a:stretch>
            <a:fillRect/>
          </a:stretch>
        </p:blipFill>
        <p:spPr>
          <a:xfrm>
            <a:off x="2209813" y="3269950"/>
            <a:ext cx="752475" cy="342900"/>
          </a:xfrm>
          <a:prstGeom prst="rect">
            <a:avLst/>
          </a:prstGeom>
          <a:noFill/>
          <a:ln>
            <a:noFill/>
          </a:ln>
        </p:spPr>
      </p:pic>
      <p:sp>
        <p:nvSpPr>
          <p:cNvPr id="3172" name="Google Shape;3172;p215"/>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3" name="Google Shape;3173;p215"/>
          <p:cNvPicPr preferRelativeResize="0"/>
          <p:nvPr/>
        </p:nvPicPr>
        <p:blipFill>
          <a:blip r:embed="rId7">
            <a:alphaModFix/>
          </a:blip>
          <a:stretch>
            <a:fillRect/>
          </a:stretch>
        </p:blipFill>
        <p:spPr>
          <a:xfrm>
            <a:off x="312550" y="4057141"/>
            <a:ext cx="1221856" cy="814562"/>
          </a:xfrm>
          <a:prstGeom prst="rect">
            <a:avLst/>
          </a:prstGeom>
          <a:noFill/>
          <a:ln>
            <a:noFill/>
          </a:ln>
        </p:spPr>
      </p:pic>
      <p:sp>
        <p:nvSpPr>
          <p:cNvPr id="3174" name="Google Shape;3174;p215"/>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15"/>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6" name="Google Shape;3176;p215"/>
          <p:cNvCxnSpPr>
            <a:stCxn id="3174" idx="3"/>
            <a:endCxn id="3177"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sp>
        <p:nvSpPr>
          <p:cNvPr id="3178" name="Google Shape;3178;p215"/>
          <p:cNvSpPr/>
          <p:nvPr/>
        </p:nvSpPr>
        <p:spPr>
          <a:xfrm>
            <a:off x="5719450" y="41937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15"/>
          <p:cNvSpPr/>
          <p:nvPr/>
        </p:nvSpPr>
        <p:spPr>
          <a:xfrm>
            <a:off x="7485525" y="4514175"/>
            <a:ext cx="521400" cy="2706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15"/>
          <p:cNvSpPr/>
          <p:nvPr/>
        </p:nvSpPr>
        <p:spPr>
          <a:xfrm>
            <a:off x="6843725" y="45141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1" name="Google Shape;3181;p215"/>
          <p:cNvCxnSpPr/>
          <p:nvPr/>
        </p:nvCxnSpPr>
        <p:spPr>
          <a:xfrm>
            <a:off x="4139900" y="849200"/>
            <a:ext cx="0" cy="3107400"/>
          </a:xfrm>
          <a:prstGeom prst="straightConnector1">
            <a:avLst/>
          </a:prstGeom>
          <a:noFill/>
          <a:ln cap="flat" cmpd="sng" w="76200">
            <a:solidFill>
              <a:schemeClr val="dk2"/>
            </a:solidFill>
            <a:prstDash val="solid"/>
            <a:round/>
            <a:headEnd len="med" w="med" type="none"/>
            <a:tailEnd len="med" w="med" type="none"/>
          </a:ln>
        </p:spPr>
      </p:cxnSp>
      <p:pic>
        <p:nvPicPr>
          <p:cNvPr id="3182" name="Google Shape;3182;p215"/>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183" name="Google Shape;3183;p215"/>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184" name="Google Shape;3184;p215"/>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185" name="Google Shape;3185;p215"/>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186" name="Google Shape;3186;p215"/>
          <p:cNvPicPr preferRelativeResize="0"/>
          <p:nvPr/>
        </p:nvPicPr>
        <p:blipFill>
          <a:blip r:embed="rId11">
            <a:alphaModFix/>
          </a:blip>
          <a:stretch>
            <a:fillRect/>
          </a:stretch>
        </p:blipFill>
        <p:spPr>
          <a:xfrm>
            <a:off x="1565025" y="3525170"/>
            <a:ext cx="370050" cy="262930"/>
          </a:xfrm>
          <a:prstGeom prst="rect">
            <a:avLst/>
          </a:prstGeom>
          <a:noFill/>
          <a:ln>
            <a:noFill/>
          </a:ln>
        </p:spPr>
      </p:pic>
      <p:sp>
        <p:nvSpPr>
          <p:cNvPr id="3187" name="Google Shape;3187;p215"/>
          <p:cNvSpPr/>
          <p:nvPr/>
        </p:nvSpPr>
        <p:spPr>
          <a:xfrm>
            <a:off x="6358175" y="4193775"/>
            <a:ext cx="521400" cy="270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15"/>
          <p:cNvSpPr/>
          <p:nvPr/>
        </p:nvSpPr>
        <p:spPr>
          <a:xfrm>
            <a:off x="4595388" y="45141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15"/>
          <p:cNvSpPr/>
          <p:nvPr/>
        </p:nvSpPr>
        <p:spPr>
          <a:xfrm>
            <a:off x="5234113" y="4514175"/>
            <a:ext cx="521400" cy="270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0" name="Google Shape;3190;p215"/>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191" name="Google Shape;3191;p215"/>
          <p:cNvPicPr preferRelativeResize="0"/>
          <p:nvPr/>
        </p:nvPicPr>
        <p:blipFill>
          <a:blip r:embed="rId13">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5" name="Shape 3195"/>
        <p:cNvGrpSpPr/>
        <p:nvPr/>
      </p:nvGrpSpPr>
      <p:grpSpPr>
        <a:xfrm>
          <a:off x="0" y="0"/>
          <a:ext cx="0" cy="0"/>
          <a:chOff x="0" y="0"/>
          <a:chExt cx="0" cy="0"/>
        </a:xfrm>
      </p:grpSpPr>
      <p:sp>
        <p:nvSpPr>
          <p:cNvPr id="3196" name="Google Shape;3196;p216"/>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is located in Pittsburgh</a:t>
            </a:r>
            <a:endParaRPr sz="1400"/>
          </a:p>
        </p:txBody>
      </p:sp>
      <p:sp>
        <p:nvSpPr>
          <p:cNvPr id="3197" name="Google Shape;3197;p216"/>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16"/>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199" name="Google Shape;3199;p216"/>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200" name="Google Shape;3200;p216"/>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201" name="Google Shape;3201;p216"/>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16"/>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16"/>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4" name="Google Shape;3204;p216"/>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205" name="Google Shape;3205;p216"/>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206" name="Google Shape;3206;p216"/>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7" name="Google Shape;3207;p216"/>
          <p:cNvCxnSpPr>
            <a:stCxn id="3206" idx="3"/>
            <a:endCxn id="3208"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209" name="Google Shape;3209;p216"/>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210" name="Google Shape;3210;p216"/>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1" name="Google Shape;3211;p216"/>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212" name="Google Shape;3212;p216"/>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16"/>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4" name="Google Shape;3214;p216"/>
          <p:cNvCxnSpPr>
            <a:stCxn id="3212" idx="3"/>
            <a:endCxn id="3215"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sp>
        <p:nvSpPr>
          <p:cNvPr id="3216" name="Google Shape;3216;p216"/>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cxnSp>
        <p:nvCxnSpPr>
          <p:cNvPr id="3217" name="Google Shape;3217;p216"/>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218" name="Google Shape;3218;p216"/>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219" name="Google Shape;3219;p216"/>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220" name="Google Shape;3220;p216"/>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221" name="Google Shape;3221;p216"/>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222" name="Google Shape;3222;p216"/>
          <p:cNvPicPr preferRelativeResize="0"/>
          <p:nvPr/>
        </p:nvPicPr>
        <p:blipFill>
          <a:blip r:embed="rId10">
            <a:alphaModFix/>
          </a:blip>
          <a:stretch>
            <a:fillRect/>
          </a:stretch>
        </p:blipFill>
        <p:spPr>
          <a:xfrm>
            <a:off x="1565025" y="3525170"/>
            <a:ext cx="370050" cy="262930"/>
          </a:xfrm>
          <a:prstGeom prst="rect">
            <a:avLst/>
          </a:prstGeom>
          <a:noFill/>
          <a:ln>
            <a:noFill/>
          </a:ln>
        </p:spPr>
      </p:pic>
      <p:pic>
        <p:nvPicPr>
          <p:cNvPr id="3223" name="Google Shape;3223;p216"/>
          <p:cNvPicPr preferRelativeResize="0"/>
          <p:nvPr/>
        </p:nvPicPr>
        <p:blipFill>
          <a:blip r:embed="rId11">
            <a:alphaModFix/>
          </a:blip>
          <a:stretch>
            <a:fillRect/>
          </a:stretch>
        </p:blipFill>
        <p:spPr>
          <a:xfrm>
            <a:off x="2198175" y="3317193"/>
            <a:ext cx="752475" cy="291782"/>
          </a:xfrm>
          <a:prstGeom prst="rect">
            <a:avLst/>
          </a:prstGeom>
          <a:noFill/>
          <a:ln>
            <a:noFill/>
          </a:ln>
        </p:spPr>
      </p:pic>
      <p:pic>
        <p:nvPicPr>
          <p:cNvPr id="3224" name="Google Shape;3224;p216"/>
          <p:cNvPicPr preferRelativeResize="0"/>
          <p:nvPr/>
        </p:nvPicPr>
        <p:blipFill>
          <a:blip r:embed="rId12">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8" name="Shape 3228"/>
        <p:cNvGrpSpPr/>
        <p:nvPr/>
      </p:nvGrpSpPr>
      <p:grpSpPr>
        <a:xfrm>
          <a:off x="0" y="0"/>
          <a:ext cx="0" cy="0"/>
          <a:chOff x="0" y="0"/>
          <a:chExt cx="0" cy="0"/>
        </a:xfrm>
      </p:grpSpPr>
      <p:sp>
        <p:nvSpPr>
          <p:cNvPr id="3229" name="Google Shape;3229;p217"/>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230" name="Google Shape;3230;p217"/>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is located in Pittsburgh</a:t>
            </a:r>
            <a:endParaRPr sz="1400"/>
          </a:p>
        </p:txBody>
      </p:sp>
      <p:sp>
        <p:nvSpPr>
          <p:cNvPr id="3231" name="Google Shape;3231;p217"/>
          <p:cNvSpPr/>
          <p:nvPr/>
        </p:nvSpPr>
        <p:spPr>
          <a:xfrm>
            <a:off x="6729725" y="1102775"/>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2" name="Google Shape;3232;p217"/>
          <p:cNvCxnSpPr/>
          <p:nvPr/>
        </p:nvCxnSpPr>
        <p:spPr>
          <a:xfrm>
            <a:off x="7247375" y="1472975"/>
            <a:ext cx="1200" cy="585600"/>
          </a:xfrm>
          <a:prstGeom prst="straightConnector1">
            <a:avLst/>
          </a:prstGeom>
          <a:noFill/>
          <a:ln cap="flat" cmpd="sng" w="19050">
            <a:solidFill>
              <a:srgbClr val="999999"/>
            </a:solidFill>
            <a:prstDash val="solid"/>
            <a:round/>
            <a:headEnd len="med" w="med" type="none"/>
            <a:tailEnd len="med" w="med" type="triangle"/>
          </a:ln>
        </p:spPr>
      </p:cxnSp>
      <p:sp>
        <p:nvSpPr>
          <p:cNvPr id="3233" name="Google Shape;3233;p217"/>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4" name="Google Shape;3234;p217"/>
          <p:cNvPicPr preferRelativeResize="0"/>
          <p:nvPr/>
        </p:nvPicPr>
        <p:blipFill>
          <a:blip r:embed="rId3">
            <a:alphaModFix/>
          </a:blip>
          <a:stretch>
            <a:fillRect/>
          </a:stretch>
        </p:blipFill>
        <p:spPr>
          <a:xfrm>
            <a:off x="7687775" y="1810063"/>
            <a:ext cx="1336658" cy="208170"/>
          </a:xfrm>
          <a:prstGeom prst="rect">
            <a:avLst/>
          </a:prstGeom>
          <a:noFill/>
          <a:ln>
            <a:noFill/>
          </a:ln>
        </p:spPr>
      </p:pic>
      <p:sp>
        <p:nvSpPr>
          <p:cNvPr id="3235" name="Google Shape;3235;p217"/>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17"/>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237" name="Google Shape;3237;p217"/>
          <p:cNvPicPr preferRelativeResize="0"/>
          <p:nvPr/>
        </p:nvPicPr>
        <p:blipFill>
          <a:blip r:embed="rId4">
            <a:alphaModFix/>
          </a:blip>
          <a:stretch>
            <a:fillRect/>
          </a:stretch>
        </p:blipFill>
        <p:spPr>
          <a:xfrm>
            <a:off x="378900" y="1357125"/>
            <a:ext cx="943175" cy="1257574"/>
          </a:xfrm>
          <a:prstGeom prst="rect">
            <a:avLst/>
          </a:prstGeom>
          <a:noFill/>
          <a:ln>
            <a:noFill/>
          </a:ln>
        </p:spPr>
      </p:pic>
      <p:cxnSp>
        <p:nvCxnSpPr>
          <p:cNvPr id="3238" name="Google Shape;3238;p217"/>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239" name="Google Shape;3239;p217"/>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17"/>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17"/>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217"/>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243" name="Google Shape;3243;p217"/>
          <p:cNvPicPr preferRelativeResize="0"/>
          <p:nvPr/>
        </p:nvPicPr>
        <p:blipFill>
          <a:blip r:embed="rId5">
            <a:alphaModFix/>
          </a:blip>
          <a:stretch>
            <a:fillRect/>
          </a:stretch>
        </p:blipFill>
        <p:spPr>
          <a:xfrm>
            <a:off x="410688" y="2834025"/>
            <a:ext cx="879600" cy="1172808"/>
          </a:xfrm>
          <a:prstGeom prst="rect">
            <a:avLst/>
          </a:prstGeom>
          <a:noFill/>
          <a:ln>
            <a:noFill/>
          </a:ln>
        </p:spPr>
      </p:pic>
      <p:sp>
        <p:nvSpPr>
          <p:cNvPr id="3244" name="Google Shape;3244;p217"/>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5" name="Google Shape;3245;p217"/>
          <p:cNvCxnSpPr>
            <a:stCxn id="3244" idx="3"/>
            <a:endCxn id="3246"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247" name="Google Shape;3247;p217"/>
          <p:cNvPicPr preferRelativeResize="0"/>
          <p:nvPr/>
        </p:nvPicPr>
        <p:blipFill>
          <a:blip r:embed="rId6">
            <a:alphaModFix/>
          </a:blip>
          <a:stretch>
            <a:fillRect/>
          </a:stretch>
        </p:blipFill>
        <p:spPr>
          <a:xfrm>
            <a:off x="2209813" y="3269950"/>
            <a:ext cx="752475" cy="342900"/>
          </a:xfrm>
          <a:prstGeom prst="rect">
            <a:avLst/>
          </a:prstGeom>
          <a:noFill/>
          <a:ln>
            <a:noFill/>
          </a:ln>
        </p:spPr>
      </p:pic>
      <p:sp>
        <p:nvSpPr>
          <p:cNvPr id="3248" name="Google Shape;3248;p217"/>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9" name="Google Shape;3249;p217"/>
          <p:cNvPicPr preferRelativeResize="0"/>
          <p:nvPr/>
        </p:nvPicPr>
        <p:blipFill>
          <a:blip r:embed="rId7">
            <a:alphaModFix/>
          </a:blip>
          <a:stretch>
            <a:fillRect/>
          </a:stretch>
        </p:blipFill>
        <p:spPr>
          <a:xfrm>
            <a:off x="312550" y="4057141"/>
            <a:ext cx="1221856" cy="814562"/>
          </a:xfrm>
          <a:prstGeom prst="rect">
            <a:avLst/>
          </a:prstGeom>
          <a:noFill/>
          <a:ln>
            <a:noFill/>
          </a:ln>
        </p:spPr>
      </p:pic>
      <p:sp>
        <p:nvSpPr>
          <p:cNvPr id="3250" name="Google Shape;3250;p217"/>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17"/>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2" name="Google Shape;3252;p217"/>
          <p:cNvCxnSpPr>
            <a:stCxn id="3250" idx="3"/>
            <a:endCxn id="3253"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254" name="Google Shape;3254;p217"/>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255" name="Google Shape;3255;p217"/>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256" name="Google Shape;3256;p217"/>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257" name="Google Shape;3257;p217"/>
          <p:cNvPicPr preferRelativeResize="0"/>
          <p:nvPr/>
        </p:nvPicPr>
        <p:blipFill>
          <a:blip r:embed="rId9">
            <a:alphaModFix/>
          </a:blip>
          <a:stretch>
            <a:fillRect/>
          </a:stretch>
        </p:blipFill>
        <p:spPr>
          <a:xfrm>
            <a:off x="6899850" y="2073912"/>
            <a:ext cx="704850" cy="326638"/>
          </a:xfrm>
          <a:prstGeom prst="rect">
            <a:avLst/>
          </a:prstGeom>
          <a:noFill/>
          <a:ln>
            <a:noFill/>
          </a:ln>
        </p:spPr>
      </p:pic>
      <p:pic>
        <p:nvPicPr>
          <p:cNvPr id="3258" name="Google Shape;3258;p217"/>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259" name="Google Shape;3259;p217"/>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260" name="Google Shape;3260;p217"/>
          <p:cNvPicPr preferRelativeResize="0"/>
          <p:nvPr/>
        </p:nvPicPr>
        <p:blipFill>
          <a:blip r:embed="rId11">
            <a:alphaModFix/>
          </a:blip>
          <a:stretch>
            <a:fillRect/>
          </a:stretch>
        </p:blipFill>
        <p:spPr>
          <a:xfrm>
            <a:off x="1565025" y="3525170"/>
            <a:ext cx="370050" cy="262930"/>
          </a:xfrm>
          <a:prstGeom prst="rect">
            <a:avLst/>
          </a:prstGeom>
          <a:noFill/>
          <a:ln>
            <a:noFill/>
          </a:ln>
        </p:spPr>
      </p:pic>
      <p:pic>
        <p:nvPicPr>
          <p:cNvPr id="3261" name="Google Shape;3261;p217"/>
          <p:cNvPicPr preferRelativeResize="0"/>
          <p:nvPr/>
        </p:nvPicPr>
        <p:blipFill>
          <a:blip r:embed="rId11">
            <a:alphaModFix/>
          </a:blip>
          <a:stretch>
            <a:fillRect/>
          </a:stretch>
        </p:blipFill>
        <p:spPr>
          <a:xfrm>
            <a:off x="7863925" y="1542157"/>
            <a:ext cx="370050" cy="262930"/>
          </a:xfrm>
          <a:prstGeom prst="rect">
            <a:avLst/>
          </a:prstGeom>
          <a:noFill/>
          <a:ln>
            <a:noFill/>
          </a:ln>
        </p:spPr>
      </p:pic>
      <p:pic>
        <p:nvPicPr>
          <p:cNvPr id="3262" name="Google Shape;3262;p217"/>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263" name="Google Shape;3263;p217"/>
          <p:cNvPicPr preferRelativeResize="0"/>
          <p:nvPr/>
        </p:nvPicPr>
        <p:blipFill>
          <a:blip r:embed="rId13">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7" name="Shape 3267"/>
        <p:cNvGrpSpPr/>
        <p:nvPr/>
      </p:nvGrpSpPr>
      <p:grpSpPr>
        <a:xfrm>
          <a:off x="0" y="0"/>
          <a:ext cx="0" cy="0"/>
          <a:chOff x="0" y="0"/>
          <a:chExt cx="0" cy="0"/>
        </a:xfrm>
      </p:grpSpPr>
      <p:sp>
        <p:nvSpPr>
          <p:cNvPr id="3268" name="Google Shape;3268;p218"/>
          <p:cNvSpPr/>
          <p:nvPr/>
        </p:nvSpPr>
        <p:spPr>
          <a:xfrm>
            <a:off x="4458000" y="1076175"/>
            <a:ext cx="42183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18"/>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270" name="Google Shape;3270;p218"/>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a:t>
            </a:r>
            <a:r>
              <a:rPr lang="en" sz="1400">
                <a:solidFill>
                  <a:srgbClr val="B7B7B7"/>
                </a:solidFill>
              </a:rPr>
              <a:t>is located in</a:t>
            </a:r>
            <a:r>
              <a:rPr lang="en" sz="1400"/>
              <a:t> Pittsburgh</a:t>
            </a:r>
            <a:endParaRPr sz="1400"/>
          </a:p>
        </p:txBody>
      </p:sp>
      <p:sp>
        <p:nvSpPr>
          <p:cNvPr id="3271" name="Google Shape;3271;p218"/>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2" name="Google Shape;3272;p218"/>
          <p:cNvCxnSpPr>
            <a:endCxn id="3271" idx="0"/>
          </p:cNvCxnSpPr>
          <p:nvPr/>
        </p:nvCxnSpPr>
        <p:spPr>
          <a:xfrm>
            <a:off x="5349375" y="1446275"/>
            <a:ext cx="865800" cy="612300"/>
          </a:xfrm>
          <a:prstGeom prst="straightConnector1">
            <a:avLst/>
          </a:prstGeom>
          <a:noFill/>
          <a:ln cap="flat" cmpd="sng" w="19050">
            <a:solidFill>
              <a:srgbClr val="999999"/>
            </a:solidFill>
            <a:prstDash val="solid"/>
            <a:round/>
            <a:headEnd len="med" w="med" type="none"/>
            <a:tailEnd len="med" w="med" type="triangle"/>
          </a:ln>
        </p:spPr>
      </p:cxnSp>
      <p:pic>
        <p:nvPicPr>
          <p:cNvPr id="3273" name="Google Shape;3273;p218"/>
          <p:cNvPicPr preferRelativeResize="0"/>
          <p:nvPr/>
        </p:nvPicPr>
        <p:blipFill>
          <a:blip r:embed="rId3">
            <a:alphaModFix/>
          </a:blip>
          <a:stretch>
            <a:fillRect/>
          </a:stretch>
        </p:blipFill>
        <p:spPr>
          <a:xfrm>
            <a:off x="4472150" y="1850413"/>
            <a:ext cx="1336658" cy="208170"/>
          </a:xfrm>
          <a:prstGeom prst="rect">
            <a:avLst/>
          </a:prstGeom>
          <a:noFill/>
          <a:ln>
            <a:noFill/>
          </a:ln>
        </p:spPr>
      </p:pic>
      <p:sp>
        <p:nvSpPr>
          <p:cNvPr id="3274" name="Google Shape;3274;p218"/>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18"/>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18"/>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277" name="Google Shape;3277;p218"/>
          <p:cNvPicPr preferRelativeResize="0"/>
          <p:nvPr/>
        </p:nvPicPr>
        <p:blipFill>
          <a:blip r:embed="rId4">
            <a:alphaModFix/>
          </a:blip>
          <a:stretch>
            <a:fillRect/>
          </a:stretch>
        </p:blipFill>
        <p:spPr>
          <a:xfrm>
            <a:off x="378900" y="1357125"/>
            <a:ext cx="943175" cy="1257574"/>
          </a:xfrm>
          <a:prstGeom prst="rect">
            <a:avLst/>
          </a:prstGeom>
          <a:noFill/>
          <a:ln>
            <a:noFill/>
          </a:ln>
        </p:spPr>
      </p:pic>
      <p:cxnSp>
        <p:nvCxnSpPr>
          <p:cNvPr id="3278" name="Google Shape;3278;p218"/>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279" name="Google Shape;3279;p218"/>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18"/>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18"/>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2" name="Google Shape;3282;p218"/>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283" name="Google Shape;3283;p218"/>
          <p:cNvPicPr preferRelativeResize="0"/>
          <p:nvPr/>
        </p:nvPicPr>
        <p:blipFill>
          <a:blip r:embed="rId5">
            <a:alphaModFix/>
          </a:blip>
          <a:stretch>
            <a:fillRect/>
          </a:stretch>
        </p:blipFill>
        <p:spPr>
          <a:xfrm>
            <a:off x="410688" y="2834025"/>
            <a:ext cx="879600" cy="1172808"/>
          </a:xfrm>
          <a:prstGeom prst="rect">
            <a:avLst/>
          </a:prstGeom>
          <a:noFill/>
          <a:ln>
            <a:noFill/>
          </a:ln>
        </p:spPr>
      </p:pic>
      <p:sp>
        <p:nvSpPr>
          <p:cNvPr id="3284" name="Google Shape;3284;p218"/>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5" name="Google Shape;3285;p218"/>
          <p:cNvCxnSpPr>
            <a:stCxn id="3284" idx="3"/>
            <a:endCxn id="3286"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287" name="Google Shape;3287;p218"/>
          <p:cNvPicPr preferRelativeResize="0"/>
          <p:nvPr/>
        </p:nvPicPr>
        <p:blipFill>
          <a:blip r:embed="rId6">
            <a:alphaModFix/>
          </a:blip>
          <a:stretch>
            <a:fillRect/>
          </a:stretch>
        </p:blipFill>
        <p:spPr>
          <a:xfrm>
            <a:off x="2209813" y="3269950"/>
            <a:ext cx="752475" cy="342900"/>
          </a:xfrm>
          <a:prstGeom prst="rect">
            <a:avLst/>
          </a:prstGeom>
          <a:noFill/>
          <a:ln>
            <a:noFill/>
          </a:ln>
        </p:spPr>
      </p:pic>
      <p:sp>
        <p:nvSpPr>
          <p:cNvPr id="3288" name="Google Shape;3288;p218"/>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9" name="Google Shape;3289;p218"/>
          <p:cNvPicPr preferRelativeResize="0"/>
          <p:nvPr/>
        </p:nvPicPr>
        <p:blipFill>
          <a:blip r:embed="rId7">
            <a:alphaModFix/>
          </a:blip>
          <a:stretch>
            <a:fillRect/>
          </a:stretch>
        </p:blipFill>
        <p:spPr>
          <a:xfrm>
            <a:off x="312550" y="4057141"/>
            <a:ext cx="1221856" cy="814562"/>
          </a:xfrm>
          <a:prstGeom prst="rect">
            <a:avLst/>
          </a:prstGeom>
          <a:noFill/>
          <a:ln>
            <a:noFill/>
          </a:ln>
        </p:spPr>
      </p:pic>
      <p:sp>
        <p:nvSpPr>
          <p:cNvPr id="3290" name="Google Shape;3290;p218"/>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18"/>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2" name="Google Shape;3292;p218"/>
          <p:cNvCxnSpPr>
            <a:stCxn id="3290" idx="3"/>
            <a:endCxn id="3293"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294" name="Google Shape;3294;p218"/>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295" name="Google Shape;3295;p218"/>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296" name="Google Shape;3296;p218"/>
          <p:cNvPicPr preferRelativeResize="0"/>
          <p:nvPr/>
        </p:nvPicPr>
        <p:blipFill>
          <a:blip r:embed="rId8">
            <a:alphaModFix/>
          </a:blip>
          <a:stretch>
            <a:fillRect/>
          </a:stretch>
        </p:blipFill>
        <p:spPr>
          <a:xfrm>
            <a:off x="5836750" y="2070525"/>
            <a:ext cx="756858" cy="333375"/>
          </a:xfrm>
          <a:prstGeom prst="rect">
            <a:avLst/>
          </a:prstGeom>
          <a:noFill/>
          <a:ln>
            <a:noFill/>
          </a:ln>
        </p:spPr>
      </p:pic>
      <p:pic>
        <p:nvPicPr>
          <p:cNvPr id="3297" name="Google Shape;3297;p218"/>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298" name="Google Shape;3298;p218"/>
          <p:cNvPicPr preferRelativeResize="0"/>
          <p:nvPr/>
        </p:nvPicPr>
        <p:blipFill>
          <a:blip r:embed="rId9">
            <a:alphaModFix/>
          </a:blip>
          <a:stretch>
            <a:fillRect/>
          </a:stretch>
        </p:blipFill>
        <p:spPr>
          <a:xfrm>
            <a:off x="6899850" y="2073912"/>
            <a:ext cx="704850" cy="326638"/>
          </a:xfrm>
          <a:prstGeom prst="rect">
            <a:avLst/>
          </a:prstGeom>
          <a:noFill/>
          <a:ln>
            <a:noFill/>
          </a:ln>
        </p:spPr>
      </p:pic>
      <p:pic>
        <p:nvPicPr>
          <p:cNvPr id="3299" name="Google Shape;3299;p218"/>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300" name="Google Shape;3300;p218"/>
          <p:cNvPicPr preferRelativeResize="0"/>
          <p:nvPr/>
        </p:nvPicPr>
        <p:blipFill>
          <a:blip r:embed="rId10">
            <a:alphaModFix/>
          </a:blip>
          <a:stretch>
            <a:fillRect/>
          </a:stretch>
        </p:blipFill>
        <p:spPr>
          <a:xfrm>
            <a:off x="4955450" y="1600363"/>
            <a:ext cx="370038" cy="240025"/>
          </a:xfrm>
          <a:prstGeom prst="rect">
            <a:avLst/>
          </a:prstGeom>
          <a:noFill/>
          <a:ln>
            <a:noFill/>
          </a:ln>
        </p:spPr>
      </p:pic>
      <p:pic>
        <p:nvPicPr>
          <p:cNvPr id="3301" name="Google Shape;3301;p218"/>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302" name="Google Shape;3302;p218"/>
          <p:cNvPicPr preferRelativeResize="0"/>
          <p:nvPr/>
        </p:nvPicPr>
        <p:blipFill>
          <a:blip r:embed="rId11">
            <a:alphaModFix/>
          </a:blip>
          <a:stretch>
            <a:fillRect/>
          </a:stretch>
        </p:blipFill>
        <p:spPr>
          <a:xfrm>
            <a:off x="1565025" y="3525170"/>
            <a:ext cx="370050" cy="262930"/>
          </a:xfrm>
          <a:prstGeom prst="rect">
            <a:avLst/>
          </a:prstGeom>
          <a:noFill/>
          <a:ln>
            <a:noFill/>
          </a:ln>
        </p:spPr>
      </p:pic>
      <p:pic>
        <p:nvPicPr>
          <p:cNvPr id="3303" name="Google Shape;3303;p218"/>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304" name="Google Shape;3304;p218"/>
          <p:cNvPicPr preferRelativeResize="0"/>
          <p:nvPr/>
        </p:nvPicPr>
        <p:blipFill>
          <a:blip r:embed="rId13">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8" name="Shape 3308"/>
        <p:cNvGrpSpPr/>
        <p:nvPr/>
      </p:nvGrpSpPr>
      <p:grpSpPr>
        <a:xfrm>
          <a:off x="0" y="0"/>
          <a:ext cx="0" cy="0"/>
          <a:chOff x="0" y="0"/>
          <a:chExt cx="0" cy="0"/>
        </a:xfrm>
      </p:grpSpPr>
      <p:sp>
        <p:nvSpPr>
          <p:cNvPr id="3309" name="Google Shape;3309;p219"/>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310" name="Google Shape;3310;p219"/>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311" name="Google Shape;3311;p219"/>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is located in Pittsburgh</a:t>
            </a:r>
            <a:endParaRPr sz="1400"/>
          </a:p>
        </p:txBody>
      </p:sp>
      <p:sp>
        <p:nvSpPr>
          <p:cNvPr id="3312" name="Google Shape;3312;p219"/>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313" name="Google Shape;3313;p219"/>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19"/>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19"/>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19"/>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317" name="Google Shape;3317;p219"/>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318" name="Google Shape;3318;p219"/>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319" name="Google Shape;3319;p219"/>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19"/>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19"/>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2" name="Google Shape;3322;p219"/>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323" name="Google Shape;3323;p219"/>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324" name="Google Shape;3324;p219"/>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5" name="Google Shape;3325;p219"/>
          <p:cNvCxnSpPr>
            <a:stCxn id="3324" idx="3"/>
            <a:endCxn id="3326"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327" name="Google Shape;3327;p219"/>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328" name="Google Shape;3328;p219"/>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9" name="Google Shape;3329;p219"/>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330" name="Google Shape;3330;p219"/>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19"/>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2" name="Google Shape;3332;p219"/>
          <p:cNvCxnSpPr>
            <a:stCxn id="3330" idx="3"/>
            <a:endCxn id="3333"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334" name="Google Shape;3334;p219"/>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335" name="Google Shape;3335;p219"/>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336" name="Google Shape;3336;p219"/>
          <p:cNvPicPr preferRelativeResize="0"/>
          <p:nvPr/>
        </p:nvPicPr>
        <p:blipFill>
          <a:blip r:embed="rId7">
            <a:alphaModFix/>
          </a:blip>
          <a:stretch>
            <a:fillRect/>
          </a:stretch>
        </p:blipFill>
        <p:spPr>
          <a:xfrm>
            <a:off x="5836750" y="2070525"/>
            <a:ext cx="756858" cy="333375"/>
          </a:xfrm>
          <a:prstGeom prst="rect">
            <a:avLst/>
          </a:prstGeom>
          <a:noFill/>
          <a:ln>
            <a:noFill/>
          </a:ln>
        </p:spPr>
      </p:pic>
      <p:pic>
        <p:nvPicPr>
          <p:cNvPr id="3337" name="Google Shape;3337;p219"/>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338" name="Google Shape;3338;p219"/>
          <p:cNvPicPr preferRelativeResize="0"/>
          <p:nvPr/>
        </p:nvPicPr>
        <p:blipFill>
          <a:blip r:embed="rId8">
            <a:alphaModFix/>
          </a:blip>
          <a:stretch>
            <a:fillRect/>
          </a:stretch>
        </p:blipFill>
        <p:spPr>
          <a:xfrm>
            <a:off x="6899850" y="2073912"/>
            <a:ext cx="704850" cy="326638"/>
          </a:xfrm>
          <a:prstGeom prst="rect">
            <a:avLst/>
          </a:prstGeom>
          <a:noFill/>
          <a:ln>
            <a:noFill/>
          </a:ln>
        </p:spPr>
      </p:pic>
      <p:pic>
        <p:nvPicPr>
          <p:cNvPr id="3339" name="Google Shape;3339;p219"/>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340" name="Google Shape;3340;p219"/>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341" name="Google Shape;3341;p219"/>
          <p:cNvPicPr preferRelativeResize="0"/>
          <p:nvPr/>
        </p:nvPicPr>
        <p:blipFill>
          <a:blip r:embed="rId10">
            <a:alphaModFix/>
          </a:blip>
          <a:stretch>
            <a:fillRect/>
          </a:stretch>
        </p:blipFill>
        <p:spPr>
          <a:xfrm>
            <a:off x="1565025" y="3525170"/>
            <a:ext cx="370050" cy="262930"/>
          </a:xfrm>
          <a:prstGeom prst="rect">
            <a:avLst/>
          </a:prstGeom>
          <a:noFill/>
          <a:ln>
            <a:noFill/>
          </a:ln>
        </p:spPr>
      </p:pic>
      <p:pic>
        <p:nvPicPr>
          <p:cNvPr id="3342" name="Google Shape;3342;p219"/>
          <p:cNvPicPr preferRelativeResize="0"/>
          <p:nvPr/>
        </p:nvPicPr>
        <p:blipFill>
          <a:blip r:embed="rId11">
            <a:alphaModFix/>
          </a:blip>
          <a:stretch>
            <a:fillRect/>
          </a:stretch>
        </p:blipFill>
        <p:spPr>
          <a:xfrm>
            <a:off x="2198175" y="3317193"/>
            <a:ext cx="752475" cy="291782"/>
          </a:xfrm>
          <a:prstGeom prst="rect">
            <a:avLst/>
          </a:prstGeom>
          <a:noFill/>
          <a:ln>
            <a:noFill/>
          </a:ln>
        </p:spPr>
      </p:pic>
      <p:pic>
        <p:nvPicPr>
          <p:cNvPr id="3343" name="Google Shape;3343;p219"/>
          <p:cNvPicPr preferRelativeResize="0"/>
          <p:nvPr/>
        </p:nvPicPr>
        <p:blipFill>
          <a:blip r:embed="rId12">
            <a:alphaModFix/>
          </a:blip>
          <a:stretch>
            <a:fillRect/>
          </a:stretch>
        </p:blipFill>
        <p:spPr>
          <a:xfrm>
            <a:off x="2209800" y="3737893"/>
            <a:ext cx="752475" cy="291782"/>
          </a:xfrm>
          <a:prstGeom prst="rect">
            <a:avLst/>
          </a:prstGeom>
          <a:noFill/>
          <a:ln>
            <a:noFill/>
          </a:ln>
        </p:spPr>
      </p:pic>
      <p:sp>
        <p:nvSpPr>
          <p:cNvPr id="3344" name="Google Shape;3344;p219"/>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8" name="Shape 3348"/>
        <p:cNvGrpSpPr/>
        <p:nvPr/>
      </p:nvGrpSpPr>
      <p:grpSpPr>
        <a:xfrm>
          <a:off x="0" y="0"/>
          <a:ext cx="0" cy="0"/>
          <a:chOff x="0" y="0"/>
          <a:chExt cx="0" cy="0"/>
        </a:xfrm>
      </p:grpSpPr>
      <p:sp>
        <p:nvSpPr>
          <p:cNvPr id="3349" name="Google Shape;3349;p220"/>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350" name="Google Shape;3350;p220"/>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351" name="Google Shape;3351;p220"/>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352" name="Google Shape;3352;p220"/>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is located in Pittsburgh</a:t>
            </a:r>
            <a:endParaRPr sz="1400"/>
          </a:p>
        </p:txBody>
      </p:sp>
      <p:sp>
        <p:nvSpPr>
          <p:cNvPr id="3353" name="Google Shape;3353;p220"/>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354" name="Google Shape;3354;p220"/>
          <p:cNvSpPr/>
          <p:nvPr/>
        </p:nvSpPr>
        <p:spPr>
          <a:xfrm>
            <a:off x="4458000" y="2606450"/>
            <a:ext cx="10848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20"/>
          <p:cNvSpPr/>
          <p:nvPr/>
        </p:nvSpPr>
        <p:spPr>
          <a:xfrm>
            <a:off x="5957700" y="3038600"/>
            <a:ext cx="122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20"/>
          <p:cNvSpPr/>
          <p:nvPr/>
        </p:nvSpPr>
        <p:spPr>
          <a:xfrm>
            <a:off x="6097925" y="3464000"/>
            <a:ext cx="236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7" name="Google Shape;3357;p220"/>
          <p:cNvCxnSpPr>
            <a:endCxn id="3358" idx="2"/>
          </p:cNvCxnSpPr>
          <p:nvPr/>
        </p:nvCxnSpPr>
        <p:spPr>
          <a:xfrm flipH="1" rot="10800000">
            <a:off x="7828875" y="2700400"/>
            <a:ext cx="762600" cy="924300"/>
          </a:xfrm>
          <a:prstGeom prst="straightConnector1">
            <a:avLst/>
          </a:prstGeom>
          <a:noFill/>
          <a:ln cap="flat" cmpd="sng" w="19050">
            <a:solidFill>
              <a:srgbClr val="999999"/>
            </a:solidFill>
            <a:prstDash val="solid"/>
            <a:round/>
            <a:headEnd len="med" w="med" type="none"/>
            <a:tailEnd len="med" w="med" type="triangle"/>
          </a:ln>
        </p:spPr>
      </p:cxnSp>
      <p:sp>
        <p:nvSpPr>
          <p:cNvPr id="3359" name="Google Shape;3359;p220"/>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20"/>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20"/>
          <p:cNvSpPr/>
          <p:nvPr/>
        </p:nvSpPr>
        <p:spPr>
          <a:xfrm>
            <a:off x="8151675" y="15417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20"/>
          <p:cNvSpPr/>
          <p:nvPr/>
        </p:nvSpPr>
        <p:spPr>
          <a:xfrm>
            <a:off x="8151675" y="193746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20"/>
          <p:cNvSpPr/>
          <p:nvPr/>
        </p:nvSpPr>
        <p:spPr>
          <a:xfrm>
            <a:off x="8151675" y="2343100"/>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3" name="Google Shape;3363;p220"/>
          <p:cNvCxnSpPr>
            <a:stCxn id="3354" idx="0"/>
            <a:endCxn id="3361" idx="1"/>
          </p:cNvCxnSpPr>
          <p:nvPr/>
        </p:nvCxnSpPr>
        <p:spPr>
          <a:xfrm rot="-5400000">
            <a:off x="6132900" y="587750"/>
            <a:ext cx="886200" cy="3151200"/>
          </a:xfrm>
          <a:prstGeom prst="curvedConnector2">
            <a:avLst/>
          </a:prstGeom>
          <a:noFill/>
          <a:ln cap="flat" cmpd="sng" w="19050">
            <a:solidFill>
              <a:srgbClr val="999999"/>
            </a:solidFill>
            <a:prstDash val="solid"/>
            <a:round/>
            <a:headEnd len="med" w="med" type="none"/>
            <a:tailEnd len="med" w="med" type="triangle"/>
          </a:ln>
        </p:spPr>
      </p:cxnSp>
      <p:sp>
        <p:nvSpPr>
          <p:cNvPr id="3364" name="Google Shape;3364;p220"/>
          <p:cNvSpPr/>
          <p:nvPr/>
        </p:nvSpPr>
        <p:spPr>
          <a:xfrm>
            <a:off x="6808175" y="1949875"/>
            <a:ext cx="1373818" cy="1088693"/>
          </a:xfrm>
          <a:custGeom>
            <a:rect b="b" l="l" r="r" t="t"/>
            <a:pathLst>
              <a:path extrusionOk="0" h="43815" w="53508">
                <a:moveTo>
                  <a:pt x="0" y="43815"/>
                </a:moveTo>
                <a:cubicBezTo>
                  <a:pt x="7208" y="41311"/>
                  <a:pt x="36161" y="35630"/>
                  <a:pt x="43246" y="28789"/>
                </a:cubicBezTo>
                <a:cubicBezTo>
                  <a:pt x="50332" y="21948"/>
                  <a:pt x="40803" y="7471"/>
                  <a:pt x="42513" y="2768"/>
                </a:cubicBezTo>
                <a:cubicBezTo>
                  <a:pt x="44223" y="-1935"/>
                  <a:pt x="51676" y="936"/>
                  <a:pt x="53508" y="569"/>
                </a:cubicBezTo>
              </a:path>
            </a:pathLst>
          </a:custGeom>
          <a:noFill/>
          <a:ln cap="flat" cmpd="sng" w="19050">
            <a:solidFill>
              <a:srgbClr val="999999"/>
            </a:solidFill>
            <a:prstDash val="solid"/>
            <a:round/>
            <a:headEnd len="med" w="med" type="none"/>
            <a:tailEnd len="med" w="med" type="triangle"/>
          </a:ln>
        </p:spPr>
      </p:sp>
      <p:pic>
        <p:nvPicPr>
          <p:cNvPr id="3365" name="Google Shape;3365;p220"/>
          <p:cNvPicPr preferRelativeResize="0"/>
          <p:nvPr/>
        </p:nvPicPr>
        <p:blipFill>
          <a:blip r:embed="rId3">
            <a:alphaModFix/>
          </a:blip>
          <a:stretch>
            <a:fillRect/>
          </a:stretch>
        </p:blipFill>
        <p:spPr>
          <a:xfrm>
            <a:off x="7870775" y="2788513"/>
            <a:ext cx="375050" cy="259650"/>
          </a:xfrm>
          <a:prstGeom prst="rect">
            <a:avLst/>
          </a:prstGeom>
          <a:noFill/>
          <a:ln>
            <a:noFill/>
          </a:ln>
        </p:spPr>
      </p:pic>
      <p:pic>
        <p:nvPicPr>
          <p:cNvPr id="3366" name="Google Shape;3366;p220"/>
          <p:cNvPicPr preferRelativeResize="0"/>
          <p:nvPr/>
        </p:nvPicPr>
        <p:blipFill>
          <a:blip r:embed="rId4">
            <a:alphaModFix/>
          </a:blip>
          <a:stretch>
            <a:fillRect/>
          </a:stretch>
        </p:blipFill>
        <p:spPr>
          <a:xfrm>
            <a:off x="7694625" y="3060963"/>
            <a:ext cx="1336658" cy="208170"/>
          </a:xfrm>
          <a:prstGeom prst="rect">
            <a:avLst/>
          </a:prstGeom>
          <a:noFill/>
          <a:ln>
            <a:noFill/>
          </a:ln>
        </p:spPr>
      </p:pic>
      <p:sp>
        <p:nvSpPr>
          <p:cNvPr id="3367" name="Google Shape;3367;p220"/>
          <p:cNvSpPr/>
          <p:nvPr/>
        </p:nvSpPr>
        <p:spPr>
          <a:xfrm>
            <a:off x="6729725" y="1102775"/>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20"/>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20"/>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370" name="Google Shape;3370;p220"/>
          <p:cNvPicPr preferRelativeResize="0"/>
          <p:nvPr/>
        </p:nvPicPr>
        <p:blipFill>
          <a:blip r:embed="rId5">
            <a:alphaModFix/>
          </a:blip>
          <a:stretch>
            <a:fillRect/>
          </a:stretch>
        </p:blipFill>
        <p:spPr>
          <a:xfrm>
            <a:off x="378900" y="1357125"/>
            <a:ext cx="943175" cy="1257574"/>
          </a:xfrm>
          <a:prstGeom prst="rect">
            <a:avLst/>
          </a:prstGeom>
          <a:noFill/>
          <a:ln>
            <a:noFill/>
          </a:ln>
        </p:spPr>
      </p:pic>
      <p:cxnSp>
        <p:nvCxnSpPr>
          <p:cNvPr id="3371" name="Google Shape;3371;p220"/>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372" name="Google Shape;3372;p220"/>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20"/>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20"/>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5" name="Google Shape;3375;p220"/>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376" name="Google Shape;3376;p220"/>
          <p:cNvPicPr preferRelativeResize="0"/>
          <p:nvPr/>
        </p:nvPicPr>
        <p:blipFill>
          <a:blip r:embed="rId6">
            <a:alphaModFix/>
          </a:blip>
          <a:stretch>
            <a:fillRect/>
          </a:stretch>
        </p:blipFill>
        <p:spPr>
          <a:xfrm>
            <a:off x="410688" y="2834025"/>
            <a:ext cx="879600" cy="1172808"/>
          </a:xfrm>
          <a:prstGeom prst="rect">
            <a:avLst/>
          </a:prstGeom>
          <a:noFill/>
          <a:ln>
            <a:noFill/>
          </a:ln>
        </p:spPr>
      </p:pic>
      <p:sp>
        <p:nvSpPr>
          <p:cNvPr id="3377" name="Google Shape;3377;p220"/>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8" name="Google Shape;3378;p220"/>
          <p:cNvCxnSpPr>
            <a:stCxn id="3377" idx="3"/>
            <a:endCxn id="3379"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380" name="Google Shape;3380;p220"/>
          <p:cNvPicPr preferRelativeResize="0"/>
          <p:nvPr/>
        </p:nvPicPr>
        <p:blipFill>
          <a:blip r:embed="rId7">
            <a:alphaModFix/>
          </a:blip>
          <a:stretch>
            <a:fillRect/>
          </a:stretch>
        </p:blipFill>
        <p:spPr>
          <a:xfrm>
            <a:off x="2209813" y="3269950"/>
            <a:ext cx="752475" cy="342900"/>
          </a:xfrm>
          <a:prstGeom prst="rect">
            <a:avLst/>
          </a:prstGeom>
          <a:noFill/>
          <a:ln>
            <a:noFill/>
          </a:ln>
        </p:spPr>
      </p:pic>
      <p:sp>
        <p:nvSpPr>
          <p:cNvPr id="3381" name="Google Shape;3381;p220"/>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2" name="Google Shape;3382;p220"/>
          <p:cNvPicPr preferRelativeResize="0"/>
          <p:nvPr/>
        </p:nvPicPr>
        <p:blipFill>
          <a:blip r:embed="rId8">
            <a:alphaModFix/>
          </a:blip>
          <a:stretch>
            <a:fillRect/>
          </a:stretch>
        </p:blipFill>
        <p:spPr>
          <a:xfrm>
            <a:off x="312550" y="4057141"/>
            <a:ext cx="1221856" cy="814562"/>
          </a:xfrm>
          <a:prstGeom prst="rect">
            <a:avLst/>
          </a:prstGeom>
          <a:noFill/>
          <a:ln>
            <a:noFill/>
          </a:ln>
        </p:spPr>
      </p:pic>
      <p:sp>
        <p:nvSpPr>
          <p:cNvPr id="3383" name="Google Shape;3383;p220"/>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20"/>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5" name="Google Shape;3385;p220"/>
          <p:cNvCxnSpPr>
            <a:stCxn id="3383" idx="3"/>
            <a:endCxn id="3386"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387" name="Google Shape;3387;p220"/>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388" name="Google Shape;3388;p220"/>
          <p:cNvPicPr preferRelativeResize="0"/>
          <p:nvPr/>
        </p:nvPicPr>
        <p:blipFill>
          <a:blip r:embed="rId9">
            <a:alphaModFix/>
          </a:blip>
          <a:stretch>
            <a:fillRect/>
          </a:stretch>
        </p:blipFill>
        <p:spPr>
          <a:xfrm>
            <a:off x="2130225" y="1407125"/>
            <a:ext cx="756858" cy="333375"/>
          </a:xfrm>
          <a:prstGeom prst="rect">
            <a:avLst/>
          </a:prstGeom>
          <a:noFill/>
          <a:ln>
            <a:noFill/>
          </a:ln>
        </p:spPr>
      </p:pic>
      <p:pic>
        <p:nvPicPr>
          <p:cNvPr id="3389" name="Google Shape;3389;p220"/>
          <p:cNvPicPr preferRelativeResize="0"/>
          <p:nvPr/>
        </p:nvPicPr>
        <p:blipFill>
          <a:blip r:embed="rId9">
            <a:alphaModFix/>
          </a:blip>
          <a:stretch>
            <a:fillRect/>
          </a:stretch>
        </p:blipFill>
        <p:spPr>
          <a:xfrm>
            <a:off x="5836750" y="2070525"/>
            <a:ext cx="756858" cy="333375"/>
          </a:xfrm>
          <a:prstGeom prst="rect">
            <a:avLst/>
          </a:prstGeom>
          <a:noFill/>
          <a:ln>
            <a:noFill/>
          </a:ln>
        </p:spPr>
      </p:pic>
      <p:pic>
        <p:nvPicPr>
          <p:cNvPr id="3390" name="Google Shape;3390;p220"/>
          <p:cNvPicPr preferRelativeResize="0"/>
          <p:nvPr/>
        </p:nvPicPr>
        <p:blipFill>
          <a:blip r:embed="rId10">
            <a:alphaModFix/>
          </a:blip>
          <a:stretch>
            <a:fillRect/>
          </a:stretch>
        </p:blipFill>
        <p:spPr>
          <a:xfrm>
            <a:off x="2233625" y="2300137"/>
            <a:ext cx="704850" cy="326638"/>
          </a:xfrm>
          <a:prstGeom prst="rect">
            <a:avLst/>
          </a:prstGeom>
          <a:noFill/>
          <a:ln>
            <a:noFill/>
          </a:ln>
        </p:spPr>
      </p:pic>
      <p:pic>
        <p:nvPicPr>
          <p:cNvPr id="3391" name="Google Shape;3391;p220"/>
          <p:cNvPicPr preferRelativeResize="0"/>
          <p:nvPr/>
        </p:nvPicPr>
        <p:blipFill>
          <a:blip r:embed="rId10">
            <a:alphaModFix/>
          </a:blip>
          <a:stretch>
            <a:fillRect/>
          </a:stretch>
        </p:blipFill>
        <p:spPr>
          <a:xfrm>
            <a:off x="6899850" y="2073912"/>
            <a:ext cx="704850" cy="326638"/>
          </a:xfrm>
          <a:prstGeom prst="rect">
            <a:avLst/>
          </a:prstGeom>
          <a:noFill/>
          <a:ln>
            <a:noFill/>
          </a:ln>
        </p:spPr>
      </p:pic>
      <p:pic>
        <p:nvPicPr>
          <p:cNvPr id="3392" name="Google Shape;3392;p220"/>
          <p:cNvPicPr preferRelativeResize="0"/>
          <p:nvPr/>
        </p:nvPicPr>
        <p:blipFill>
          <a:blip r:embed="rId11">
            <a:alphaModFix/>
          </a:blip>
          <a:stretch>
            <a:fillRect/>
          </a:stretch>
        </p:blipFill>
        <p:spPr>
          <a:xfrm>
            <a:off x="1510438" y="1374213"/>
            <a:ext cx="370038" cy="240025"/>
          </a:xfrm>
          <a:prstGeom prst="rect">
            <a:avLst/>
          </a:prstGeom>
          <a:noFill/>
          <a:ln>
            <a:noFill/>
          </a:ln>
        </p:spPr>
      </p:pic>
      <p:pic>
        <p:nvPicPr>
          <p:cNvPr id="3393" name="Google Shape;3393;p220"/>
          <p:cNvPicPr preferRelativeResize="0"/>
          <p:nvPr/>
        </p:nvPicPr>
        <p:blipFill>
          <a:blip r:embed="rId12">
            <a:alphaModFix/>
          </a:blip>
          <a:stretch>
            <a:fillRect/>
          </a:stretch>
        </p:blipFill>
        <p:spPr>
          <a:xfrm>
            <a:off x="1548225" y="2026632"/>
            <a:ext cx="370050" cy="262930"/>
          </a:xfrm>
          <a:prstGeom prst="rect">
            <a:avLst/>
          </a:prstGeom>
          <a:noFill/>
          <a:ln>
            <a:noFill/>
          </a:ln>
        </p:spPr>
      </p:pic>
      <p:pic>
        <p:nvPicPr>
          <p:cNvPr id="3394" name="Google Shape;3394;p220"/>
          <p:cNvPicPr preferRelativeResize="0"/>
          <p:nvPr/>
        </p:nvPicPr>
        <p:blipFill>
          <a:blip r:embed="rId12">
            <a:alphaModFix/>
          </a:blip>
          <a:stretch>
            <a:fillRect/>
          </a:stretch>
        </p:blipFill>
        <p:spPr>
          <a:xfrm>
            <a:off x="1565025" y="3525170"/>
            <a:ext cx="370050" cy="262930"/>
          </a:xfrm>
          <a:prstGeom prst="rect">
            <a:avLst/>
          </a:prstGeom>
          <a:noFill/>
          <a:ln>
            <a:noFill/>
          </a:ln>
        </p:spPr>
      </p:pic>
      <p:pic>
        <p:nvPicPr>
          <p:cNvPr id="3395" name="Google Shape;3395;p220"/>
          <p:cNvPicPr preferRelativeResize="0"/>
          <p:nvPr/>
        </p:nvPicPr>
        <p:blipFill>
          <a:blip r:embed="rId13">
            <a:alphaModFix/>
          </a:blip>
          <a:stretch>
            <a:fillRect/>
          </a:stretch>
        </p:blipFill>
        <p:spPr>
          <a:xfrm>
            <a:off x="2198175" y="3317193"/>
            <a:ext cx="752475" cy="291782"/>
          </a:xfrm>
          <a:prstGeom prst="rect">
            <a:avLst/>
          </a:prstGeom>
          <a:noFill/>
          <a:ln>
            <a:noFill/>
          </a:ln>
        </p:spPr>
      </p:pic>
      <p:pic>
        <p:nvPicPr>
          <p:cNvPr id="3396" name="Google Shape;3396;p220"/>
          <p:cNvPicPr preferRelativeResize="0"/>
          <p:nvPr/>
        </p:nvPicPr>
        <p:blipFill>
          <a:blip r:embed="rId14">
            <a:alphaModFix/>
          </a:blip>
          <a:stretch>
            <a:fillRect/>
          </a:stretch>
        </p:blipFill>
        <p:spPr>
          <a:xfrm>
            <a:off x="2209800" y="3737893"/>
            <a:ext cx="752475" cy="291782"/>
          </a:xfrm>
          <a:prstGeom prst="rect">
            <a:avLst/>
          </a:prstGeom>
          <a:noFill/>
          <a:ln>
            <a:noFill/>
          </a:ln>
        </p:spPr>
      </p:pic>
      <p:pic>
        <p:nvPicPr>
          <p:cNvPr id="3397" name="Google Shape;3397;p220"/>
          <p:cNvPicPr preferRelativeResize="0"/>
          <p:nvPr/>
        </p:nvPicPr>
        <p:blipFill>
          <a:blip r:embed="rId15">
            <a:alphaModFix/>
          </a:blip>
          <a:stretch>
            <a:fillRect/>
          </a:stretch>
        </p:blipFill>
        <p:spPr>
          <a:xfrm>
            <a:off x="8215237" y="2375609"/>
            <a:ext cx="752500" cy="291791"/>
          </a:xfrm>
          <a:prstGeom prst="rect">
            <a:avLst/>
          </a:prstGeom>
          <a:noFill/>
          <a:ln>
            <a:noFill/>
          </a:ln>
        </p:spPr>
      </p:pic>
      <p:pic>
        <p:nvPicPr>
          <p:cNvPr id="3398" name="Google Shape;3398;p220"/>
          <p:cNvPicPr preferRelativeResize="0"/>
          <p:nvPr/>
        </p:nvPicPr>
        <p:blipFill>
          <a:blip r:embed="rId13">
            <a:alphaModFix/>
          </a:blip>
          <a:stretch>
            <a:fillRect/>
          </a:stretch>
        </p:blipFill>
        <p:spPr>
          <a:xfrm>
            <a:off x="8215238" y="1564881"/>
            <a:ext cx="752475" cy="291782"/>
          </a:xfrm>
          <a:prstGeom prst="rect">
            <a:avLst/>
          </a:prstGeom>
          <a:noFill/>
          <a:ln>
            <a:noFill/>
          </a:ln>
        </p:spPr>
      </p:pic>
      <p:pic>
        <p:nvPicPr>
          <p:cNvPr id="3399" name="Google Shape;3399;p220"/>
          <p:cNvPicPr preferRelativeResize="0"/>
          <p:nvPr/>
        </p:nvPicPr>
        <p:blipFill>
          <a:blip r:embed="rId14">
            <a:alphaModFix/>
          </a:blip>
          <a:stretch>
            <a:fillRect/>
          </a:stretch>
        </p:blipFill>
        <p:spPr>
          <a:xfrm>
            <a:off x="8215237" y="1975168"/>
            <a:ext cx="752475" cy="291782"/>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3" name="Shape 3403"/>
        <p:cNvGrpSpPr/>
        <p:nvPr/>
      </p:nvGrpSpPr>
      <p:grpSpPr>
        <a:xfrm>
          <a:off x="0" y="0"/>
          <a:ext cx="0" cy="0"/>
          <a:chOff x="0" y="0"/>
          <a:chExt cx="0" cy="0"/>
        </a:xfrm>
      </p:grpSpPr>
      <p:sp>
        <p:nvSpPr>
          <p:cNvPr id="3404" name="Google Shape;3404;p221"/>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405" name="Google Shape;3405;p221"/>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406" name="Google Shape;3406;p221"/>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407" name="Google Shape;3407;p221"/>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is located in Pittsburgh</a:t>
            </a:r>
            <a:endParaRPr sz="1400"/>
          </a:p>
        </p:txBody>
      </p:sp>
      <p:sp>
        <p:nvSpPr>
          <p:cNvPr id="3408" name="Google Shape;3408;p221"/>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409" name="Google Shape;3409;p221"/>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21"/>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21"/>
          <p:cNvSpPr/>
          <p:nvPr/>
        </p:nvSpPr>
        <p:spPr>
          <a:xfrm>
            <a:off x="8151675" y="15417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21"/>
          <p:cNvSpPr/>
          <p:nvPr/>
        </p:nvSpPr>
        <p:spPr>
          <a:xfrm>
            <a:off x="8151675" y="193746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21"/>
          <p:cNvSpPr/>
          <p:nvPr/>
        </p:nvSpPr>
        <p:spPr>
          <a:xfrm>
            <a:off x="8151675" y="2343100"/>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21"/>
          <p:cNvSpPr/>
          <p:nvPr/>
        </p:nvSpPr>
        <p:spPr>
          <a:xfrm>
            <a:off x="4458000" y="2606450"/>
            <a:ext cx="10848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21"/>
          <p:cNvSpPr/>
          <p:nvPr/>
        </p:nvSpPr>
        <p:spPr>
          <a:xfrm>
            <a:off x="5957700" y="3038600"/>
            <a:ext cx="122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21"/>
          <p:cNvSpPr/>
          <p:nvPr/>
        </p:nvSpPr>
        <p:spPr>
          <a:xfrm>
            <a:off x="6097925" y="3464000"/>
            <a:ext cx="236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21"/>
          <p:cNvSpPr/>
          <p:nvPr/>
        </p:nvSpPr>
        <p:spPr>
          <a:xfrm>
            <a:off x="4458000" y="1076175"/>
            <a:ext cx="42183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21"/>
          <p:cNvSpPr/>
          <p:nvPr/>
        </p:nvSpPr>
        <p:spPr>
          <a:xfrm>
            <a:off x="6729725" y="1065650"/>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21"/>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21"/>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421" name="Google Shape;3421;p221"/>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422" name="Google Shape;3422;p221"/>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423" name="Google Shape;3423;p221"/>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21"/>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21"/>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6" name="Google Shape;3426;p221"/>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427" name="Google Shape;3427;p221"/>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428" name="Google Shape;3428;p221"/>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9" name="Google Shape;3429;p221"/>
          <p:cNvCxnSpPr>
            <a:stCxn id="3428" idx="3"/>
            <a:endCxn id="3430"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431" name="Google Shape;3431;p221"/>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432" name="Google Shape;3432;p221"/>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3" name="Google Shape;3433;p221"/>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434" name="Google Shape;3434;p221"/>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1"/>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6" name="Google Shape;3436;p221"/>
          <p:cNvCxnSpPr>
            <a:stCxn id="3434" idx="3"/>
            <a:endCxn id="3437"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438" name="Google Shape;3438;p221"/>
          <p:cNvCxnSpPr/>
          <p:nvPr/>
        </p:nvCxnSpPr>
        <p:spPr>
          <a:xfrm>
            <a:off x="4139900" y="849200"/>
            <a:ext cx="0" cy="3107400"/>
          </a:xfrm>
          <a:prstGeom prst="straightConnector1">
            <a:avLst/>
          </a:prstGeom>
          <a:noFill/>
          <a:ln cap="flat" cmpd="sng" w="76200">
            <a:solidFill>
              <a:schemeClr val="dk2"/>
            </a:solidFill>
            <a:prstDash val="solid"/>
            <a:round/>
            <a:headEnd len="med" w="med" type="none"/>
            <a:tailEnd len="med" w="med" type="none"/>
          </a:ln>
        </p:spPr>
      </p:cxnSp>
      <p:pic>
        <p:nvPicPr>
          <p:cNvPr id="3439" name="Google Shape;3439;p221"/>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440" name="Google Shape;3440;p221"/>
          <p:cNvPicPr preferRelativeResize="0"/>
          <p:nvPr/>
        </p:nvPicPr>
        <p:blipFill>
          <a:blip r:embed="rId7">
            <a:alphaModFix/>
          </a:blip>
          <a:stretch>
            <a:fillRect/>
          </a:stretch>
        </p:blipFill>
        <p:spPr>
          <a:xfrm>
            <a:off x="5836750" y="2070525"/>
            <a:ext cx="756858" cy="333375"/>
          </a:xfrm>
          <a:prstGeom prst="rect">
            <a:avLst/>
          </a:prstGeom>
          <a:noFill/>
          <a:ln>
            <a:noFill/>
          </a:ln>
        </p:spPr>
      </p:pic>
      <p:pic>
        <p:nvPicPr>
          <p:cNvPr id="3441" name="Google Shape;3441;p221"/>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442" name="Google Shape;3442;p221"/>
          <p:cNvPicPr preferRelativeResize="0"/>
          <p:nvPr/>
        </p:nvPicPr>
        <p:blipFill>
          <a:blip r:embed="rId8">
            <a:alphaModFix/>
          </a:blip>
          <a:stretch>
            <a:fillRect/>
          </a:stretch>
        </p:blipFill>
        <p:spPr>
          <a:xfrm>
            <a:off x="6899850" y="2073912"/>
            <a:ext cx="704850" cy="326638"/>
          </a:xfrm>
          <a:prstGeom prst="rect">
            <a:avLst/>
          </a:prstGeom>
          <a:noFill/>
          <a:ln>
            <a:noFill/>
          </a:ln>
        </p:spPr>
      </p:pic>
      <p:pic>
        <p:nvPicPr>
          <p:cNvPr id="3443" name="Google Shape;3443;p221"/>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444" name="Google Shape;3444;p221"/>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445" name="Google Shape;3445;p221"/>
          <p:cNvPicPr preferRelativeResize="0"/>
          <p:nvPr/>
        </p:nvPicPr>
        <p:blipFill>
          <a:blip r:embed="rId10">
            <a:alphaModFix/>
          </a:blip>
          <a:stretch>
            <a:fillRect/>
          </a:stretch>
        </p:blipFill>
        <p:spPr>
          <a:xfrm>
            <a:off x="1565025" y="3525170"/>
            <a:ext cx="370050" cy="262930"/>
          </a:xfrm>
          <a:prstGeom prst="rect">
            <a:avLst/>
          </a:prstGeom>
          <a:noFill/>
          <a:ln>
            <a:noFill/>
          </a:ln>
        </p:spPr>
      </p:pic>
      <p:pic>
        <p:nvPicPr>
          <p:cNvPr id="3446" name="Google Shape;3446;p221"/>
          <p:cNvPicPr preferRelativeResize="0"/>
          <p:nvPr/>
        </p:nvPicPr>
        <p:blipFill>
          <a:blip r:embed="rId11">
            <a:alphaModFix/>
          </a:blip>
          <a:stretch>
            <a:fillRect/>
          </a:stretch>
        </p:blipFill>
        <p:spPr>
          <a:xfrm>
            <a:off x="1724825" y="4176137"/>
            <a:ext cx="6483000" cy="627025"/>
          </a:xfrm>
          <a:prstGeom prst="rect">
            <a:avLst/>
          </a:prstGeom>
          <a:noFill/>
          <a:ln>
            <a:noFill/>
          </a:ln>
        </p:spPr>
      </p:pic>
      <p:sp>
        <p:nvSpPr>
          <p:cNvPr id="3447" name="Google Shape;3447;p221"/>
          <p:cNvSpPr/>
          <p:nvPr/>
        </p:nvSpPr>
        <p:spPr>
          <a:xfrm>
            <a:off x="5719450" y="41937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1"/>
          <p:cNvSpPr/>
          <p:nvPr/>
        </p:nvSpPr>
        <p:spPr>
          <a:xfrm>
            <a:off x="7485525" y="4514175"/>
            <a:ext cx="521400" cy="2706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1"/>
          <p:cNvSpPr/>
          <p:nvPr/>
        </p:nvSpPr>
        <p:spPr>
          <a:xfrm>
            <a:off x="6843725" y="45141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1"/>
          <p:cNvSpPr/>
          <p:nvPr/>
        </p:nvSpPr>
        <p:spPr>
          <a:xfrm>
            <a:off x="6358175" y="4193775"/>
            <a:ext cx="521400" cy="270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21"/>
          <p:cNvSpPr/>
          <p:nvPr/>
        </p:nvSpPr>
        <p:spPr>
          <a:xfrm>
            <a:off x="4595388" y="45141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1"/>
          <p:cNvSpPr/>
          <p:nvPr/>
        </p:nvSpPr>
        <p:spPr>
          <a:xfrm>
            <a:off x="5234113" y="4514175"/>
            <a:ext cx="521400" cy="270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3" name="Google Shape;3453;p221"/>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454" name="Google Shape;3454;p221"/>
          <p:cNvPicPr preferRelativeResize="0"/>
          <p:nvPr/>
        </p:nvPicPr>
        <p:blipFill>
          <a:blip r:embed="rId13">
            <a:alphaModFix/>
          </a:blip>
          <a:stretch>
            <a:fillRect/>
          </a:stretch>
        </p:blipFill>
        <p:spPr>
          <a:xfrm>
            <a:off x="2209800" y="3737893"/>
            <a:ext cx="752475" cy="291782"/>
          </a:xfrm>
          <a:prstGeom prst="rect">
            <a:avLst/>
          </a:prstGeom>
          <a:noFill/>
          <a:ln>
            <a:noFill/>
          </a:ln>
        </p:spPr>
      </p:pic>
      <p:pic>
        <p:nvPicPr>
          <p:cNvPr id="3455" name="Google Shape;3455;p221"/>
          <p:cNvPicPr preferRelativeResize="0"/>
          <p:nvPr/>
        </p:nvPicPr>
        <p:blipFill>
          <a:blip r:embed="rId14">
            <a:alphaModFix/>
          </a:blip>
          <a:stretch>
            <a:fillRect/>
          </a:stretch>
        </p:blipFill>
        <p:spPr>
          <a:xfrm>
            <a:off x="8215237" y="2375609"/>
            <a:ext cx="752500" cy="291791"/>
          </a:xfrm>
          <a:prstGeom prst="rect">
            <a:avLst/>
          </a:prstGeom>
          <a:noFill/>
          <a:ln>
            <a:noFill/>
          </a:ln>
        </p:spPr>
      </p:pic>
      <p:pic>
        <p:nvPicPr>
          <p:cNvPr id="3456" name="Google Shape;3456;p221"/>
          <p:cNvPicPr preferRelativeResize="0"/>
          <p:nvPr/>
        </p:nvPicPr>
        <p:blipFill>
          <a:blip r:embed="rId12">
            <a:alphaModFix/>
          </a:blip>
          <a:stretch>
            <a:fillRect/>
          </a:stretch>
        </p:blipFill>
        <p:spPr>
          <a:xfrm>
            <a:off x="8215238" y="1564881"/>
            <a:ext cx="752475" cy="291782"/>
          </a:xfrm>
          <a:prstGeom prst="rect">
            <a:avLst/>
          </a:prstGeom>
          <a:noFill/>
          <a:ln>
            <a:noFill/>
          </a:ln>
        </p:spPr>
      </p:pic>
      <p:pic>
        <p:nvPicPr>
          <p:cNvPr id="3457" name="Google Shape;3457;p221"/>
          <p:cNvPicPr preferRelativeResize="0"/>
          <p:nvPr/>
        </p:nvPicPr>
        <p:blipFill>
          <a:blip r:embed="rId13">
            <a:alphaModFix/>
          </a:blip>
          <a:stretch>
            <a:fillRect/>
          </a:stretch>
        </p:blipFill>
        <p:spPr>
          <a:xfrm>
            <a:off x="8215237" y="1975168"/>
            <a:ext cx="752475" cy="29178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1" name="Shape 3461"/>
        <p:cNvGrpSpPr/>
        <p:nvPr/>
      </p:nvGrpSpPr>
      <p:grpSpPr>
        <a:xfrm>
          <a:off x="0" y="0"/>
          <a:ext cx="0" cy="0"/>
          <a:chOff x="0" y="0"/>
          <a:chExt cx="0" cy="0"/>
        </a:xfrm>
      </p:grpSpPr>
      <p:sp>
        <p:nvSpPr>
          <p:cNvPr id="3462" name="Google Shape;3462;p222"/>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463" name="Google Shape;3463;p222"/>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464" name="Google Shape;3464;p222"/>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465" name="Google Shape;3465;p222"/>
          <p:cNvSpPr txBox="1"/>
          <p:nvPr>
            <p:ph idx="1" type="body"/>
          </p:nvPr>
        </p:nvSpPr>
        <p:spPr>
          <a:xfrm>
            <a:off x="4531250" y="1145625"/>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Carnegie Mellon University is located in Pittsburgh</a:t>
            </a:r>
            <a:endParaRPr sz="1400"/>
          </a:p>
        </p:txBody>
      </p:sp>
      <p:sp>
        <p:nvSpPr>
          <p:cNvPr id="3466" name="Google Shape;3466;p222"/>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467" name="Google Shape;3467;p222"/>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22"/>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2"/>
          <p:cNvSpPr/>
          <p:nvPr/>
        </p:nvSpPr>
        <p:spPr>
          <a:xfrm>
            <a:off x="8151675" y="15417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22"/>
          <p:cNvSpPr/>
          <p:nvPr/>
        </p:nvSpPr>
        <p:spPr>
          <a:xfrm>
            <a:off x="8151675" y="193746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2"/>
          <p:cNvSpPr/>
          <p:nvPr/>
        </p:nvSpPr>
        <p:spPr>
          <a:xfrm>
            <a:off x="8151675" y="2343100"/>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22"/>
          <p:cNvSpPr/>
          <p:nvPr/>
        </p:nvSpPr>
        <p:spPr>
          <a:xfrm>
            <a:off x="4458000" y="2606450"/>
            <a:ext cx="10848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22"/>
          <p:cNvSpPr/>
          <p:nvPr/>
        </p:nvSpPr>
        <p:spPr>
          <a:xfrm>
            <a:off x="5957700" y="3038600"/>
            <a:ext cx="122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2"/>
          <p:cNvSpPr/>
          <p:nvPr/>
        </p:nvSpPr>
        <p:spPr>
          <a:xfrm>
            <a:off x="6097925" y="3464000"/>
            <a:ext cx="236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2"/>
          <p:cNvSpPr/>
          <p:nvPr/>
        </p:nvSpPr>
        <p:spPr>
          <a:xfrm>
            <a:off x="4458000" y="1076175"/>
            <a:ext cx="42183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2"/>
          <p:cNvSpPr/>
          <p:nvPr/>
        </p:nvSpPr>
        <p:spPr>
          <a:xfrm>
            <a:off x="6729725" y="1065650"/>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2"/>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22"/>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479" name="Google Shape;3479;p222"/>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480" name="Google Shape;3480;p222"/>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481" name="Google Shape;3481;p222"/>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22"/>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2"/>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4" name="Google Shape;3484;p222"/>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485" name="Google Shape;3485;p222"/>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486" name="Google Shape;3486;p222"/>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7" name="Google Shape;3487;p222"/>
          <p:cNvCxnSpPr>
            <a:stCxn id="3486" idx="3"/>
            <a:endCxn id="3488"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489" name="Google Shape;3489;p222"/>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490" name="Google Shape;3490;p222"/>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1" name="Google Shape;3491;p222"/>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492" name="Google Shape;3492;p222"/>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22"/>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4" name="Google Shape;3494;p222"/>
          <p:cNvCxnSpPr>
            <a:stCxn id="3492" idx="3"/>
            <a:endCxn id="3495"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pic>
        <p:nvPicPr>
          <p:cNvPr id="3496" name="Google Shape;3496;p222"/>
          <p:cNvPicPr preferRelativeResize="0"/>
          <p:nvPr/>
        </p:nvPicPr>
        <p:blipFill>
          <a:blip r:embed="rId7">
            <a:alphaModFix/>
          </a:blip>
          <a:stretch>
            <a:fillRect/>
          </a:stretch>
        </p:blipFill>
        <p:spPr>
          <a:xfrm>
            <a:off x="4424403" y="4119700"/>
            <a:ext cx="4458236" cy="240025"/>
          </a:xfrm>
          <a:prstGeom prst="rect">
            <a:avLst/>
          </a:prstGeom>
          <a:noFill/>
          <a:ln>
            <a:noFill/>
          </a:ln>
        </p:spPr>
      </p:pic>
      <p:cxnSp>
        <p:nvCxnSpPr>
          <p:cNvPr id="3497" name="Google Shape;3497;p222"/>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498" name="Google Shape;3498;p222"/>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499" name="Google Shape;3499;p222"/>
          <p:cNvPicPr preferRelativeResize="0"/>
          <p:nvPr/>
        </p:nvPicPr>
        <p:blipFill>
          <a:blip r:embed="rId8">
            <a:alphaModFix/>
          </a:blip>
          <a:stretch>
            <a:fillRect/>
          </a:stretch>
        </p:blipFill>
        <p:spPr>
          <a:xfrm>
            <a:off x="5836750" y="2070525"/>
            <a:ext cx="756858" cy="333375"/>
          </a:xfrm>
          <a:prstGeom prst="rect">
            <a:avLst/>
          </a:prstGeom>
          <a:noFill/>
          <a:ln>
            <a:noFill/>
          </a:ln>
        </p:spPr>
      </p:pic>
      <p:pic>
        <p:nvPicPr>
          <p:cNvPr id="3500" name="Google Shape;3500;p222"/>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501" name="Google Shape;3501;p222"/>
          <p:cNvPicPr preferRelativeResize="0"/>
          <p:nvPr/>
        </p:nvPicPr>
        <p:blipFill>
          <a:blip r:embed="rId9">
            <a:alphaModFix/>
          </a:blip>
          <a:stretch>
            <a:fillRect/>
          </a:stretch>
        </p:blipFill>
        <p:spPr>
          <a:xfrm>
            <a:off x="6899850" y="2073912"/>
            <a:ext cx="704850" cy="326638"/>
          </a:xfrm>
          <a:prstGeom prst="rect">
            <a:avLst/>
          </a:prstGeom>
          <a:noFill/>
          <a:ln>
            <a:noFill/>
          </a:ln>
        </p:spPr>
      </p:pic>
      <p:pic>
        <p:nvPicPr>
          <p:cNvPr id="3502" name="Google Shape;3502;p222"/>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503" name="Google Shape;3503;p222"/>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504" name="Google Shape;3504;p222"/>
          <p:cNvPicPr preferRelativeResize="0"/>
          <p:nvPr/>
        </p:nvPicPr>
        <p:blipFill>
          <a:blip r:embed="rId11">
            <a:alphaModFix/>
          </a:blip>
          <a:stretch>
            <a:fillRect/>
          </a:stretch>
        </p:blipFill>
        <p:spPr>
          <a:xfrm>
            <a:off x="1565025" y="3525170"/>
            <a:ext cx="370050" cy="262930"/>
          </a:xfrm>
          <a:prstGeom prst="rect">
            <a:avLst/>
          </a:prstGeom>
          <a:noFill/>
          <a:ln>
            <a:noFill/>
          </a:ln>
        </p:spPr>
      </p:pic>
      <p:pic>
        <p:nvPicPr>
          <p:cNvPr id="3505" name="Google Shape;3505;p222"/>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506" name="Google Shape;3506;p222"/>
          <p:cNvPicPr preferRelativeResize="0"/>
          <p:nvPr/>
        </p:nvPicPr>
        <p:blipFill>
          <a:blip r:embed="rId13">
            <a:alphaModFix/>
          </a:blip>
          <a:stretch>
            <a:fillRect/>
          </a:stretch>
        </p:blipFill>
        <p:spPr>
          <a:xfrm>
            <a:off x="2209800" y="3737893"/>
            <a:ext cx="752475" cy="291782"/>
          </a:xfrm>
          <a:prstGeom prst="rect">
            <a:avLst/>
          </a:prstGeom>
          <a:noFill/>
          <a:ln>
            <a:noFill/>
          </a:ln>
        </p:spPr>
      </p:pic>
      <p:pic>
        <p:nvPicPr>
          <p:cNvPr id="3507" name="Google Shape;3507;p222"/>
          <p:cNvPicPr preferRelativeResize="0"/>
          <p:nvPr/>
        </p:nvPicPr>
        <p:blipFill>
          <a:blip r:embed="rId14">
            <a:alphaModFix/>
          </a:blip>
          <a:stretch>
            <a:fillRect/>
          </a:stretch>
        </p:blipFill>
        <p:spPr>
          <a:xfrm>
            <a:off x="8215237" y="2375609"/>
            <a:ext cx="752500" cy="291791"/>
          </a:xfrm>
          <a:prstGeom prst="rect">
            <a:avLst/>
          </a:prstGeom>
          <a:noFill/>
          <a:ln>
            <a:noFill/>
          </a:ln>
        </p:spPr>
      </p:pic>
      <p:pic>
        <p:nvPicPr>
          <p:cNvPr id="3508" name="Google Shape;3508;p222"/>
          <p:cNvPicPr preferRelativeResize="0"/>
          <p:nvPr/>
        </p:nvPicPr>
        <p:blipFill>
          <a:blip r:embed="rId12">
            <a:alphaModFix/>
          </a:blip>
          <a:stretch>
            <a:fillRect/>
          </a:stretch>
        </p:blipFill>
        <p:spPr>
          <a:xfrm>
            <a:off x="8215238" y="1564881"/>
            <a:ext cx="752475" cy="291782"/>
          </a:xfrm>
          <a:prstGeom prst="rect">
            <a:avLst/>
          </a:prstGeom>
          <a:noFill/>
          <a:ln>
            <a:noFill/>
          </a:ln>
        </p:spPr>
      </p:pic>
      <p:pic>
        <p:nvPicPr>
          <p:cNvPr id="3509" name="Google Shape;3509;p222"/>
          <p:cNvPicPr preferRelativeResize="0"/>
          <p:nvPr/>
        </p:nvPicPr>
        <p:blipFill>
          <a:blip r:embed="rId13">
            <a:alphaModFix/>
          </a:blip>
          <a:stretch>
            <a:fillRect/>
          </a:stretch>
        </p:blipFill>
        <p:spPr>
          <a:xfrm>
            <a:off x="8215237" y="1975168"/>
            <a:ext cx="752475" cy="29178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13" name="Shape 3513"/>
        <p:cNvGrpSpPr/>
        <p:nvPr/>
      </p:nvGrpSpPr>
      <p:grpSpPr>
        <a:xfrm>
          <a:off x="0" y="0"/>
          <a:ext cx="0" cy="0"/>
          <a:chOff x="0" y="0"/>
          <a:chExt cx="0" cy="0"/>
        </a:xfrm>
      </p:grpSpPr>
      <p:sp>
        <p:nvSpPr>
          <p:cNvPr id="3514" name="Google Shape;3514;p223"/>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3"/>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516" name="Google Shape;3516;p223"/>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517" name="Google Shape;3517;p223"/>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518" name="Google Shape;3518;p223"/>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23"/>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3"/>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1" name="Google Shape;3521;p223"/>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522" name="Google Shape;3522;p223"/>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523" name="Google Shape;3523;p223"/>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4" name="Google Shape;3524;p223"/>
          <p:cNvCxnSpPr>
            <a:stCxn id="3523" idx="3"/>
            <a:endCxn id="3525"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526" name="Google Shape;3526;p223"/>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527" name="Google Shape;3527;p223"/>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8" name="Google Shape;3528;p223"/>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529" name="Google Shape;3529;p223"/>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23"/>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1" name="Google Shape;3531;p223"/>
          <p:cNvCxnSpPr>
            <a:stCxn id="3529" idx="3"/>
            <a:endCxn id="3532"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sp>
        <p:nvSpPr>
          <p:cNvPr id="3533" name="Google Shape;3533;p223"/>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cxnSp>
        <p:nvCxnSpPr>
          <p:cNvPr id="3534" name="Google Shape;3534;p223"/>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535" name="Google Shape;3535;p223"/>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536" name="Google Shape;3536;p223"/>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537" name="Google Shape;3537;p223"/>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538" name="Google Shape;3538;p223"/>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539" name="Google Shape;3539;p223"/>
          <p:cNvPicPr preferRelativeResize="0"/>
          <p:nvPr/>
        </p:nvPicPr>
        <p:blipFill>
          <a:blip r:embed="rId10">
            <a:alphaModFix/>
          </a:blip>
          <a:stretch>
            <a:fillRect/>
          </a:stretch>
        </p:blipFill>
        <p:spPr>
          <a:xfrm>
            <a:off x="1565025" y="3525170"/>
            <a:ext cx="370050" cy="262930"/>
          </a:xfrm>
          <a:prstGeom prst="rect">
            <a:avLst/>
          </a:prstGeom>
          <a:noFill/>
          <a:ln>
            <a:noFill/>
          </a:ln>
        </p:spPr>
      </p:pic>
      <p:sp>
        <p:nvSpPr>
          <p:cNvPr id="3540" name="Google Shape;3540;p223"/>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is located in Cambridge</a:t>
            </a:r>
            <a:endParaRPr sz="1400"/>
          </a:p>
        </p:txBody>
      </p:sp>
      <p:pic>
        <p:nvPicPr>
          <p:cNvPr id="3541" name="Google Shape;3541;p223"/>
          <p:cNvPicPr preferRelativeResize="0"/>
          <p:nvPr/>
        </p:nvPicPr>
        <p:blipFill>
          <a:blip r:embed="rId11">
            <a:alphaModFix/>
          </a:blip>
          <a:stretch>
            <a:fillRect/>
          </a:stretch>
        </p:blipFill>
        <p:spPr>
          <a:xfrm>
            <a:off x="2198175" y="3317193"/>
            <a:ext cx="752475" cy="291782"/>
          </a:xfrm>
          <a:prstGeom prst="rect">
            <a:avLst/>
          </a:prstGeom>
          <a:noFill/>
          <a:ln>
            <a:noFill/>
          </a:ln>
        </p:spPr>
      </p:pic>
      <p:pic>
        <p:nvPicPr>
          <p:cNvPr id="3542" name="Google Shape;3542;p223"/>
          <p:cNvPicPr preferRelativeResize="0"/>
          <p:nvPr/>
        </p:nvPicPr>
        <p:blipFill>
          <a:blip r:embed="rId12">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46" name="Shape 3546"/>
        <p:cNvGrpSpPr/>
        <p:nvPr/>
      </p:nvGrpSpPr>
      <p:grpSpPr>
        <a:xfrm>
          <a:off x="0" y="0"/>
          <a:ext cx="0" cy="0"/>
          <a:chOff x="0" y="0"/>
          <a:chExt cx="0" cy="0"/>
        </a:xfrm>
      </p:grpSpPr>
      <p:sp>
        <p:nvSpPr>
          <p:cNvPr id="3547" name="Google Shape;3547;p224"/>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548" name="Google Shape;3548;p224"/>
          <p:cNvSpPr/>
          <p:nvPr/>
        </p:nvSpPr>
        <p:spPr>
          <a:xfrm>
            <a:off x="6729725" y="1102775"/>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9" name="Google Shape;3549;p224"/>
          <p:cNvCxnSpPr/>
          <p:nvPr/>
        </p:nvCxnSpPr>
        <p:spPr>
          <a:xfrm>
            <a:off x="7247375" y="1472975"/>
            <a:ext cx="1200" cy="585600"/>
          </a:xfrm>
          <a:prstGeom prst="straightConnector1">
            <a:avLst/>
          </a:prstGeom>
          <a:noFill/>
          <a:ln cap="flat" cmpd="sng" w="19050">
            <a:solidFill>
              <a:srgbClr val="999999"/>
            </a:solidFill>
            <a:prstDash val="solid"/>
            <a:round/>
            <a:headEnd len="med" w="med" type="none"/>
            <a:tailEnd len="med" w="med" type="triangle"/>
          </a:ln>
        </p:spPr>
      </p:cxnSp>
      <p:sp>
        <p:nvSpPr>
          <p:cNvPr id="3550" name="Google Shape;3550;p224"/>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1" name="Google Shape;3551;p224"/>
          <p:cNvPicPr preferRelativeResize="0"/>
          <p:nvPr/>
        </p:nvPicPr>
        <p:blipFill>
          <a:blip r:embed="rId3">
            <a:alphaModFix/>
          </a:blip>
          <a:stretch>
            <a:fillRect/>
          </a:stretch>
        </p:blipFill>
        <p:spPr>
          <a:xfrm>
            <a:off x="7687775" y="1810063"/>
            <a:ext cx="1336658" cy="208170"/>
          </a:xfrm>
          <a:prstGeom prst="rect">
            <a:avLst/>
          </a:prstGeom>
          <a:noFill/>
          <a:ln>
            <a:noFill/>
          </a:ln>
        </p:spPr>
      </p:pic>
      <p:sp>
        <p:nvSpPr>
          <p:cNvPr id="3552" name="Google Shape;3552;p224"/>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24"/>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554" name="Google Shape;3554;p224"/>
          <p:cNvPicPr preferRelativeResize="0"/>
          <p:nvPr/>
        </p:nvPicPr>
        <p:blipFill>
          <a:blip r:embed="rId4">
            <a:alphaModFix/>
          </a:blip>
          <a:stretch>
            <a:fillRect/>
          </a:stretch>
        </p:blipFill>
        <p:spPr>
          <a:xfrm>
            <a:off x="378900" y="1357125"/>
            <a:ext cx="943175" cy="1257574"/>
          </a:xfrm>
          <a:prstGeom prst="rect">
            <a:avLst/>
          </a:prstGeom>
          <a:noFill/>
          <a:ln>
            <a:noFill/>
          </a:ln>
        </p:spPr>
      </p:pic>
      <p:cxnSp>
        <p:nvCxnSpPr>
          <p:cNvPr id="3555" name="Google Shape;3555;p224"/>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556" name="Google Shape;3556;p224"/>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24"/>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24"/>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9" name="Google Shape;3559;p224"/>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560" name="Google Shape;3560;p224"/>
          <p:cNvPicPr preferRelativeResize="0"/>
          <p:nvPr/>
        </p:nvPicPr>
        <p:blipFill>
          <a:blip r:embed="rId5">
            <a:alphaModFix/>
          </a:blip>
          <a:stretch>
            <a:fillRect/>
          </a:stretch>
        </p:blipFill>
        <p:spPr>
          <a:xfrm>
            <a:off x="410688" y="2834025"/>
            <a:ext cx="879600" cy="1172808"/>
          </a:xfrm>
          <a:prstGeom prst="rect">
            <a:avLst/>
          </a:prstGeom>
          <a:noFill/>
          <a:ln>
            <a:noFill/>
          </a:ln>
        </p:spPr>
      </p:pic>
      <p:sp>
        <p:nvSpPr>
          <p:cNvPr id="3561" name="Google Shape;3561;p224"/>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2" name="Google Shape;3562;p224"/>
          <p:cNvCxnSpPr>
            <a:stCxn id="3561" idx="3"/>
            <a:endCxn id="3563"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564" name="Google Shape;3564;p224"/>
          <p:cNvPicPr preferRelativeResize="0"/>
          <p:nvPr/>
        </p:nvPicPr>
        <p:blipFill>
          <a:blip r:embed="rId6">
            <a:alphaModFix/>
          </a:blip>
          <a:stretch>
            <a:fillRect/>
          </a:stretch>
        </p:blipFill>
        <p:spPr>
          <a:xfrm>
            <a:off x="2209813" y="3269950"/>
            <a:ext cx="752475" cy="342900"/>
          </a:xfrm>
          <a:prstGeom prst="rect">
            <a:avLst/>
          </a:prstGeom>
          <a:noFill/>
          <a:ln>
            <a:noFill/>
          </a:ln>
        </p:spPr>
      </p:pic>
      <p:sp>
        <p:nvSpPr>
          <p:cNvPr id="3565" name="Google Shape;3565;p224"/>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6" name="Google Shape;3566;p224"/>
          <p:cNvPicPr preferRelativeResize="0"/>
          <p:nvPr/>
        </p:nvPicPr>
        <p:blipFill>
          <a:blip r:embed="rId7">
            <a:alphaModFix/>
          </a:blip>
          <a:stretch>
            <a:fillRect/>
          </a:stretch>
        </p:blipFill>
        <p:spPr>
          <a:xfrm>
            <a:off x="312550" y="4057141"/>
            <a:ext cx="1221856" cy="814562"/>
          </a:xfrm>
          <a:prstGeom prst="rect">
            <a:avLst/>
          </a:prstGeom>
          <a:noFill/>
          <a:ln>
            <a:noFill/>
          </a:ln>
        </p:spPr>
      </p:pic>
      <p:sp>
        <p:nvSpPr>
          <p:cNvPr id="3567" name="Google Shape;3567;p224"/>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4"/>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9" name="Google Shape;3569;p224"/>
          <p:cNvCxnSpPr>
            <a:stCxn id="3567" idx="3"/>
            <a:endCxn id="3570"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571" name="Google Shape;3571;p224"/>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572" name="Google Shape;3572;p224"/>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573" name="Google Shape;3573;p224"/>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574" name="Google Shape;3574;p224"/>
          <p:cNvPicPr preferRelativeResize="0"/>
          <p:nvPr/>
        </p:nvPicPr>
        <p:blipFill>
          <a:blip r:embed="rId9">
            <a:alphaModFix/>
          </a:blip>
          <a:stretch>
            <a:fillRect/>
          </a:stretch>
        </p:blipFill>
        <p:spPr>
          <a:xfrm>
            <a:off x="6899850" y="2073912"/>
            <a:ext cx="704850" cy="326638"/>
          </a:xfrm>
          <a:prstGeom prst="rect">
            <a:avLst/>
          </a:prstGeom>
          <a:noFill/>
          <a:ln>
            <a:noFill/>
          </a:ln>
        </p:spPr>
      </p:pic>
      <p:pic>
        <p:nvPicPr>
          <p:cNvPr id="3575" name="Google Shape;3575;p224"/>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576" name="Google Shape;3576;p224"/>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577" name="Google Shape;3577;p224"/>
          <p:cNvPicPr preferRelativeResize="0"/>
          <p:nvPr/>
        </p:nvPicPr>
        <p:blipFill>
          <a:blip r:embed="rId11">
            <a:alphaModFix/>
          </a:blip>
          <a:stretch>
            <a:fillRect/>
          </a:stretch>
        </p:blipFill>
        <p:spPr>
          <a:xfrm>
            <a:off x="1565025" y="3525170"/>
            <a:ext cx="370050" cy="262930"/>
          </a:xfrm>
          <a:prstGeom prst="rect">
            <a:avLst/>
          </a:prstGeom>
          <a:noFill/>
          <a:ln>
            <a:noFill/>
          </a:ln>
        </p:spPr>
      </p:pic>
      <p:pic>
        <p:nvPicPr>
          <p:cNvPr id="3578" name="Google Shape;3578;p224"/>
          <p:cNvPicPr preferRelativeResize="0"/>
          <p:nvPr/>
        </p:nvPicPr>
        <p:blipFill>
          <a:blip r:embed="rId11">
            <a:alphaModFix/>
          </a:blip>
          <a:stretch>
            <a:fillRect/>
          </a:stretch>
        </p:blipFill>
        <p:spPr>
          <a:xfrm>
            <a:off x="7863925" y="1542157"/>
            <a:ext cx="370050" cy="262930"/>
          </a:xfrm>
          <a:prstGeom prst="rect">
            <a:avLst/>
          </a:prstGeom>
          <a:noFill/>
          <a:ln>
            <a:noFill/>
          </a:ln>
        </p:spPr>
      </p:pic>
      <p:sp>
        <p:nvSpPr>
          <p:cNvPr id="3579" name="Google Shape;3579;p224"/>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is located in Cambridge</a:t>
            </a:r>
            <a:endParaRPr sz="1400"/>
          </a:p>
        </p:txBody>
      </p:sp>
      <p:pic>
        <p:nvPicPr>
          <p:cNvPr id="3580" name="Google Shape;3580;p224"/>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581" name="Google Shape;3581;p224"/>
          <p:cNvPicPr preferRelativeResize="0"/>
          <p:nvPr/>
        </p:nvPicPr>
        <p:blipFill>
          <a:blip r:embed="rId13">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11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State of Natural Language Processing</a:t>
            </a:r>
            <a:endParaRPr/>
          </a:p>
        </p:txBody>
      </p:sp>
      <p:sp>
        <p:nvSpPr>
          <p:cNvPr id="1659" name="Google Shape;1659;p117"/>
          <p:cNvSpPr txBox="1"/>
          <p:nvPr>
            <p:ph idx="1" type="body"/>
          </p:nvPr>
        </p:nvSpPr>
        <p:spPr>
          <a:xfrm>
            <a:off x="602850" y="980297"/>
            <a:ext cx="7938300" cy="885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Current models still require many in-domain training examples. </a:t>
            </a:r>
            <a:endParaRPr sz="1400"/>
          </a:p>
          <a:p>
            <a:pPr indent="0" lvl="0" marL="457200" rtl="0" algn="l">
              <a:spcBef>
                <a:spcPts val="500"/>
              </a:spcBef>
              <a:spcAft>
                <a:spcPts val="0"/>
              </a:spcAft>
              <a:buNone/>
            </a:pPr>
            <a:r>
              <a:t/>
            </a:r>
            <a:endParaRPr/>
          </a:p>
          <a:p>
            <a:pPr indent="0" lvl="0" marL="457200" rtl="0" algn="l">
              <a:spcBef>
                <a:spcPts val="500"/>
              </a:spcBef>
              <a:spcAft>
                <a:spcPts val="500"/>
              </a:spcAft>
              <a:buNone/>
            </a:pPr>
            <a:r>
              <a:t/>
            </a:r>
            <a:endParaRPr b="1"/>
          </a:p>
        </p:txBody>
      </p:sp>
      <p:sp>
        <p:nvSpPr>
          <p:cNvPr id="1660" name="Google Shape;1660;p117"/>
          <p:cNvSpPr txBox="1"/>
          <p:nvPr/>
        </p:nvSpPr>
        <p:spPr>
          <a:xfrm>
            <a:off x="321725" y="4067300"/>
            <a:ext cx="31962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2"/>
                </a:solidFill>
                <a:latin typeface="DM Sans"/>
                <a:ea typeface="DM Sans"/>
                <a:cs typeface="DM Sans"/>
                <a:sym typeface="DM Sans"/>
              </a:rPr>
              <a:t>Model: BERT,</a:t>
            </a:r>
            <a:r>
              <a:rPr lang="en" sz="1200">
                <a:solidFill>
                  <a:srgbClr val="A64D79"/>
                </a:solidFill>
                <a:latin typeface="DM Sans"/>
                <a:ea typeface="DM Sans"/>
                <a:cs typeface="DM Sans"/>
                <a:sym typeface="DM Sans"/>
              </a:rPr>
              <a:t> Devlin et al. 2019</a:t>
            </a:r>
            <a:endParaRPr sz="1200">
              <a:solidFill>
                <a:srgbClr val="A64D79"/>
              </a:solidFill>
              <a:latin typeface="DM Sans"/>
              <a:ea typeface="DM Sans"/>
              <a:cs typeface="DM Sans"/>
              <a:sym typeface="DM Sans"/>
            </a:endParaRPr>
          </a:p>
          <a:p>
            <a:pPr indent="0" lvl="0" marL="0" rtl="0" algn="l">
              <a:lnSpc>
                <a:spcPct val="100000"/>
              </a:lnSpc>
              <a:spcBef>
                <a:spcPts val="500"/>
              </a:spcBef>
              <a:spcAft>
                <a:spcPts val="500"/>
              </a:spcAft>
              <a:buNone/>
            </a:pPr>
            <a:r>
              <a:rPr lang="en" sz="1200">
                <a:solidFill>
                  <a:schemeClr val="dk2"/>
                </a:solidFill>
                <a:latin typeface="DM Sans"/>
                <a:ea typeface="DM Sans"/>
                <a:cs typeface="DM Sans"/>
                <a:sym typeface="DM Sans"/>
              </a:rPr>
              <a:t>QA d</a:t>
            </a:r>
            <a:r>
              <a:rPr lang="en" sz="1200">
                <a:solidFill>
                  <a:schemeClr val="dk2"/>
                </a:solidFill>
                <a:latin typeface="DM Sans"/>
                <a:ea typeface="DM Sans"/>
                <a:cs typeface="DM Sans"/>
                <a:sym typeface="DM Sans"/>
              </a:rPr>
              <a:t>ataset: SQuAD,</a:t>
            </a:r>
            <a:r>
              <a:rPr lang="en" sz="1200">
                <a:solidFill>
                  <a:srgbClr val="A64D79"/>
                </a:solidFill>
                <a:latin typeface="DM Sans"/>
                <a:ea typeface="DM Sans"/>
                <a:cs typeface="DM Sans"/>
                <a:sym typeface="DM Sans"/>
              </a:rPr>
              <a:t> Rajpurkar et al., 2016</a:t>
            </a:r>
            <a:endParaRPr sz="1200">
              <a:solidFill>
                <a:srgbClr val="A64D79"/>
              </a:solidFill>
            </a:endParaRPr>
          </a:p>
        </p:txBody>
      </p:sp>
      <p:pic>
        <p:nvPicPr>
          <p:cNvPr id="1661" name="Google Shape;1661;p117"/>
          <p:cNvPicPr preferRelativeResize="0"/>
          <p:nvPr/>
        </p:nvPicPr>
        <p:blipFill>
          <a:blip r:embed="rId3">
            <a:alphaModFix/>
          </a:blip>
          <a:stretch>
            <a:fillRect/>
          </a:stretch>
        </p:blipFill>
        <p:spPr>
          <a:xfrm>
            <a:off x="498200" y="1588617"/>
            <a:ext cx="3925079" cy="2340459"/>
          </a:xfrm>
          <a:prstGeom prst="rect">
            <a:avLst/>
          </a:prstGeom>
          <a:noFill/>
          <a:ln>
            <a:noFill/>
          </a:ln>
        </p:spPr>
      </p:pic>
      <p:sp>
        <p:nvSpPr>
          <p:cNvPr id="1662" name="Google Shape;1662;p117"/>
          <p:cNvSpPr txBox="1"/>
          <p:nvPr/>
        </p:nvSpPr>
        <p:spPr>
          <a:xfrm>
            <a:off x="2530950" y="1552525"/>
            <a:ext cx="23502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500"/>
              </a:spcAft>
              <a:buNone/>
            </a:pPr>
            <a:r>
              <a:rPr lang="en" sz="1200">
                <a:solidFill>
                  <a:srgbClr val="B45F06"/>
                </a:solidFill>
                <a:latin typeface="DM Sans"/>
                <a:ea typeface="DM Sans"/>
                <a:cs typeface="DM Sans"/>
                <a:sym typeface="DM Sans"/>
              </a:rPr>
              <a:t>With self-supervised learning</a:t>
            </a:r>
            <a:endParaRPr sz="1200">
              <a:solidFill>
                <a:srgbClr val="B45F06"/>
              </a:solidFill>
            </a:endParaRPr>
          </a:p>
        </p:txBody>
      </p:sp>
      <p:sp>
        <p:nvSpPr>
          <p:cNvPr id="1663" name="Google Shape;1663;p117"/>
          <p:cNvSpPr txBox="1"/>
          <p:nvPr/>
        </p:nvSpPr>
        <p:spPr>
          <a:xfrm>
            <a:off x="3668400" y="2758850"/>
            <a:ext cx="7896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500"/>
              </a:spcAft>
              <a:buNone/>
            </a:pPr>
            <a:r>
              <a:rPr lang="en" sz="1200">
                <a:solidFill>
                  <a:srgbClr val="351C75"/>
                </a:solidFill>
                <a:latin typeface="DM Sans"/>
                <a:ea typeface="DM Sans"/>
                <a:cs typeface="DM Sans"/>
                <a:sym typeface="DM Sans"/>
              </a:rPr>
              <a:t>Without</a:t>
            </a:r>
            <a:endParaRPr sz="1200">
              <a:solidFill>
                <a:srgbClr val="351C75"/>
              </a:solidFill>
            </a:endParaRPr>
          </a:p>
        </p:txBody>
      </p:sp>
      <p:sp>
        <p:nvSpPr>
          <p:cNvPr id="1664" name="Google Shape;1664;p117"/>
          <p:cNvSpPr/>
          <p:nvPr/>
        </p:nvSpPr>
        <p:spPr>
          <a:xfrm>
            <a:off x="3463850" y="1976500"/>
            <a:ext cx="274800" cy="274800"/>
          </a:xfrm>
          <a:prstGeom prst="mathMultiply">
            <a:avLst>
              <a:gd fmla="val 23520" name="adj1"/>
            </a:avLst>
          </a:prstGeom>
          <a:solidFill>
            <a:srgbClr val="B45F0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7"/>
          <p:cNvSpPr txBox="1"/>
          <p:nvPr/>
        </p:nvSpPr>
        <p:spPr>
          <a:xfrm>
            <a:off x="3178750" y="3888975"/>
            <a:ext cx="2918700" cy="33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600">
                <a:solidFill>
                  <a:srgbClr val="999999"/>
                </a:solidFill>
                <a:latin typeface="DM Sans"/>
                <a:ea typeface="DM Sans"/>
                <a:cs typeface="DM Sans"/>
                <a:sym typeface="DM Sans"/>
              </a:rPr>
              <a:t>Yogatama et al., arXiv 2019</a:t>
            </a:r>
            <a:endParaRPr b="1" sz="1600">
              <a:solidFill>
                <a:srgbClr val="999999"/>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85" name="Shape 3585"/>
        <p:cNvGrpSpPr/>
        <p:nvPr/>
      </p:nvGrpSpPr>
      <p:grpSpPr>
        <a:xfrm>
          <a:off x="0" y="0"/>
          <a:ext cx="0" cy="0"/>
          <a:chOff x="0" y="0"/>
          <a:chExt cx="0" cy="0"/>
        </a:xfrm>
      </p:grpSpPr>
      <p:sp>
        <p:nvSpPr>
          <p:cNvPr id="3586" name="Google Shape;3586;p225"/>
          <p:cNvSpPr/>
          <p:nvPr/>
        </p:nvSpPr>
        <p:spPr>
          <a:xfrm>
            <a:off x="5138825" y="1105300"/>
            <a:ext cx="36135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25"/>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588" name="Google Shape;3588;p225"/>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9" name="Google Shape;3589;p225"/>
          <p:cNvCxnSpPr>
            <a:endCxn id="3588" idx="0"/>
          </p:cNvCxnSpPr>
          <p:nvPr/>
        </p:nvCxnSpPr>
        <p:spPr>
          <a:xfrm>
            <a:off x="5361375" y="1481075"/>
            <a:ext cx="853800" cy="577500"/>
          </a:xfrm>
          <a:prstGeom prst="straightConnector1">
            <a:avLst/>
          </a:prstGeom>
          <a:noFill/>
          <a:ln cap="flat" cmpd="sng" w="19050">
            <a:solidFill>
              <a:srgbClr val="999999"/>
            </a:solidFill>
            <a:prstDash val="solid"/>
            <a:round/>
            <a:headEnd len="med" w="med" type="none"/>
            <a:tailEnd len="med" w="med" type="triangle"/>
          </a:ln>
        </p:spPr>
      </p:cxnSp>
      <p:pic>
        <p:nvPicPr>
          <p:cNvPr id="3590" name="Google Shape;3590;p225"/>
          <p:cNvPicPr preferRelativeResize="0"/>
          <p:nvPr/>
        </p:nvPicPr>
        <p:blipFill>
          <a:blip r:embed="rId3">
            <a:alphaModFix/>
          </a:blip>
          <a:stretch>
            <a:fillRect/>
          </a:stretch>
        </p:blipFill>
        <p:spPr>
          <a:xfrm>
            <a:off x="4472150" y="1850413"/>
            <a:ext cx="1336658" cy="208170"/>
          </a:xfrm>
          <a:prstGeom prst="rect">
            <a:avLst/>
          </a:prstGeom>
          <a:noFill/>
          <a:ln>
            <a:noFill/>
          </a:ln>
        </p:spPr>
      </p:pic>
      <p:sp>
        <p:nvSpPr>
          <p:cNvPr id="3591" name="Google Shape;3591;p225"/>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25"/>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25"/>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594" name="Google Shape;3594;p225"/>
          <p:cNvPicPr preferRelativeResize="0"/>
          <p:nvPr/>
        </p:nvPicPr>
        <p:blipFill>
          <a:blip r:embed="rId4">
            <a:alphaModFix/>
          </a:blip>
          <a:stretch>
            <a:fillRect/>
          </a:stretch>
        </p:blipFill>
        <p:spPr>
          <a:xfrm>
            <a:off x="378900" y="1357125"/>
            <a:ext cx="943175" cy="1257574"/>
          </a:xfrm>
          <a:prstGeom prst="rect">
            <a:avLst/>
          </a:prstGeom>
          <a:noFill/>
          <a:ln>
            <a:noFill/>
          </a:ln>
        </p:spPr>
      </p:pic>
      <p:cxnSp>
        <p:nvCxnSpPr>
          <p:cNvPr id="3595" name="Google Shape;3595;p225"/>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596" name="Google Shape;3596;p225"/>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25"/>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25"/>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9" name="Google Shape;3599;p225"/>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600" name="Google Shape;3600;p225"/>
          <p:cNvPicPr preferRelativeResize="0"/>
          <p:nvPr/>
        </p:nvPicPr>
        <p:blipFill>
          <a:blip r:embed="rId5">
            <a:alphaModFix/>
          </a:blip>
          <a:stretch>
            <a:fillRect/>
          </a:stretch>
        </p:blipFill>
        <p:spPr>
          <a:xfrm>
            <a:off x="410688" y="2834025"/>
            <a:ext cx="879600" cy="1172808"/>
          </a:xfrm>
          <a:prstGeom prst="rect">
            <a:avLst/>
          </a:prstGeom>
          <a:noFill/>
          <a:ln>
            <a:noFill/>
          </a:ln>
        </p:spPr>
      </p:pic>
      <p:sp>
        <p:nvSpPr>
          <p:cNvPr id="3601" name="Google Shape;3601;p225"/>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2" name="Google Shape;3602;p225"/>
          <p:cNvCxnSpPr>
            <a:stCxn id="3601" idx="3"/>
            <a:endCxn id="3603"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604" name="Google Shape;3604;p225"/>
          <p:cNvPicPr preferRelativeResize="0"/>
          <p:nvPr/>
        </p:nvPicPr>
        <p:blipFill>
          <a:blip r:embed="rId6">
            <a:alphaModFix/>
          </a:blip>
          <a:stretch>
            <a:fillRect/>
          </a:stretch>
        </p:blipFill>
        <p:spPr>
          <a:xfrm>
            <a:off x="2209813" y="3269950"/>
            <a:ext cx="752475" cy="342900"/>
          </a:xfrm>
          <a:prstGeom prst="rect">
            <a:avLst/>
          </a:prstGeom>
          <a:noFill/>
          <a:ln>
            <a:noFill/>
          </a:ln>
        </p:spPr>
      </p:pic>
      <p:sp>
        <p:nvSpPr>
          <p:cNvPr id="3605" name="Google Shape;3605;p225"/>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6" name="Google Shape;3606;p225"/>
          <p:cNvPicPr preferRelativeResize="0"/>
          <p:nvPr/>
        </p:nvPicPr>
        <p:blipFill>
          <a:blip r:embed="rId7">
            <a:alphaModFix/>
          </a:blip>
          <a:stretch>
            <a:fillRect/>
          </a:stretch>
        </p:blipFill>
        <p:spPr>
          <a:xfrm>
            <a:off x="312550" y="4057141"/>
            <a:ext cx="1221856" cy="814562"/>
          </a:xfrm>
          <a:prstGeom prst="rect">
            <a:avLst/>
          </a:prstGeom>
          <a:noFill/>
          <a:ln>
            <a:noFill/>
          </a:ln>
        </p:spPr>
      </p:pic>
      <p:sp>
        <p:nvSpPr>
          <p:cNvPr id="3607" name="Google Shape;3607;p225"/>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25"/>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9" name="Google Shape;3609;p225"/>
          <p:cNvCxnSpPr>
            <a:stCxn id="3607" idx="3"/>
            <a:endCxn id="3610"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611" name="Google Shape;3611;p225"/>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612" name="Google Shape;3612;p225"/>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613" name="Google Shape;3613;p225"/>
          <p:cNvPicPr preferRelativeResize="0"/>
          <p:nvPr/>
        </p:nvPicPr>
        <p:blipFill>
          <a:blip r:embed="rId8">
            <a:alphaModFix/>
          </a:blip>
          <a:stretch>
            <a:fillRect/>
          </a:stretch>
        </p:blipFill>
        <p:spPr>
          <a:xfrm>
            <a:off x="5836750" y="2070525"/>
            <a:ext cx="756858" cy="333375"/>
          </a:xfrm>
          <a:prstGeom prst="rect">
            <a:avLst/>
          </a:prstGeom>
          <a:noFill/>
          <a:ln>
            <a:noFill/>
          </a:ln>
        </p:spPr>
      </p:pic>
      <p:pic>
        <p:nvPicPr>
          <p:cNvPr id="3614" name="Google Shape;3614;p225"/>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615" name="Google Shape;3615;p225"/>
          <p:cNvPicPr preferRelativeResize="0"/>
          <p:nvPr/>
        </p:nvPicPr>
        <p:blipFill>
          <a:blip r:embed="rId9">
            <a:alphaModFix/>
          </a:blip>
          <a:stretch>
            <a:fillRect/>
          </a:stretch>
        </p:blipFill>
        <p:spPr>
          <a:xfrm>
            <a:off x="6899850" y="2073912"/>
            <a:ext cx="704850" cy="326638"/>
          </a:xfrm>
          <a:prstGeom prst="rect">
            <a:avLst/>
          </a:prstGeom>
          <a:noFill/>
          <a:ln>
            <a:noFill/>
          </a:ln>
        </p:spPr>
      </p:pic>
      <p:pic>
        <p:nvPicPr>
          <p:cNvPr id="3616" name="Google Shape;3616;p225"/>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617" name="Google Shape;3617;p225"/>
          <p:cNvPicPr preferRelativeResize="0"/>
          <p:nvPr/>
        </p:nvPicPr>
        <p:blipFill>
          <a:blip r:embed="rId10">
            <a:alphaModFix/>
          </a:blip>
          <a:stretch>
            <a:fillRect/>
          </a:stretch>
        </p:blipFill>
        <p:spPr>
          <a:xfrm>
            <a:off x="4955450" y="1600363"/>
            <a:ext cx="370038" cy="240025"/>
          </a:xfrm>
          <a:prstGeom prst="rect">
            <a:avLst/>
          </a:prstGeom>
          <a:noFill/>
          <a:ln>
            <a:noFill/>
          </a:ln>
        </p:spPr>
      </p:pic>
      <p:pic>
        <p:nvPicPr>
          <p:cNvPr id="3618" name="Google Shape;3618;p225"/>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619" name="Google Shape;3619;p225"/>
          <p:cNvPicPr preferRelativeResize="0"/>
          <p:nvPr/>
        </p:nvPicPr>
        <p:blipFill>
          <a:blip r:embed="rId11">
            <a:alphaModFix/>
          </a:blip>
          <a:stretch>
            <a:fillRect/>
          </a:stretch>
        </p:blipFill>
        <p:spPr>
          <a:xfrm>
            <a:off x="1565025" y="3525170"/>
            <a:ext cx="370050" cy="262930"/>
          </a:xfrm>
          <a:prstGeom prst="rect">
            <a:avLst/>
          </a:prstGeom>
          <a:noFill/>
          <a:ln>
            <a:noFill/>
          </a:ln>
        </p:spPr>
      </p:pic>
      <p:sp>
        <p:nvSpPr>
          <p:cNvPr id="3620" name="Google Shape;3620;p225"/>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a:t>
            </a:r>
            <a:r>
              <a:rPr lang="en" sz="1400">
                <a:solidFill>
                  <a:srgbClr val="B7B7B7"/>
                </a:solidFill>
              </a:rPr>
              <a:t>is located in</a:t>
            </a:r>
            <a:r>
              <a:rPr lang="en" sz="1400"/>
              <a:t> Cambridge</a:t>
            </a:r>
            <a:endParaRPr sz="1400"/>
          </a:p>
        </p:txBody>
      </p:sp>
      <p:pic>
        <p:nvPicPr>
          <p:cNvPr id="3621" name="Google Shape;3621;p225"/>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622" name="Google Shape;3622;p225"/>
          <p:cNvPicPr preferRelativeResize="0"/>
          <p:nvPr/>
        </p:nvPicPr>
        <p:blipFill>
          <a:blip r:embed="rId13">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26" name="Shape 3626"/>
        <p:cNvGrpSpPr/>
        <p:nvPr/>
      </p:nvGrpSpPr>
      <p:grpSpPr>
        <a:xfrm>
          <a:off x="0" y="0"/>
          <a:ext cx="0" cy="0"/>
          <a:chOff x="0" y="0"/>
          <a:chExt cx="0" cy="0"/>
        </a:xfrm>
      </p:grpSpPr>
      <p:sp>
        <p:nvSpPr>
          <p:cNvPr id="3627" name="Google Shape;3627;p226"/>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628" name="Google Shape;3628;p226"/>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629" name="Google Shape;3629;p226"/>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630" name="Google Shape;3630;p226"/>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631" name="Google Shape;3631;p226"/>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26"/>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26"/>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26"/>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635" name="Google Shape;3635;p226"/>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636" name="Google Shape;3636;p226"/>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637" name="Google Shape;3637;p226"/>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26"/>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26"/>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0" name="Google Shape;3640;p226"/>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641" name="Google Shape;3641;p226"/>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642" name="Google Shape;3642;p226"/>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3" name="Google Shape;3643;p226"/>
          <p:cNvCxnSpPr>
            <a:stCxn id="3642" idx="3"/>
            <a:endCxn id="3644"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645" name="Google Shape;3645;p226"/>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646" name="Google Shape;3646;p226"/>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7" name="Google Shape;3647;p226"/>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648" name="Google Shape;3648;p226"/>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26"/>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0" name="Google Shape;3650;p226"/>
          <p:cNvCxnSpPr>
            <a:stCxn id="3648" idx="3"/>
            <a:endCxn id="3651"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652" name="Google Shape;3652;p226"/>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653" name="Google Shape;3653;p226"/>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654" name="Google Shape;3654;p226"/>
          <p:cNvPicPr preferRelativeResize="0"/>
          <p:nvPr/>
        </p:nvPicPr>
        <p:blipFill>
          <a:blip r:embed="rId7">
            <a:alphaModFix/>
          </a:blip>
          <a:stretch>
            <a:fillRect/>
          </a:stretch>
        </p:blipFill>
        <p:spPr>
          <a:xfrm>
            <a:off x="5836750" y="2070525"/>
            <a:ext cx="756858" cy="333375"/>
          </a:xfrm>
          <a:prstGeom prst="rect">
            <a:avLst/>
          </a:prstGeom>
          <a:noFill/>
          <a:ln>
            <a:noFill/>
          </a:ln>
        </p:spPr>
      </p:pic>
      <p:pic>
        <p:nvPicPr>
          <p:cNvPr id="3655" name="Google Shape;3655;p226"/>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656" name="Google Shape;3656;p226"/>
          <p:cNvPicPr preferRelativeResize="0"/>
          <p:nvPr/>
        </p:nvPicPr>
        <p:blipFill>
          <a:blip r:embed="rId8">
            <a:alphaModFix/>
          </a:blip>
          <a:stretch>
            <a:fillRect/>
          </a:stretch>
        </p:blipFill>
        <p:spPr>
          <a:xfrm>
            <a:off x="6899850" y="2073912"/>
            <a:ext cx="704850" cy="326638"/>
          </a:xfrm>
          <a:prstGeom prst="rect">
            <a:avLst/>
          </a:prstGeom>
          <a:noFill/>
          <a:ln>
            <a:noFill/>
          </a:ln>
        </p:spPr>
      </p:pic>
      <p:pic>
        <p:nvPicPr>
          <p:cNvPr id="3657" name="Google Shape;3657;p226"/>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658" name="Google Shape;3658;p226"/>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659" name="Google Shape;3659;p226"/>
          <p:cNvPicPr preferRelativeResize="0"/>
          <p:nvPr/>
        </p:nvPicPr>
        <p:blipFill>
          <a:blip r:embed="rId10">
            <a:alphaModFix/>
          </a:blip>
          <a:stretch>
            <a:fillRect/>
          </a:stretch>
        </p:blipFill>
        <p:spPr>
          <a:xfrm>
            <a:off x="1565025" y="3525170"/>
            <a:ext cx="370050" cy="262930"/>
          </a:xfrm>
          <a:prstGeom prst="rect">
            <a:avLst/>
          </a:prstGeom>
          <a:noFill/>
          <a:ln>
            <a:noFill/>
          </a:ln>
        </p:spPr>
      </p:pic>
      <p:sp>
        <p:nvSpPr>
          <p:cNvPr id="3660" name="Google Shape;3660;p226"/>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is located in Cambridge</a:t>
            </a:r>
            <a:endParaRPr sz="1400"/>
          </a:p>
        </p:txBody>
      </p:sp>
      <p:pic>
        <p:nvPicPr>
          <p:cNvPr id="3661" name="Google Shape;3661;p226"/>
          <p:cNvPicPr preferRelativeResize="0"/>
          <p:nvPr/>
        </p:nvPicPr>
        <p:blipFill>
          <a:blip r:embed="rId11">
            <a:alphaModFix/>
          </a:blip>
          <a:stretch>
            <a:fillRect/>
          </a:stretch>
        </p:blipFill>
        <p:spPr>
          <a:xfrm>
            <a:off x="2198175" y="3317193"/>
            <a:ext cx="752475" cy="291782"/>
          </a:xfrm>
          <a:prstGeom prst="rect">
            <a:avLst/>
          </a:prstGeom>
          <a:noFill/>
          <a:ln>
            <a:noFill/>
          </a:ln>
        </p:spPr>
      </p:pic>
      <p:pic>
        <p:nvPicPr>
          <p:cNvPr id="3662" name="Google Shape;3662;p226"/>
          <p:cNvPicPr preferRelativeResize="0"/>
          <p:nvPr/>
        </p:nvPicPr>
        <p:blipFill>
          <a:blip r:embed="rId12">
            <a:alphaModFix/>
          </a:blip>
          <a:stretch>
            <a:fillRect/>
          </a:stretch>
        </p:blipFill>
        <p:spPr>
          <a:xfrm>
            <a:off x="2209800" y="3737893"/>
            <a:ext cx="752475" cy="29178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66" name="Shape 3666"/>
        <p:cNvGrpSpPr/>
        <p:nvPr/>
      </p:nvGrpSpPr>
      <p:grpSpPr>
        <a:xfrm>
          <a:off x="0" y="0"/>
          <a:ext cx="0" cy="0"/>
          <a:chOff x="0" y="0"/>
          <a:chExt cx="0" cy="0"/>
        </a:xfrm>
      </p:grpSpPr>
      <p:sp>
        <p:nvSpPr>
          <p:cNvPr id="3667" name="Google Shape;3667;p227"/>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668" name="Google Shape;3668;p227"/>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669" name="Google Shape;3669;p227"/>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670" name="Google Shape;3670;p227"/>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671" name="Google Shape;3671;p227"/>
          <p:cNvSpPr/>
          <p:nvPr/>
        </p:nvSpPr>
        <p:spPr>
          <a:xfrm>
            <a:off x="4458000" y="2606450"/>
            <a:ext cx="10848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27"/>
          <p:cNvSpPr/>
          <p:nvPr/>
        </p:nvSpPr>
        <p:spPr>
          <a:xfrm>
            <a:off x="5957700" y="3038600"/>
            <a:ext cx="122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27"/>
          <p:cNvSpPr/>
          <p:nvPr/>
        </p:nvSpPr>
        <p:spPr>
          <a:xfrm>
            <a:off x="6097925" y="3464000"/>
            <a:ext cx="236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4" name="Google Shape;3674;p227"/>
          <p:cNvCxnSpPr>
            <a:endCxn id="3675" idx="2"/>
          </p:cNvCxnSpPr>
          <p:nvPr/>
        </p:nvCxnSpPr>
        <p:spPr>
          <a:xfrm flipH="1" rot="10800000">
            <a:off x="7828875" y="2700400"/>
            <a:ext cx="762600" cy="924300"/>
          </a:xfrm>
          <a:prstGeom prst="straightConnector1">
            <a:avLst/>
          </a:prstGeom>
          <a:noFill/>
          <a:ln cap="flat" cmpd="sng" w="19050">
            <a:solidFill>
              <a:srgbClr val="999999"/>
            </a:solidFill>
            <a:prstDash val="solid"/>
            <a:round/>
            <a:headEnd len="med" w="med" type="none"/>
            <a:tailEnd len="med" w="med" type="triangle"/>
          </a:ln>
        </p:spPr>
      </p:cxnSp>
      <p:sp>
        <p:nvSpPr>
          <p:cNvPr id="3676" name="Google Shape;3676;p227"/>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27"/>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27"/>
          <p:cNvSpPr/>
          <p:nvPr/>
        </p:nvSpPr>
        <p:spPr>
          <a:xfrm>
            <a:off x="8151675" y="15417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27"/>
          <p:cNvSpPr/>
          <p:nvPr/>
        </p:nvSpPr>
        <p:spPr>
          <a:xfrm>
            <a:off x="8151675" y="193746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27"/>
          <p:cNvSpPr/>
          <p:nvPr/>
        </p:nvSpPr>
        <p:spPr>
          <a:xfrm>
            <a:off x="8151675" y="2343100"/>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0" name="Google Shape;3680;p227"/>
          <p:cNvCxnSpPr>
            <a:stCxn id="3671" idx="0"/>
            <a:endCxn id="3678" idx="1"/>
          </p:cNvCxnSpPr>
          <p:nvPr/>
        </p:nvCxnSpPr>
        <p:spPr>
          <a:xfrm rot="-5400000">
            <a:off x="6132900" y="587750"/>
            <a:ext cx="886200" cy="3151200"/>
          </a:xfrm>
          <a:prstGeom prst="curvedConnector2">
            <a:avLst/>
          </a:prstGeom>
          <a:noFill/>
          <a:ln cap="flat" cmpd="sng" w="19050">
            <a:solidFill>
              <a:srgbClr val="999999"/>
            </a:solidFill>
            <a:prstDash val="solid"/>
            <a:round/>
            <a:headEnd len="med" w="med" type="none"/>
            <a:tailEnd len="med" w="med" type="triangle"/>
          </a:ln>
        </p:spPr>
      </p:cxnSp>
      <p:sp>
        <p:nvSpPr>
          <p:cNvPr id="3681" name="Google Shape;3681;p227"/>
          <p:cNvSpPr/>
          <p:nvPr/>
        </p:nvSpPr>
        <p:spPr>
          <a:xfrm>
            <a:off x="6808175" y="1949875"/>
            <a:ext cx="1373818" cy="1088693"/>
          </a:xfrm>
          <a:custGeom>
            <a:rect b="b" l="l" r="r" t="t"/>
            <a:pathLst>
              <a:path extrusionOk="0" h="43815" w="53508">
                <a:moveTo>
                  <a:pt x="0" y="43815"/>
                </a:moveTo>
                <a:cubicBezTo>
                  <a:pt x="7208" y="41311"/>
                  <a:pt x="36161" y="35630"/>
                  <a:pt x="43246" y="28789"/>
                </a:cubicBezTo>
                <a:cubicBezTo>
                  <a:pt x="50332" y="21948"/>
                  <a:pt x="40803" y="7471"/>
                  <a:pt x="42513" y="2768"/>
                </a:cubicBezTo>
                <a:cubicBezTo>
                  <a:pt x="44223" y="-1935"/>
                  <a:pt x="51676" y="936"/>
                  <a:pt x="53508" y="569"/>
                </a:cubicBezTo>
              </a:path>
            </a:pathLst>
          </a:custGeom>
          <a:noFill/>
          <a:ln cap="flat" cmpd="sng" w="19050">
            <a:solidFill>
              <a:srgbClr val="999999"/>
            </a:solidFill>
            <a:prstDash val="solid"/>
            <a:round/>
            <a:headEnd len="med" w="med" type="none"/>
            <a:tailEnd len="med" w="med" type="triangle"/>
          </a:ln>
        </p:spPr>
      </p:sp>
      <p:pic>
        <p:nvPicPr>
          <p:cNvPr id="3682" name="Google Shape;3682;p227"/>
          <p:cNvPicPr preferRelativeResize="0"/>
          <p:nvPr/>
        </p:nvPicPr>
        <p:blipFill>
          <a:blip r:embed="rId3">
            <a:alphaModFix/>
          </a:blip>
          <a:stretch>
            <a:fillRect/>
          </a:stretch>
        </p:blipFill>
        <p:spPr>
          <a:xfrm>
            <a:off x="7870775" y="2788513"/>
            <a:ext cx="375050" cy="259650"/>
          </a:xfrm>
          <a:prstGeom prst="rect">
            <a:avLst/>
          </a:prstGeom>
          <a:noFill/>
          <a:ln>
            <a:noFill/>
          </a:ln>
        </p:spPr>
      </p:pic>
      <p:pic>
        <p:nvPicPr>
          <p:cNvPr id="3683" name="Google Shape;3683;p227"/>
          <p:cNvPicPr preferRelativeResize="0"/>
          <p:nvPr/>
        </p:nvPicPr>
        <p:blipFill>
          <a:blip r:embed="rId4">
            <a:alphaModFix/>
          </a:blip>
          <a:stretch>
            <a:fillRect/>
          </a:stretch>
        </p:blipFill>
        <p:spPr>
          <a:xfrm>
            <a:off x="7694625" y="3060963"/>
            <a:ext cx="1336658" cy="208170"/>
          </a:xfrm>
          <a:prstGeom prst="rect">
            <a:avLst/>
          </a:prstGeom>
          <a:noFill/>
          <a:ln>
            <a:noFill/>
          </a:ln>
        </p:spPr>
      </p:pic>
      <p:sp>
        <p:nvSpPr>
          <p:cNvPr id="3684" name="Google Shape;3684;p227"/>
          <p:cNvSpPr/>
          <p:nvPr/>
        </p:nvSpPr>
        <p:spPr>
          <a:xfrm>
            <a:off x="6729725" y="1102775"/>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27"/>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27"/>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687" name="Google Shape;3687;p227"/>
          <p:cNvPicPr preferRelativeResize="0"/>
          <p:nvPr/>
        </p:nvPicPr>
        <p:blipFill>
          <a:blip r:embed="rId5">
            <a:alphaModFix/>
          </a:blip>
          <a:stretch>
            <a:fillRect/>
          </a:stretch>
        </p:blipFill>
        <p:spPr>
          <a:xfrm>
            <a:off x="378900" y="1357125"/>
            <a:ext cx="943175" cy="1257574"/>
          </a:xfrm>
          <a:prstGeom prst="rect">
            <a:avLst/>
          </a:prstGeom>
          <a:noFill/>
          <a:ln>
            <a:noFill/>
          </a:ln>
        </p:spPr>
      </p:pic>
      <p:cxnSp>
        <p:nvCxnSpPr>
          <p:cNvPr id="3688" name="Google Shape;3688;p227"/>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689" name="Google Shape;3689;p227"/>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27"/>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27"/>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2" name="Google Shape;3692;p227"/>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693" name="Google Shape;3693;p227"/>
          <p:cNvPicPr preferRelativeResize="0"/>
          <p:nvPr/>
        </p:nvPicPr>
        <p:blipFill>
          <a:blip r:embed="rId6">
            <a:alphaModFix/>
          </a:blip>
          <a:stretch>
            <a:fillRect/>
          </a:stretch>
        </p:blipFill>
        <p:spPr>
          <a:xfrm>
            <a:off x="410688" y="2834025"/>
            <a:ext cx="879600" cy="1172808"/>
          </a:xfrm>
          <a:prstGeom prst="rect">
            <a:avLst/>
          </a:prstGeom>
          <a:noFill/>
          <a:ln>
            <a:noFill/>
          </a:ln>
        </p:spPr>
      </p:pic>
      <p:sp>
        <p:nvSpPr>
          <p:cNvPr id="3694" name="Google Shape;3694;p227"/>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5" name="Google Shape;3695;p227"/>
          <p:cNvCxnSpPr>
            <a:stCxn id="3694" idx="3"/>
            <a:endCxn id="3696"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697" name="Google Shape;3697;p227"/>
          <p:cNvPicPr preferRelativeResize="0"/>
          <p:nvPr/>
        </p:nvPicPr>
        <p:blipFill>
          <a:blip r:embed="rId7">
            <a:alphaModFix/>
          </a:blip>
          <a:stretch>
            <a:fillRect/>
          </a:stretch>
        </p:blipFill>
        <p:spPr>
          <a:xfrm>
            <a:off x="2209813" y="3269950"/>
            <a:ext cx="752475" cy="342900"/>
          </a:xfrm>
          <a:prstGeom prst="rect">
            <a:avLst/>
          </a:prstGeom>
          <a:noFill/>
          <a:ln>
            <a:noFill/>
          </a:ln>
        </p:spPr>
      </p:pic>
      <p:sp>
        <p:nvSpPr>
          <p:cNvPr id="3698" name="Google Shape;3698;p227"/>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9" name="Google Shape;3699;p227"/>
          <p:cNvPicPr preferRelativeResize="0"/>
          <p:nvPr/>
        </p:nvPicPr>
        <p:blipFill>
          <a:blip r:embed="rId8">
            <a:alphaModFix/>
          </a:blip>
          <a:stretch>
            <a:fillRect/>
          </a:stretch>
        </p:blipFill>
        <p:spPr>
          <a:xfrm>
            <a:off x="312550" y="4057141"/>
            <a:ext cx="1221856" cy="814562"/>
          </a:xfrm>
          <a:prstGeom prst="rect">
            <a:avLst/>
          </a:prstGeom>
          <a:noFill/>
          <a:ln>
            <a:noFill/>
          </a:ln>
        </p:spPr>
      </p:pic>
      <p:sp>
        <p:nvSpPr>
          <p:cNvPr id="3700" name="Google Shape;3700;p227"/>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27"/>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2" name="Google Shape;3702;p227"/>
          <p:cNvCxnSpPr>
            <a:stCxn id="3700" idx="3"/>
            <a:endCxn id="3703"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704" name="Google Shape;3704;p227"/>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705" name="Google Shape;3705;p227"/>
          <p:cNvPicPr preferRelativeResize="0"/>
          <p:nvPr/>
        </p:nvPicPr>
        <p:blipFill>
          <a:blip r:embed="rId9">
            <a:alphaModFix/>
          </a:blip>
          <a:stretch>
            <a:fillRect/>
          </a:stretch>
        </p:blipFill>
        <p:spPr>
          <a:xfrm>
            <a:off x="2130225" y="1407125"/>
            <a:ext cx="756858" cy="333375"/>
          </a:xfrm>
          <a:prstGeom prst="rect">
            <a:avLst/>
          </a:prstGeom>
          <a:noFill/>
          <a:ln>
            <a:noFill/>
          </a:ln>
        </p:spPr>
      </p:pic>
      <p:pic>
        <p:nvPicPr>
          <p:cNvPr id="3706" name="Google Shape;3706;p227"/>
          <p:cNvPicPr preferRelativeResize="0"/>
          <p:nvPr/>
        </p:nvPicPr>
        <p:blipFill>
          <a:blip r:embed="rId9">
            <a:alphaModFix/>
          </a:blip>
          <a:stretch>
            <a:fillRect/>
          </a:stretch>
        </p:blipFill>
        <p:spPr>
          <a:xfrm>
            <a:off x="5836750" y="2070525"/>
            <a:ext cx="756858" cy="333375"/>
          </a:xfrm>
          <a:prstGeom prst="rect">
            <a:avLst/>
          </a:prstGeom>
          <a:noFill/>
          <a:ln>
            <a:noFill/>
          </a:ln>
        </p:spPr>
      </p:pic>
      <p:pic>
        <p:nvPicPr>
          <p:cNvPr id="3707" name="Google Shape;3707;p227"/>
          <p:cNvPicPr preferRelativeResize="0"/>
          <p:nvPr/>
        </p:nvPicPr>
        <p:blipFill>
          <a:blip r:embed="rId10">
            <a:alphaModFix/>
          </a:blip>
          <a:stretch>
            <a:fillRect/>
          </a:stretch>
        </p:blipFill>
        <p:spPr>
          <a:xfrm>
            <a:off x="2233625" y="2300137"/>
            <a:ext cx="704850" cy="326638"/>
          </a:xfrm>
          <a:prstGeom prst="rect">
            <a:avLst/>
          </a:prstGeom>
          <a:noFill/>
          <a:ln>
            <a:noFill/>
          </a:ln>
        </p:spPr>
      </p:pic>
      <p:pic>
        <p:nvPicPr>
          <p:cNvPr id="3708" name="Google Shape;3708;p227"/>
          <p:cNvPicPr preferRelativeResize="0"/>
          <p:nvPr/>
        </p:nvPicPr>
        <p:blipFill>
          <a:blip r:embed="rId10">
            <a:alphaModFix/>
          </a:blip>
          <a:stretch>
            <a:fillRect/>
          </a:stretch>
        </p:blipFill>
        <p:spPr>
          <a:xfrm>
            <a:off x="6899850" y="2073912"/>
            <a:ext cx="704850" cy="326638"/>
          </a:xfrm>
          <a:prstGeom prst="rect">
            <a:avLst/>
          </a:prstGeom>
          <a:noFill/>
          <a:ln>
            <a:noFill/>
          </a:ln>
        </p:spPr>
      </p:pic>
      <p:pic>
        <p:nvPicPr>
          <p:cNvPr id="3709" name="Google Shape;3709;p227"/>
          <p:cNvPicPr preferRelativeResize="0"/>
          <p:nvPr/>
        </p:nvPicPr>
        <p:blipFill>
          <a:blip r:embed="rId11">
            <a:alphaModFix/>
          </a:blip>
          <a:stretch>
            <a:fillRect/>
          </a:stretch>
        </p:blipFill>
        <p:spPr>
          <a:xfrm>
            <a:off x="1510438" y="1374213"/>
            <a:ext cx="370038" cy="240025"/>
          </a:xfrm>
          <a:prstGeom prst="rect">
            <a:avLst/>
          </a:prstGeom>
          <a:noFill/>
          <a:ln>
            <a:noFill/>
          </a:ln>
        </p:spPr>
      </p:pic>
      <p:pic>
        <p:nvPicPr>
          <p:cNvPr id="3710" name="Google Shape;3710;p227"/>
          <p:cNvPicPr preferRelativeResize="0"/>
          <p:nvPr/>
        </p:nvPicPr>
        <p:blipFill>
          <a:blip r:embed="rId12">
            <a:alphaModFix/>
          </a:blip>
          <a:stretch>
            <a:fillRect/>
          </a:stretch>
        </p:blipFill>
        <p:spPr>
          <a:xfrm>
            <a:off x="1548225" y="2026632"/>
            <a:ext cx="370050" cy="262930"/>
          </a:xfrm>
          <a:prstGeom prst="rect">
            <a:avLst/>
          </a:prstGeom>
          <a:noFill/>
          <a:ln>
            <a:noFill/>
          </a:ln>
        </p:spPr>
      </p:pic>
      <p:pic>
        <p:nvPicPr>
          <p:cNvPr id="3711" name="Google Shape;3711;p227"/>
          <p:cNvPicPr preferRelativeResize="0"/>
          <p:nvPr/>
        </p:nvPicPr>
        <p:blipFill>
          <a:blip r:embed="rId12">
            <a:alphaModFix/>
          </a:blip>
          <a:stretch>
            <a:fillRect/>
          </a:stretch>
        </p:blipFill>
        <p:spPr>
          <a:xfrm>
            <a:off x="1565025" y="3525170"/>
            <a:ext cx="370050" cy="262930"/>
          </a:xfrm>
          <a:prstGeom prst="rect">
            <a:avLst/>
          </a:prstGeom>
          <a:noFill/>
          <a:ln>
            <a:noFill/>
          </a:ln>
        </p:spPr>
      </p:pic>
      <p:sp>
        <p:nvSpPr>
          <p:cNvPr id="3712" name="Google Shape;3712;p227"/>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is located in Cambridge</a:t>
            </a:r>
            <a:endParaRPr sz="1400"/>
          </a:p>
        </p:txBody>
      </p:sp>
      <p:pic>
        <p:nvPicPr>
          <p:cNvPr id="3713" name="Google Shape;3713;p227"/>
          <p:cNvPicPr preferRelativeResize="0"/>
          <p:nvPr/>
        </p:nvPicPr>
        <p:blipFill>
          <a:blip r:embed="rId13">
            <a:alphaModFix/>
          </a:blip>
          <a:stretch>
            <a:fillRect/>
          </a:stretch>
        </p:blipFill>
        <p:spPr>
          <a:xfrm>
            <a:off x="2198175" y="3317193"/>
            <a:ext cx="752475" cy="291782"/>
          </a:xfrm>
          <a:prstGeom prst="rect">
            <a:avLst/>
          </a:prstGeom>
          <a:noFill/>
          <a:ln>
            <a:noFill/>
          </a:ln>
        </p:spPr>
      </p:pic>
      <p:pic>
        <p:nvPicPr>
          <p:cNvPr id="3714" name="Google Shape;3714;p227"/>
          <p:cNvPicPr preferRelativeResize="0"/>
          <p:nvPr/>
        </p:nvPicPr>
        <p:blipFill>
          <a:blip r:embed="rId14">
            <a:alphaModFix/>
          </a:blip>
          <a:stretch>
            <a:fillRect/>
          </a:stretch>
        </p:blipFill>
        <p:spPr>
          <a:xfrm>
            <a:off x="2209800" y="3737893"/>
            <a:ext cx="752475" cy="291782"/>
          </a:xfrm>
          <a:prstGeom prst="rect">
            <a:avLst/>
          </a:prstGeom>
          <a:noFill/>
          <a:ln>
            <a:noFill/>
          </a:ln>
        </p:spPr>
      </p:pic>
      <p:pic>
        <p:nvPicPr>
          <p:cNvPr id="3715" name="Google Shape;3715;p227"/>
          <p:cNvPicPr preferRelativeResize="0"/>
          <p:nvPr/>
        </p:nvPicPr>
        <p:blipFill>
          <a:blip r:embed="rId15">
            <a:alphaModFix/>
          </a:blip>
          <a:stretch>
            <a:fillRect/>
          </a:stretch>
        </p:blipFill>
        <p:spPr>
          <a:xfrm>
            <a:off x="8215237" y="2375609"/>
            <a:ext cx="752500" cy="291791"/>
          </a:xfrm>
          <a:prstGeom prst="rect">
            <a:avLst/>
          </a:prstGeom>
          <a:noFill/>
          <a:ln>
            <a:noFill/>
          </a:ln>
        </p:spPr>
      </p:pic>
      <p:pic>
        <p:nvPicPr>
          <p:cNvPr id="3716" name="Google Shape;3716;p227"/>
          <p:cNvPicPr preferRelativeResize="0"/>
          <p:nvPr/>
        </p:nvPicPr>
        <p:blipFill>
          <a:blip r:embed="rId13">
            <a:alphaModFix/>
          </a:blip>
          <a:stretch>
            <a:fillRect/>
          </a:stretch>
        </p:blipFill>
        <p:spPr>
          <a:xfrm>
            <a:off x="8215238" y="1564881"/>
            <a:ext cx="752475" cy="291782"/>
          </a:xfrm>
          <a:prstGeom prst="rect">
            <a:avLst/>
          </a:prstGeom>
          <a:noFill/>
          <a:ln>
            <a:noFill/>
          </a:ln>
        </p:spPr>
      </p:pic>
      <p:pic>
        <p:nvPicPr>
          <p:cNvPr id="3717" name="Google Shape;3717;p227"/>
          <p:cNvPicPr preferRelativeResize="0"/>
          <p:nvPr/>
        </p:nvPicPr>
        <p:blipFill>
          <a:blip r:embed="rId14">
            <a:alphaModFix/>
          </a:blip>
          <a:stretch>
            <a:fillRect/>
          </a:stretch>
        </p:blipFill>
        <p:spPr>
          <a:xfrm>
            <a:off x="8215237" y="1975168"/>
            <a:ext cx="752475" cy="29178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21" name="Shape 3721"/>
        <p:cNvGrpSpPr/>
        <p:nvPr/>
      </p:nvGrpSpPr>
      <p:grpSpPr>
        <a:xfrm>
          <a:off x="0" y="0"/>
          <a:ext cx="0" cy="0"/>
          <a:chOff x="0" y="0"/>
          <a:chExt cx="0" cy="0"/>
        </a:xfrm>
      </p:grpSpPr>
      <p:sp>
        <p:nvSpPr>
          <p:cNvPr id="3722" name="Google Shape;3722;p228"/>
          <p:cNvSpPr/>
          <p:nvPr/>
        </p:nvSpPr>
        <p:spPr>
          <a:xfrm>
            <a:off x="5138825" y="1105300"/>
            <a:ext cx="36135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8"/>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724" name="Google Shape;3724;p228"/>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725" name="Google Shape;3725;p228"/>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726" name="Google Shape;3726;p228"/>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727" name="Google Shape;3727;p228"/>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8"/>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8"/>
          <p:cNvSpPr/>
          <p:nvPr/>
        </p:nvSpPr>
        <p:spPr>
          <a:xfrm>
            <a:off x="8151675" y="15417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28"/>
          <p:cNvSpPr/>
          <p:nvPr/>
        </p:nvSpPr>
        <p:spPr>
          <a:xfrm>
            <a:off x="8151675" y="193746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8"/>
          <p:cNvSpPr/>
          <p:nvPr/>
        </p:nvSpPr>
        <p:spPr>
          <a:xfrm>
            <a:off x="8151675" y="2343100"/>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8"/>
          <p:cNvSpPr/>
          <p:nvPr/>
        </p:nvSpPr>
        <p:spPr>
          <a:xfrm>
            <a:off x="4458000" y="2606450"/>
            <a:ext cx="10848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8"/>
          <p:cNvSpPr/>
          <p:nvPr/>
        </p:nvSpPr>
        <p:spPr>
          <a:xfrm>
            <a:off x="5957700" y="3038600"/>
            <a:ext cx="122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8"/>
          <p:cNvSpPr/>
          <p:nvPr/>
        </p:nvSpPr>
        <p:spPr>
          <a:xfrm>
            <a:off x="6097925" y="3464000"/>
            <a:ext cx="236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8"/>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8"/>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737" name="Google Shape;3737;p228"/>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738" name="Google Shape;3738;p228"/>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739" name="Google Shape;3739;p228"/>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8"/>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8"/>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2" name="Google Shape;3742;p228"/>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743" name="Google Shape;3743;p228"/>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744" name="Google Shape;3744;p228"/>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5" name="Google Shape;3745;p228"/>
          <p:cNvCxnSpPr>
            <a:stCxn id="3744" idx="3"/>
            <a:endCxn id="3746"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747" name="Google Shape;3747;p228"/>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748" name="Google Shape;3748;p228"/>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9" name="Google Shape;3749;p228"/>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750" name="Google Shape;3750;p228"/>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8"/>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2" name="Google Shape;3752;p228"/>
          <p:cNvCxnSpPr>
            <a:stCxn id="3750" idx="3"/>
            <a:endCxn id="3753"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cxnSp>
        <p:nvCxnSpPr>
          <p:cNvPr id="3754" name="Google Shape;3754;p228"/>
          <p:cNvCxnSpPr/>
          <p:nvPr/>
        </p:nvCxnSpPr>
        <p:spPr>
          <a:xfrm>
            <a:off x="4139900" y="849200"/>
            <a:ext cx="0" cy="3107400"/>
          </a:xfrm>
          <a:prstGeom prst="straightConnector1">
            <a:avLst/>
          </a:prstGeom>
          <a:noFill/>
          <a:ln cap="flat" cmpd="sng" w="76200">
            <a:solidFill>
              <a:schemeClr val="dk2"/>
            </a:solidFill>
            <a:prstDash val="solid"/>
            <a:round/>
            <a:headEnd len="med" w="med" type="none"/>
            <a:tailEnd len="med" w="med" type="none"/>
          </a:ln>
        </p:spPr>
      </p:cxnSp>
      <p:pic>
        <p:nvPicPr>
          <p:cNvPr id="3755" name="Google Shape;3755;p228"/>
          <p:cNvPicPr preferRelativeResize="0"/>
          <p:nvPr/>
        </p:nvPicPr>
        <p:blipFill>
          <a:blip r:embed="rId7">
            <a:alphaModFix/>
          </a:blip>
          <a:stretch>
            <a:fillRect/>
          </a:stretch>
        </p:blipFill>
        <p:spPr>
          <a:xfrm>
            <a:off x="2130225" y="1407125"/>
            <a:ext cx="756858" cy="333375"/>
          </a:xfrm>
          <a:prstGeom prst="rect">
            <a:avLst/>
          </a:prstGeom>
          <a:noFill/>
          <a:ln>
            <a:noFill/>
          </a:ln>
        </p:spPr>
      </p:pic>
      <p:pic>
        <p:nvPicPr>
          <p:cNvPr id="3756" name="Google Shape;3756;p228"/>
          <p:cNvPicPr preferRelativeResize="0"/>
          <p:nvPr/>
        </p:nvPicPr>
        <p:blipFill>
          <a:blip r:embed="rId7">
            <a:alphaModFix/>
          </a:blip>
          <a:stretch>
            <a:fillRect/>
          </a:stretch>
        </p:blipFill>
        <p:spPr>
          <a:xfrm>
            <a:off x="5836750" y="2070525"/>
            <a:ext cx="756858" cy="333375"/>
          </a:xfrm>
          <a:prstGeom prst="rect">
            <a:avLst/>
          </a:prstGeom>
          <a:noFill/>
          <a:ln>
            <a:noFill/>
          </a:ln>
        </p:spPr>
      </p:pic>
      <p:pic>
        <p:nvPicPr>
          <p:cNvPr id="3757" name="Google Shape;3757;p228"/>
          <p:cNvPicPr preferRelativeResize="0"/>
          <p:nvPr/>
        </p:nvPicPr>
        <p:blipFill>
          <a:blip r:embed="rId8">
            <a:alphaModFix/>
          </a:blip>
          <a:stretch>
            <a:fillRect/>
          </a:stretch>
        </p:blipFill>
        <p:spPr>
          <a:xfrm>
            <a:off x="2233625" y="2300137"/>
            <a:ext cx="704850" cy="326638"/>
          </a:xfrm>
          <a:prstGeom prst="rect">
            <a:avLst/>
          </a:prstGeom>
          <a:noFill/>
          <a:ln>
            <a:noFill/>
          </a:ln>
        </p:spPr>
      </p:pic>
      <p:pic>
        <p:nvPicPr>
          <p:cNvPr id="3758" name="Google Shape;3758;p228"/>
          <p:cNvPicPr preferRelativeResize="0"/>
          <p:nvPr/>
        </p:nvPicPr>
        <p:blipFill>
          <a:blip r:embed="rId8">
            <a:alphaModFix/>
          </a:blip>
          <a:stretch>
            <a:fillRect/>
          </a:stretch>
        </p:blipFill>
        <p:spPr>
          <a:xfrm>
            <a:off x="6899850" y="2073912"/>
            <a:ext cx="704850" cy="326638"/>
          </a:xfrm>
          <a:prstGeom prst="rect">
            <a:avLst/>
          </a:prstGeom>
          <a:noFill/>
          <a:ln>
            <a:noFill/>
          </a:ln>
        </p:spPr>
      </p:pic>
      <p:pic>
        <p:nvPicPr>
          <p:cNvPr id="3759" name="Google Shape;3759;p228"/>
          <p:cNvPicPr preferRelativeResize="0"/>
          <p:nvPr/>
        </p:nvPicPr>
        <p:blipFill>
          <a:blip r:embed="rId9">
            <a:alphaModFix/>
          </a:blip>
          <a:stretch>
            <a:fillRect/>
          </a:stretch>
        </p:blipFill>
        <p:spPr>
          <a:xfrm>
            <a:off x="1510438" y="1374213"/>
            <a:ext cx="370038" cy="240025"/>
          </a:xfrm>
          <a:prstGeom prst="rect">
            <a:avLst/>
          </a:prstGeom>
          <a:noFill/>
          <a:ln>
            <a:noFill/>
          </a:ln>
        </p:spPr>
      </p:pic>
      <p:pic>
        <p:nvPicPr>
          <p:cNvPr id="3760" name="Google Shape;3760;p228"/>
          <p:cNvPicPr preferRelativeResize="0"/>
          <p:nvPr/>
        </p:nvPicPr>
        <p:blipFill>
          <a:blip r:embed="rId10">
            <a:alphaModFix/>
          </a:blip>
          <a:stretch>
            <a:fillRect/>
          </a:stretch>
        </p:blipFill>
        <p:spPr>
          <a:xfrm>
            <a:off x="1548225" y="2026632"/>
            <a:ext cx="370050" cy="262930"/>
          </a:xfrm>
          <a:prstGeom prst="rect">
            <a:avLst/>
          </a:prstGeom>
          <a:noFill/>
          <a:ln>
            <a:noFill/>
          </a:ln>
        </p:spPr>
      </p:pic>
      <p:pic>
        <p:nvPicPr>
          <p:cNvPr id="3761" name="Google Shape;3761;p228"/>
          <p:cNvPicPr preferRelativeResize="0"/>
          <p:nvPr/>
        </p:nvPicPr>
        <p:blipFill>
          <a:blip r:embed="rId10">
            <a:alphaModFix/>
          </a:blip>
          <a:stretch>
            <a:fillRect/>
          </a:stretch>
        </p:blipFill>
        <p:spPr>
          <a:xfrm>
            <a:off x="1565025" y="3525170"/>
            <a:ext cx="370050" cy="262930"/>
          </a:xfrm>
          <a:prstGeom prst="rect">
            <a:avLst/>
          </a:prstGeom>
          <a:noFill/>
          <a:ln>
            <a:noFill/>
          </a:ln>
        </p:spPr>
      </p:pic>
      <p:sp>
        <p:nvSpPr>
          <p:cNvPr id="3762" name="Google Shape;3762;p228"/>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is located in Cambridge</a:t>
            </a:r>
            <a:endParaRPr sz="1400"/>
          </a:p>
        </p:txBody>
      </p:sp>
      <p:sp>
        <p:nvSpPr>
          <p:cNvPr id="3763" name="Google Shape;3763;p228"/>
          <p:cNvSpPr/>
          <p:nvPr/>
        </p:nvSpPr>
        <p:spPr>
          <a:xfrm>
            <a:off x="6729725" y="1102775"/>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4" name="Google Shape;3764;p228"/>
          <p:cNvPicPr preferRelativeResize="0"/>
          <p:nvPr/>
        </p:nvPicPr>
        <p:blipFill>
          <a:blip r:embed="rId11">
            <a:alphaModFix/>
          </a:blip>
          <a:stretch>
            <a:fillRect/>
          </a:stretch>
        </p:blipFill>
        <p:spPr>
          <a:xfrm>
            <a:off x="1724825" y="4176137"/>
            <a:ext cx="6483000" cy="627025"/>
          </a:xfrm>
          <a:prstGeom prst="rect">
            <a:avLst/>
          </a:prstGeom>
          <a:noFill/>
          <a:ln>
            <a:noFill/>
          </a:ln>
        </p:spPr>
      </p:pic>
      <p:sp>
        <p:nvSpPr>
          <p:cNvPr id="3765" name="Google Shape;3765;p228"/>
          <p:cNvSpPr/>
          <p:nvPr/>
        </p:nvSpPr>
        <p:spPr>
          <a:xfrm>
            <a:off x="5719450" y="41937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8"/>
          <p:cNvSpPr/>
          <p:nvPr/>
        </p:nvSpPr>
        <p:spPr>
          <a:xfrm>
            <a:off x="7485525" y="4514175"/>
            <a:ext cx="521400" cy="2706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8"/>
          <p:cNvSpPr/>
          <p:nvPr/>
        </p:nvSpPr>
        <p:spPr>
          <a:xfrm>
            <a:off x="6843725" y="45141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8"/>
          <p:cNvSpPr/>
          <p:nvPr/>
        </p:nvSpPr>
        <p:spPr>
          <a:xfrm>
            <a:off x="6358175" y="4193775"/>
            <a:ext cx="521400" cy="270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8"/>
          <p:cNvSpPr/>
          <p:nvPr/>
        </p:nvSpPr>
        <p:spPr>
          <a:xfrm>
            <a:off x="4595388" y="4514175"/>
            <a:ext cx="5214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8"/>
          <p:cNvSpPr/>
          <p:nvPr/>
        </p:nvSpPr>
        <p:spPr>
          <a:xfrm>
            <a:off x="5234113" y="4514175"/>
            <a:ext cx="521400" cy="270600"/>
          </a:xfrm>
          <a:prstGeom prst="rect">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1" name="Google Shape;3771;p228"/>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772" name="Google Shape;3772;p228"/>
          <p:cNvPicPr preferRelativeResize="0"/>
          <p:nvPr/>
        </p:nvPicPr>
        <p:blipFill>
          <a:blip r:embed="rId13">
            <a:alphaModFix/>
          </a:blip>
          <a:stretch>
            <a:fillRect/>
          </a:stretch>
        </p:blipFill>
        <p:spPr>
          <a:xfrm>
            <a:off x="2209800" y="3737893"/>
            <a:ext cx="752475" cy="291782"/>
          </a:xfrm>
          <a:prstGeom prst="rect">
            <a:avLst/>
          </a:prstGeom>
          <a:noFill/>
          <a:ln>
            <a:noFill/>
          </a:ln>
        </p:spPr>
      </p:pic>
      <p:pic>
        <p:nvPicPr>
          <p:cNvPr id="3773" name="Google Shape;3773;p228"/>
          <p:cNvPicPr preferRelativeResize="0"/>
          <p:nvPr/>
        </p:nvPicPr>
        <p:blipFill>
          <a:blip r:embed="rId14">
            <a:alphaModFix/>
          </a:blip>
          <a:stretch>
            <a:fillRect/>
          </a:stretch>
        </p:blipFill>
        <p:spPr>
          <a:xfrm>
            <a:off x="8215237" y="2375609"/>
            <a:ext cx="752500" cy="291791"/>
          </a:xfrm>
          <a:prstGeom prst="rect">
            <a:avLst/>
          </a:prstGeom>
          <a:noFill/>
          <a:ln>
            <a:noFill/>
          </a:ln>
        </p:spPr>
      </p:pic>
      <p:pic>
        <p:nvPicPr>
          <p:cNvPr id="3774" name="Google Shape;3774;p228"/>
          <p:cNvPicPr preferRelativeResize="0"/>
          <p:nvPr/>
        </p:nvPicPr>
        <p:blipFill>
          <a:blip r:embed="rId12">
            <a:alphaModFix/>
          </a:blip>
          <a:stretch>
            <a:fillRect/>
          </a:stretch>
        </p:blipFill>
        <p:spPr>
          <a:xfrm>
            <a:off x="8215238" y="1564881"/>
            <a:ext cx="752475" cy="291782"/>
          </a:xfrm>
          <a:prstGeom prst="rect">
            <a:avLst/>
          </a:prstGeom>
          <a:noFill/>
          <a:ln>
            <a:noFill/>
          </a:ln>
        </p:spPr>
      </p:pic>
      <p:pic>
        <p:nvPicPr>
          <p:cNvPr id="3775" name="Google Shape;3775;p228"/>
          <p:cNvPicPr preferRelativeResize="0"/>
          <p:nvPr/>
        </p:nvPicPr>
        <p:blipFill>
          <a:blip r:embed="rId13">
            <a:alphaModFix/>
          </a:blip>
          <a:stretch>
            <a:fillRect/>
          </a:stretch>
        </p:blipFill>
        <p:spPr>
          <a:xfrm>
            <a:off x="8215237" y="1975168"/>
            <a:ext cx="752475" cy="29178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79" name="Shape 3779"/>
        <p:cNvGrpSpPr/>
        <p:nvPr/>
      </p:nvGrpSpPr>
      <p:grpSpPr>
        <a:xfrm>
          <a:off x="0" y="0"/>
          <a:ext cx="0" cy="0"/>
          <a:chOff x="0" y="0"/>
          <a:chExt cx="0" cy="0"/>
        </a:xfrm>
      </p:grpSpPr>
      <p:sp>
        <p:nvSpPr>
          <p:cNvPr id="3780" name="Google Shape;3780;p229"/>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a:t>
            </a:r>
            <a:endParaRPr/>
          </a:p>
        </p:txBody>
      </p:sp>
      <p:sp>
        <p:nvSpPr>
          <p:cNvPr id="3781" name="Google Shape;3781;p229"/>
          <p:cNvSpPr txBox="1"/>
          <p:nvPr>
            <p:ph idx="1" type="body"/>
          </p:nvPr>
        </p:nvSpPr>
        <p:spPr>
          <a:xfrm>
            <a:off x="4503600" y="267590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Starcraft II is a fun game</a:t>
            </a:r>
            <a:endParaRPr sz="1400"/>
          </a:p>
        </p:txBody>
      </p:sp>
      <p:sp>
        <p:nvSpPr>
          <p:cNvPr id="3782" name="Google Shape;3782;p229"/>
          <p:cNvSpPr txBox="1"/>
          <p:nvPr>
            <p:ph idx="1" type="body"/>
          </p:nvPr>
        </p:nvSpPr>
        <p:spPr>
          <a:xfrm>
            <a:off x="4503600" y="31080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Cristiano Ronaldo scores an own goal</a:t>
            </a:r>
            <a:endParaRPr sz="1400"/>
          </a:p>
        </p:txBody>
      </p:sp>
      <p:sp>
        <p:nvSpPr>
          <p:cNvPr id="3783" name="Google Shape;3783;p229"/>
          <p:cNvSpPr txBox="1"/>
          <p:nvPr>
            <p:ph idx="1" type="body"/>
          </p:nvPr>
        </p:nvSpPr>
        <p:spPr>
          <a:xfrm>
            <a:off x="4497600" y="3533450"/>
            <a:ext cx="41451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Machine learning is transforming drug discovery </a:t>
            </a:r>
            <a:endParaRPr sz="1400"/>
          </a:p>
        </p:txBody>
      </p:sp>
      <p:sp>
        <p:nvSpPr>
          <p:cNvPr id="3784" name="Google Shape;3784;p229"/>
          <p:cNvSpPr/>
          <p:nvPr/>
        </p:nvSpPr>
        <p:spPr>
          <a:xfrm>
            <a:off x="5775375" y="2058575"/>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9"/>
          <p:cNvSpPr/>
          <p:nvPr/>
        </p:nvSpPr>
        <p:spPr>
          <a:xfrm>
            <a:off x="6808175" y="2058575"/>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9"/>
          <p:cNvSpPr/>
          <p:nvPr/>
        </p:nvSpPr>
        <p:spPr>
          <a:xfrm>
            <a:off x="8151675" y="15417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9"/>
          <p:cNvSpPr/>
          <p:nvPr/>
        </p:nvSpPr>
        <p:spPr>
          <a:xfrm>
            <a:off x="8151675" y="193746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9"/>
          <p:cNvSpPr/>
          <p:nvPr/>
        </p:nvSpPr>
        <p:spPr>
          <a:xfrm>
            <a:off x="8151675" y="2343100"/>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9"/>
          <p:cNvSpPr/>
          <p:nvPr/>
        </p:nvSpPr>
        <p:spPr>
          <a:xfrm>
            <a:off x="4458000" y="2606450"/>
            <a:ext cx="10848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9"/>
          <p:cNvSpPr/>
          <p:nvPr/>
        </p:nvSpPr>
        <p:spPr>
          <a:xfrm>
            <a:off x="5957700" y="3038600"/>
            <a:ext cx="122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9"/>
          <p:cNvSpPr/>
          <p:nvPr/>
        </p:nvSpPr>
        <p:spPr>
          <a:xfrm>
            <a:off x="6097925" y="3464000"/>
            <a:ext cx="23649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9"/>
          <p:cNvSpPr/>
          <p:nvPr/>
        </p:nvSpPr>
        <p:spPr>
          <a:xfrm>
            <a:off x="312550" y="1317475"/>
            <a:ext cx="1067400" cy="13794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9"/>
          <p:cNvSpPr txBox="1"/>
          <p:nvPr/>
        </p:nvSpPr>
        <p:spPr>
          <a:xfrm>
            <a:off x="1019747" y="932865"/>
            <a:ext cx="2977800" cy="25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53D6"/>
              </a:buClr>
              <a:buSzPts val="1400"/>
              <a:buFont typeface="Play"/>
              <a:buNone/>
            </a:pPr>
            <a:r>
              <a:rPr i="0" lang="en" sz="1400" u="none" cap="none" strike="noStrike">
                <a:solidFill>
                  <a:srgbClr val="0053D6"/>
                </a:solidFill>
                <a:latin typeface="DM Serif Text"/>
                <a:ea typeface="DM Serif Text"/>
                <a:cs typeface="DM Serif Text"/>
                <a:sym typeface="DM Serif Text"/>
              </a:rPr>
              <a:t>Deep InfoMax (DIM; </a:t>
            </a:r>
            <a:r>
              <a:rPr i="0" lang="en" sz="1400" u="none" cap="none" strike="noStrike">
                <a:solidFill>
                  <a:srgbClr val="A64D79"/>
                </a:solidFill>
                <a:latin typeface="DM Serif Text"/>
                <a:ea typeface="DM Serif Text"/>
                <a:cs typeface="DM Serif Text"/>
                <a:sym typeface="DM Serif Text"/>
              </a:rPr>
              <a:t>Hjelm et al., 2019</a:t>
            </a:r>
            <a:r>
              <a:rPr i="0" lang="en" sz="1400" u="none" cap="none" strike="noStrike">
                <a:solidFill>
                  <a:srgbClr val="0053D6"/>
                </a:solidFill>
                <a:latin typeface="DM Serif Text"/>
                <a:ea typeface="DM Serif Text"/>
                <a:cs typeface="DM Serif Text"/>
                <a:sym typeface="DM Serif Text"/>
              </a:rPr>
              <a:t>)</a:t>
            </a:r>
            <a:endParaRPr>
              <a:latin typeface="DM Serif Text"/>
              <a:ea typeface="DM Serif Text"/>
              <a:cs typeface="DM Serif Text"/>
              <a:sym typeface="DM Serif Text"/>
            </a:endParaRPr>
          </a:p>
        </p:txBody>
      </p:sp>
      <p:pic>
        <p:nvPicPr>
          <p:cNvPr id="3794" name="Google Shape;3794;p229"/>
          <p:cNvPicPr preferRelativeResize="0"/>
          <p:nvPr/>
        </p:nvPicPr>
        <p:blipFill>
          <a:blip r:embed="rId3">
            <a:alphaModFix/>
          </a:blip>
          <a:stretch>
            <a:fillRect/>
          </a:stretch>
        </p:blipFill>
        <p:spPr>
          <a:xfrm>
            <a:off x="378900" y="1357125"/>
            <a:ext cx="943175" cy="1257574"/>
          </a:xfrm>
          <a:prstGeom prst="rect">
            <a:avLst/>
          </a:prstGeom>
          <a:noFill/>
          <a:ln>
            <a:noFill/>
          </a:ln>
        </p:spPr>
      </p:pic>
      <p:cxnSp>
        <p:nvCxnSpPr>
          <p:cNvPr id="3795" name="Google Shape;3795;p229"/>
          <p:cNvCxnSpPr/>
          <p:nvPr/>
        </p:nvCxnSpPr>
        <p:spPr>
          <a:xfrm flipH="1" rot="10800000">
            <a:off x="1336475" y="1633975"/>
            <a:ext cx="680400" cy="118500"/>
          </a:xfrm>
          <a:prstGeom prst="straightConnector1">
            <a:avLst/>
          </a:prstGeom>
          <a:noFill/>
          <a:ln cap="flat" cmpd="sng" w="19050">
            <a:solidFill>
              <a:srgbClr val="666666"/>
            </a:solidFill>
            <a:prstDash val="solid"/>
            <a:round/>
            <a:headEnd len="med" w="med" type="none"/>
            <a:tailEnd len="med" w="med" type="triangle"/>
          </a:ln>
        </p:spPr>
      </p:cxnSp>
      <p:sp>
        <p:nvSpPr>
          <p:cNvPr id="3796" name="Google Shape;3796;p229"/>
          <p:cNvSpPr/>
          <p:nvPr/>
        </p:nvSpPr>
        <p:spPr>
          <a:xfrm>
            <a:off x="2068850" y="1395163"/>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9"/>
          <p:cNvSpPr/>
          <p:nvPr/>
        </p:nvSpPr>
        <p:spPr>
          <a:xfrm>
            <a:off x="875950" y="1999775"/>
            <a:ext cx="3522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9"/>
          <p:cNvSpPr/>
          <p:nvPr/>
        </p:nvSpPr>
        <p:spPr>
          <a:xfrm>
            <a:off x="2146250" y="22848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9" name="Google Shape;3799;p229"/>
          <p:cNvCxnSpPr/>
          <p:nvPr/>
        </p:nvCxnSpPr>
        <p:spPr>
          <a:xfrm>
            <a:off x="1280250" y="2244125"/>
            <a:ext cx="813900" cy="200400"/>
          </a:xfrm>
          <a:prstGeom prst="straightConnector1">
            <a:avLst/>
          </a:prstGeom>
          <a:noFill/>
          <a:ln cap="flat" cmpd="sng" w="19050">
            <a:solidFill>
              <a:srgbClr val="666666"/>
            </a:solidFill>
            <a:prstDash val="solid"/>
            <a:round/>
            <a:headEnd len="med" w="med" type="none"/>
            <a:tailEnd len="med" w="med" type="triangle"/>
          </a:ln>
        </p:spPr>
      </p:cxnSp>
      <p:pic>
        <p:nvPicPr>
          <p:cNvPr id="3800" name="Google Shape;3800;p229"/>
          <p:cNvPicPr preferRelativeResize="0"/>
          <p:nvPr/>
        </p:nvPicPr>
        <p:blipFill>
          <a:blip r:embed="rId4">
            <a:alphaModFix/>
          </a:blip>
          <a:stretch>
            <a:fillRect/>
          </a:stretch>
        </p:blipFill>
        <p:spPr>
          <a:xfrm>
            <a:off x="410688" y="2834025"/>
            <a:ext cx="879600" cy="1172808"/>
          </a:xfrm>
          <a:prstGeom prst="rect">
            <a:avLst/>
          </a:prstGeom>
          <a:noFill/>
          <a:ln>
            <a:noFill/>
          </a:ln>
        </p:spPr>
      </p:pic>
      <p:sp>
        <p:nvSpPr>
          <p:cNvPr id="3801" name="Google Shape;3801;p229"/>
          <p:cNvSpPr/>
          <p:nvPr/>
        </p:nvSpPr>
        <p:spPr>
          <a:xfrm>
            <a:off x="695350" y="315082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2" name="Google Shape;3802;p229"/>
          <p:cNvCxnSpPr>
            <a:stCxn id="3801" idx="3"/>
            <a:endCxn id="3803" idx="1"/>
          </p:cNvCxnSpPr>
          <p:nvPr/>
        </p:nvCxnSpPr>
        <p:spPr>
          <a:xfrm>
            <a:off x="1070350" y="3335925"/>
            <a:ext cx="1139400" cy="105600"/>
          </a:xfrm>
          <a:prstGeom prst="straightConnector1">
            <a:avLst/>
          </a:prstGeom>
          <a:noFill/>
          <a:ln cap="flat" cmpd="sng" w="19050">
            <a:solidFill>
              <a:srgbClr val="666666"/>
            </a:solidFill>
            <a:prstDash val="solid"/>
            <a:round/>
            <a:headEnd len="med" w="med" type="none"/>
            <a:tailEnd len="med" w="med" type="triangle"/>
          </a:ln>
        </p:spPr>
      </p:cxnSp>
      <p:pic>
        <p:nvPicPr>
          <p:cNvPr id="3804" name="Google Shape;3804;p229"/>
          <p:cNvPicPr preferRelativeResize="0"/>
          <p:nvPr/>
        </p:nvPicPr>
        <p:blipFill>
          <a:blip r:embed="rId5">
            <a:alphaModFix/>
          </a:blip>
          <a:stretch>
            <a:fillRect/>
          </a:stretch>
        </p:blipFill>
        <p:spPr>
          <a:xfrm>
            <a:off x="2209813" y="3269950"/>
            <a:ext cx="752475" cy="342900"/>
          </a:xfrm>
          <a:prstGeom prst="rect">
            <a:avLst/>
          </a:prstGeom>
          <a:noFill/>
          <a:ln>
            <a:noFill/>
          </a:ln>
        </p:spPr>
      </p:pic>
      <p:sp>
        <p:nvSpPr>
          <p:cNvPr id="3805" name="Google Shape;3805;p229"/>
          <p:cNvSpPr/>
          <p:nvPr/>
        </p:nvSpPr>
        <p:spPr>
          <a:xfrm>
            <a:off x="2146250" y="3265425"/>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6" name="Google Shape;3806;p229"/>
          <p:cNvPicPr preferRelativeResize="0"/>
          <p:nvPr/>
        </p:nvPicPr>
        <p:blipFill>
          <a:blip r:embed="rId6">
            <a:alphaModFix/>
          </a:blip>
          <a:stretch>
            <a:fillRect/>
          </a:stretch>
        </p:blipFill>
        <p:spPr>
          <a:xfrm>
            <a:off x="312550" y="4057141"/>
            <a:ext cx="1221856" cy="814562"/>
          </a:xfrm>
          <a:prstGeom prst="rect">
            <a:avLst/>
          </a:prstGeom>
          <a:noFill/>
          <a:ln>
            <a:noFill/>
          </a:ln>
        </p:spPr>
      </p:pic>
      <p:sp>
        <p:nvSpPr>
          <p:cNvPr id="3807" name="Google Shape;3807;p229"/>
          <p:cNvSpPr/>
          <p:nvPr/>
        </p:nvSpPr>
        <p:spPr>
          <a:xfrm>
            <a:off x="853150" y="4143975"/>
            <a:ext cx="375000" cy="370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9"/>
          <p:cNvSpPr/>
          <p:nvPr/>
        </p:nvSpPr>
        <p:spPr>
          <a:xfrm>
            <a:off x="2146263" y="3693213"/>
            <a:ext cx="879600" cy="357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9" name="Google Shape;3809;p229"/>
          <p:cNvCxnSpPr>
            <a:stCxn id="3807" idx="3"/>
            <a:endCxn id="3810" idx="1"/>
          </p:cNvCxnSpPr>
          <p:nvPr/>
        </p:nvCxnSpPr>
        <p:spPr>
          <a:xfrm flipH="1" rot="10800000">
            <a:off x="1228150" y="3871875"/>
            <a:ext cx="971700" cy="457200"/>
          </a:xfrm>
          <a:prstGeom prst="straightConnector1">
            <a:avLst/>
          </a:prstGeom>
          <a:noFill/>
          <a:ln cap="flat" cmpd="sng" w="19050">
            <a:solidFill>
              <a:srgbClr val="666666"/>
            </a:solidFill>
            <a:prstDash val="solid"/>
            <a:round/>
            <a:headEnd len="med" w="med" type="none"/>
            <a:tailEnd len="med" w="med" type="triangle"/>
          </a:ln>
        </p:spPr>
      </p:cxnSp>
      <p:pic>
        <p:nvPicPr>
          <p:cNvPr id="3811" name="Google Shape;3811;p229"/>
          <p:cNvPicPr preferRelativeResize="0"/>
          <p:nvPr/>
        </p:nvPicPr>
        <p:blipFill>
          <a:blip r:embed="rId7">
            <a:alphaModFix/>
          </a:blip>
          <a:stretch>
            <a:fillRect/>
          </a:stretch>
        </p:blipFill>
        <p:spPr>
          <a:xfrm>
            <a:off x="4424403" y="4119700"/>
            <a:ext cx="4458236" cy="240025"/>
          </a:xfrm>
          <a:prstGeom prst="rect">
            <a:avLst/>
          </a:prstGeom>
          <a:noFill/>
          <a:ln>
            <a:noFill/>
          </a:ln>
        </p:spPr>
      </p:pic>
      <p:cxnSp>
        <p:nvCxnSpPr>
          <p:cNvPr id="3812" name="Google Shape;3812;p229"/>
          <p:cNvCxnSpPr/>
          <p:nvPr/>
        </p:nvCxnSpPr>
        <p:spPr>
          <a:xfrm>
            <a:off x="4139900" y="849200"/>
            <a:ext cx="0" cy="4043400"/>
          </a:xfrm>
          <a:prstGeom prst="straightConnector1">
            <a:avLst/>
          </a:prstGeom>
          <a:noFill/>
          <a:ln cap="flat" cmpd="sng" w="76200">
            <a:solidFill>
              <a:schemeClr val="dk2"/>
            </a:solidFill>
            <a:prstDash val="solid"/>
            <a:round/>
            <a:headEnd len="med" w="med" type="none"/>
            <a:tailEnd len="med" w="med" type="none"/>
          </a:ln>
        </p:spPr>
      </p:cxnSp>
      <p:pic>
        <p:nvPicPr>
          <p:cNvPr id="3813" name="Google Shape;3813;p229"/>
          <p:cNvPicPr preferRelativeResize="0"/>
          <p:nvPr/>
        </p:nvPicPr>
        <p:blipFill>
          <a:blip r:embed="rId8">
            <a:alphaModFix/>
          </a:blip>
          <a:stretch>
            <a:fillRect/>
          </a:stretch>
        </p:blipFill>
        <p:spPr>
          <a:xfrm>
            <a:off x="2130225" y="1407125"/>
            <a:ext cx="756858" cy="333375"/>
          </a:xfrm>
          <a:prstGeom prst="rect">
            <a:avLst/>
          </a:prstGeom>
          <a:noFill/>
          <a:ln>
            <a:noFill/>
          </a:ln>
        </p:spPr>
      </p:pic>
      <p:pic>
        <p:nvPicPr>
          <p:cNvPr id="3814" name="Google Shape;3814;p229"/>
          <p:cNvPicPr preferRelativeResize="0"/>
          <p:nvPr/>
        </p:nvPicPr>
        <p:blipFill>
          <a:blip r:embed="rId8">
            <a:alphaModFix/>
          </a:blip>
          <a:stretch>
            <a:fillRect/>
          </a:stretch>
        </p:blipFill>
        <p:spPr>
          <a:xfrm>
            <a:off x="5836750" y="2070525"/>
            <a:ext cx="756858" cy="333375"/>
          </a:xfrm>
          <a:prstGeom prst="rect">
            <a:avLst/>
          </a:prstGeom>
          <a:noFill/>
          <a:ln>
            <a:noFill/>
          </a:ln>
        </p:spPr>
      </p:pic>
      <p:pic>
        <p:nvPicPr>
          <p:cNvPr id="3815" name="Google Shape;3815;p229"/>
          <p:cNvPicPr preferRelativeResize="0"/>
          <p:nvPr/>
        </p:nvPicPr>
        <p:blipFill>
          <a:blip r:embed="rId9">
            <a:alphaModFix/>
          </a:blip>
          <a:stretch>
            <a:fillRect/>
          </a:stretch>
        </p:blipFill>
        <p:spPr>
          <a:xfrm>
            <a:off x="2233625" y="2300137"/>
            <a:ext cx="704850" cy="326638"/>
          </a:xfrm>
          <a:prstGeom prst="rect">
            <a:avLst/>
          </a:prstGeom>
          <a:noFill/>
          <a:ln>
            <a:noFill/>
          </a:ln>
        </p:spPr>
      </p:pic>
      <p:pic>
        <p:nvPicPr>
          <p:cNvPr id="3816" name="Google Shape;3816;p229"/>
          <p:cNvPicPr preferRelativeResize="0"/>
          <p:nvPr/>
        </p:nvPicPr>
        <p:blipFill>
          <a:blip r:embed="rId9">
            <a:alphaModFix/>
          </a:blip>
          <a:stretch>
            <a:fillRect/>
          </a:stretch>
        </p:blipFill>
        <p:spPr>
          <a:xfrm>
            <a:off x="6899850" y="2073912"/>
            <a:ext cx="704850" cy="326638"/>
          </a:xfrm>
          <a:prstGeom prst="rect">
            <a:avLst/>
          </a:prstGeom>
          <a:noFill/>
          <a:ln>
            <a:noFill/>
          </a:ln>
        </p:spPr>
      </p:pic>
      <p:pic>
        <p:nvPicPr>
          <p:cNvPr id="3817" name="Google Shape;3817;p229"/>
          <p:cNvPicPr preferRelativeResize="0"/>
          <p:nvPr/>
        </p:nvPicPr>
        <p:blipFill>
          <a:blip r:embed="rId10">
            <a:alphaModFix/>
          </a:blip>
          <a:stretch>
            <a:fillRect/>
          </a:stretch>
        </p:blipFill>
        <p:spPr>
          <a:xfrm>
            <a:off x="1510438" y="1374213"/>
            <a:ext cx="370038" cy="240025"/>
          </a:xfrm>
          <a:prstGeom prst="rect">
            <a:avLst/>
          </a:prstGeom>
          <a:noFill/>
          <a:ln>
            <a:noFill/>
          </a:ln>
        </p:spPr>
      </p:pic>
      <p:pic>
        <p:nvPicPr>
          <p:cNvPr id="3818" name="Google Shape;3818;p229"/>
          <p:cNvPicPr preferRelativeResize="0"/>
          <p:nvPr/>
        </p:nvPicPr>
        <p:blipFill>
          <a:blip r:embed="rId11">
            <a:alphaModFix/>
          </a:blip>
          <a:stretch>
            <a:fillRect/>
          </a:stretch>
        </p:blipFill>
        <p:spPr>
          <a:xfrm>
            <a:off x="1548225" y="2026632"/>
            <a:ext cx="370050" cy="262930"/>
          </a:xfrm>
          <a:prstGeom prst="rect">
            <a:avLst/>
          </a:prstGeom>
          <a:noFill/>
          <a:ln>
            <a:noFill/>
          </a:ln>
        </p:spPr>
      </p:pic>
      <p:pic>
        <p:nvPicPr>
          <p:cNvPr id="3819" name="Google Shape;3819;p229"/>
          <p:cNvPicPr preferRelativeResize="0"/>
          <p:nvPr/>
        </p:nvPicPr>
        <p:blipFill>
          <a:blip r:embed="rId11">
            <a:alphaModFix/>
          </a:blip>
          <a:stretch>
            <a:fillRect/>
          </a:stretch>
        </p:blipFill>
        <p:spPr>
          <a:xfrm>
            <a:off x="1565025" y="3525170"/>
            <a:ext cx="370050" cy="262930"/>
          </a:xfrm>
          <a:prstGeom prst="rect">
            <a:avLst/>
          </a:prstGeom>
          <a:noFill/>
          <a:ln>
            <a:noFill/>
          </a:ln>
        </p:spPr>
      </p:pic>
      <p:sp>
        <p:nvSpPr>
          <p:cNvPr id="3820" name="Google Shape;3820;p229"/>
          <p:cNvSpPr/>
          <p:nvPr/>
        </p:nvSpPr>
        <p:spPr>
          <a:xfrm>
            <a:off x="5138825" y="1105300"/>
            <a:ext cx="36135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9"/>
          <p:cNvSpPr txBox="1"/>
          <p:nvPr>
            <p:ph idx="1" type="body"/>
          </p:nvPr>
        </p:nvSpPr>
        <p:spPr>
          <a:xfrm>
            <a:off x="5205825" y="1145625"/>
            <a:ext cx="361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Harvard University is located in Cambridge</a:t>
            </a:r>
            <a:endParaRPr sz="1400"/>
          </a:p>
        </p:txBody>
      </p:sp>
      <p:sp>
        <p:nvSpPr>
          <p:cNvPr id="3822" name="Google Shape;3822;p229"/>
          <p:cNvSpPr/>
          <p:nvPr/>
        </p:nvSpPr>
        <p:spPr>
          <a:xfrm>
            <a:off x="6729725" y="1102775"/>
            <a:ext cx="10365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23" name="Google Shape;3823;p229"/>
          <p:cNvPicPr preferRelativeResize="0"/>
          <p:nvPr/>
        </p:nvPicPr>
        <p:blipFill>
          <a:blip r:embed="rId12">
            <a:alphaModFix/>
          </a:blip>
          <a:stretch>
            <a:fillRect/>
          </a:stretch>
        </p:blipFill>
        <p:spPr>
          <a:xfrm>
            <a:off x="2198175" y="3317193"/>
            <a:ext cx="752475" cy="291782"/>
          </a:xfrm>
          <a:prstGeom prst="rect">
            <a:avLst/>
          </a:prstGeom>
          <a:noFill/>
          <a:ln>
            <a:noFill/>
          </a:ln>
        </p:spPr>
      </p:pic>
      <p:pic>
        <p:nvPicPr>
          <p:cNvPr id="3824" name="Google Shape;3824;p229"/>
          <p:cNvPicPr preferRelativeResize="0"/>
          <p:nvPr/>
        </p:nvPicPr>
        <p:blipFill>
          <a:blip r:embed="rId13">
            <a:alphaModFix/>
          </a:blip>
          <a:stretch>
            <a:fillRect/>
          </a:stretch>
        </p:blipFill>
        <p:spPr>
          <a:xfrm>
            <a:off x="2209800" y="3737893"/>
            <a:ext cx="752475" cy="291782"/>
          </a:xfrm>
          <a:prstGeom prst="rect">
            <a:avLst/>
          </a:prstGeom>
          <a:noFill/>
          <a:ln>
            <a:noFill/>
          </a:ln>
        </p:spPr>
      </p:pic>
      <p:pic>
        <p:nvPicPr>
          <p:cNvPr id="3825" name="Google Shape;3825;p229"/>
          <p:cNvPicPr preferRelativeResize="0"/>
          <p:nvPr/>
        </p:nvPicPr>
        <p:blipFill>
          <a:blip r:embed="rId14">
            <a:alphaModFix/>
          </a:blip>
          <a:stretch>
            <a:fillRect/>
          </a:stretch>
        </p:blipFill>
        <p:spPr>
          <a:xfrm>
            <a:off x="8215237" y="2375609"/>
            <a:ext cx="752500" cy="291791"/>
          </a:xfrm>
          <a:prstGeom prst="rect">
            <a:avLst/>
          </a:prstGeom>
          <a:noFill/>
          <a:ln>
            <a:noFill/>
          </a:ln>
        </p:spPr>
      </p:pic>
      <p:pic>
        <p:nvPicPr>
          <p:cNvPr id="3826" name="Google Shape;3826;p229"/>
          <p:cNvPicPr preferRelativeResize="0"/>
          <p:nvPr/>
        </p:nvPicPr>
        <p:blipFill>
          <a:blip r:embed="rId12">
            <a:alphaModFix/>
          </a:blip>
          <a:stretch>
            <a:fillRect/>
          </a:stretch>
        </p:blipFill>
        <p:spPr>
          <a:xfrm>
            <a:off x="8215238" y="1564881"/>
            <a:ext cx="752475" cy="291782"/>
          </a:xfrm>
          <a:prstGeom prst="rect">
            <a:avLst/>
          </a:prstGeom>
          <a:noFill/>
          <a:ln>
            <a:noFill/>
          </a:ln>
        </p:spPr>
      </p:pic>
      <p:pic>
        <p:nvPicPr>
          <p:cNvPr id="3827" name="Google Shape;3827;p229"/>
          <p:cNvPicPr preferRelativeResize="0"/>
          <p:nvPr/>
        </p:nvPicPr>
        <p:blipFill>
          <a:blip r:embed="rId13">
            <a:alphaModFix/>
          </a:blip>
          <a:stretch>
            <a:fillRect/>
          </a:stretch>
        </p:blipFill>
        <p:spPr>
          <a:xfrm>
            <a:off x="8215237" y="1975168"/>
            <a:ext cx="752475" cy="29178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1" name="Shape 3831"/>
        <p:cNvGrpSpPr/>
        <p:nvPr/>
      </p:nvGrpSpPr>
      <p:grpSpPr>
        <a:xfrm>
          <a:off x="0" y="0"/>
          <a:ext cx="0" cy="0"/>
          <a:chOff x="0" y="0"/>
          <a:chExt cx="0" cy="0"/>
        </a:xfrm>
      </p:grpSpPr>
      <p:sp>
        <p:nvSpPr>
          <p:cNvPr id="3832" name="Google Shape;3832;p23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Experiments</a:t>
            </a:r>
            <a:endParaRPr/>
          </a:p>
        </p:txBody>
      </p:sp>
      <p:sp>
        <p:nvSpPr>
          <p:cNvPr id="3833" name="Google Shape;3833;p230"/>
          <p:cNvSpPr txBox="1"/>
          <p:nvPr>
            <p:ph idx="1" type="body"/>
          </p:nvPr>
        </p:nvSpPr>
        <p:spPr>
          <a:xfrm>
            <a:off x="606750" y="1102263"/>
            <a:ext cx="4395300" cy="298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Question answering on SQuAD (</a:t>
            </a:r>
            <a:r>
              <a:rPr lang="en" sz="1400">
                <a:solidFill>
                  <a:srgbClr val="A64D79"/>
                </a:solidFill>
              </a:rPr>
              <a:t>Rajpurkar et al., 2016</a:t>
            </a:r>
            <a:r>
              <a:rPr lang="en" sz="1400"/>
              <a:t>).</a:t>
            </a:r>
            <a:endParaRPr sz="1400"/>
          </a:p>
        </p:txBody>
      </p:sp>
      <p:graphicFrame>
        <p:nvGraphicFramePr>
          <p:cNvPr id="3834" name="Google Shape;3834;p230"/>
          <p:cNvGraphicFramePr/>
          <p:nvPr/>
        </p:nvGraphicFramePr>
        <p:xfrm>
          <a:off x="1015650" y="1584880"/>
          <a:ext cx="3000000" cy="3000000"/>
        </p:xfrm>
        <a:graphic>
          <a:graphicData uri="http://schemas.openxmlformats.org/drawingml/2006/table">
            <a:tbl>
              <a:tblPr>
                <a:noFill/>
                <a:tableStyleId>{B01CEA4B-2D8A-49D2-8ED7-413B4396B8E6}</a:tableStyleId>
              </a:tblPr>
              <a:tblGrid>
                <a:gridCol w="1032450"/>
                <a:gridCol w="638050"/>
                <a:gridCol w="983025"/>
              </a:tblGrid>
              <a:tr h="293200">
                <a:tc gridSpan="2">
                  <a:txBody>
                    <a:bodyPr/>
                    <a:lstStyle/>
                    <a:p>
                      <a:pPr indent="0" lvl="0" marL="0" rtl="0" algn="l">
                        <a:spcBef>
                          <a:spcPts val="0"/>
                        </a:spcBef>
                        <a:spcAft>
                          <a:spcPts val="0"/>
                        </a:spcAft>
                        <a:buNone/>
                      </a:pPr>
                      <a:r>
                        <a:rPr b="1" lang="en">
                          <a:solidFill>
                            <a:srgbClr val="FFFFFF"/>
                          </a:solidFill>
                        </a:rPr>
                        <a:t>F1</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hMerge="1"/>
                <a:tc>
                  <a:txBody>
                    <a:bodyPr/>
                    <a:lstStyle/>
                    <a:p>
                      <a:pPr indent="0" lvl="0" marL="0" rtl="0" algn="ctr">
                        <a:spcBef>
                          <a:spcPts val="0"/>
                        </a:spcBef>
                        <a:spcAft>
                          <a:spcPts val="0"/>
                        </a:spcAft>
                        <a:buClr>
                          <a:srgbClr val="000000"/>
                        </a:buClr>
                        <a:buSzPts val="1100"/>
                        <a:buFont typeface="Arial"/>
                        <a:buNone/>
                      </a:pPr>
                      <a:r>
                        <a:rPr b="1" lang="en">
                          <a:solidFill>
                            <a:srgbClr val="FFFFFF"/>
                          </a:solidFill>
                          <a:latin typeface="DM Sans"/>
                          <a:ea typeface="DM Sans"/>
                          <a:cs typeface="DM Sans"/>
                          <a:sym typeface="DM Sans"/>
                        </a:rPr>
                        <a:t>F1</a:t>
                      </a:r>
                      <a:endParaRPr b="1">
                        <a:solidFill>
                          <a:srgbClr val="FFFFFF"/>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999999"/>
                    </a:solidFill>
                  </a:tcPr>
                </a:tc>
              </a:tr>
              <a:tr h="285575">
                <a:tc rowSpan="2">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Small Model</a:t>
                      </a:r>
                      <a:endParaRPr b="1">
                        <a:solidFill>
                          <a:srgbClr val="FFFFFF"/>
                        </a:solidFill>
                        <a:latin typeface="DM Sans"/>
                        <a:ea typeface="DM Sans"/>
                        <a:cs typeface="DM Sans"/>
                        <a:sym typeface="DM Sans"/>
                      </a:endParaRPr>
                    </a:p>
                  </a:txBody>
                  <a:tcPr marT="91425" marB="91425" marR="91425" marL="91425" anchor="ctr">
                    <a:solidFill>
                      <a:srgbClr val="B4A7D6"/>
                    </a:solidFill>
                  </a:tcPr>
                </a:tc>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90.9</a:t>
                      </a:r>
                      <a:endParaRPr/>
                    </a:p>
                  </a:txBody>
                  <a:tcPr marT="91425" marB="91425" marR="91425" marL="91425">
                    <a:lnR cap="flat" cmpd="sng" w="9525">
                      <a:solidFill>
                        <a:srgbClr val="9E9E9E"/>
                      </a:solidFill>
                      <a:prstDash val="solid"/>
                      <a:round/>
                      <a:headEnd len="sm" w="sm" type="none"/>
                      <a:tailEnd len="sm" w="sm" type="none"/>
                    </a:lnR>
                  </a:tcPr>
                </a:tc>
              </a:tr>
              <a:tr h="338250">
                <a:tc vMerge="1"/>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Ours</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b="1" lang="en">
                          <a:solidFill>
                            <a:srgbClr val="666666"/>
                          </a:solidFill>
                          <a:latin typeface="DM Sans"/>
                          <a:ea typeface="DM Sans"/>
                          <a:cs typeface="DM Sans"/>
                          <a:sym typeface="DM Sans"/>
                        </a:rPr>
                        <a:t>91.4</a:t>
                      </a:r>
                      <a:endParaRPr/>
                    </a:p>
                  </a:txBody>
                  <a:tcPr marT="91425" marB="91425" marR="91425" marL="91425">
                    <a:lnR cap="flat" cmpd="sng" w="9525">
                      <a:solidFill>
                        <a:srgbClr val="9E9E9E"/>
                      </a:solidFill>
                      <a:prstDash val="solid"/>
                      <a:round/>
                      <a:headEnd len="sm" w="sm" type="none"/>
                      <a:tailEnd len="sm" w="sm" type="none"/>
                    </a:lnR>
                  </a:tcPr>
                </a:tc>
              </a:tr>
              <a:tr h="239775">
                <a:tc rowSpan="2">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Large Model</a:t>
                      </a:r>
                      <a:endParaRPr b="1">
                        <a:solidFill>
                          <a:srgbClr val="FFFFFF"/>
                        </a:solidFill>
                        <a:latin typeface="DM Sans"/>
                        <a:ea typeface="DM Sans"/>
                        <a:cs typeface="DM Sans"/>
                        <a:sym typeface="DM Sans"/>
                      </a:endParaRPr>
                    </a:p>
                  </a:txBody>
                  <a:tcPr marT="91425" marB="91425" marR="91425" marL="91425" anchor="ctr">
                    <a:solidFill>
                      <a:srgbClr val="EA9999"/>
                    </a:solidFill>
                  </a:tcPr>
                </a:tc>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EA9999"/>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92.7</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r>
              <a:tr h="391675">
                <a:tc vMerge="1"/>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Ours</a:t>
                      </a:r>
                      <a:endParaRPr b="1">
                        <a:solidFill>
                          <a:srgbClr val="FFFFFF"/>
                        </a:solidFill>
                        <a:latin typeface="DM Sans"/>
                        <a:ea typeface="DM Sans"/>
                        <a:cs typeface="DM Sans"/>
                        <a:sym typeface="DM Sans"/>
                      </a:endParaRPr>
                    </a:p>
                  </a:txBody>
                  <a:tcPr marT="91425" marB="91425" marR="91425" marL="91425">
                    <a:solidFill>
                      <a:srgbClr val="EA9999"/>
                    </a:solidFill>
                  </a:tcPr>
                </a:tc>
                <a:tc>
                  <a:txBody>
                    <a:bodyPr/>
                    <a:lstStyle/>
                    <a:p>
                      <a:pPr indent="0" lvl="0" marL="0" rtl="0" algn="ctr">
                        <a:spcBef>
                          <a:spcPts val="0"/>
                        </a:spcBef>
                        <a:spcAft>
                          <a:spcPts val="0"/>
                        </a:spcAft>
                        <a:buNone/>
                      </a:pPr>
                      <a:r>
                        <a:rPr b="1" lang="en">
                          <a:solidFill>
                            <a:srgbClr val="666666"/>
                          </a:solidFill>
                          <a:latin typeface="DM Sans"/>
                          <a:ea typeface="DM Sans"/>
                          <a:cs typeface="DM Sans"/>
                          <a:sym typeface="DM Sans"/>
                        </a:rPr>
                        <a:t>93.1</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
        <p:nvSpPr>
          <p:cNvPr id="3835" name="Google Shape;3835;p230"/>
          <p:cNvSpPr txBox="1"/>
          <p:nvPr>
            <p:ph idx="1" type="body"/>
          </p:nvPr>
        </p:nvSpPr>
        <p:spPr>
          <a:xfrm>
            <a:off x="1067875" y="3801150"/>
            <a:ext cx="28383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F1 score (0-100), higher is better.</a:t>
            </a:r>
            <a:endParaRPr sz="1400">
              <a:solidFill>
                <a:srgbClr val="A64D79"/>
              </a:solidFill>
            </a:endParaRPr>
          </a:p>
        </p:txBody>
      </p:sp>
      <p:sp>
        <p:nvSpPr>
          <p:cNvPr id="3836" name="Google Shape;3836;p230"/>
          <p:cNvSpPr txBox="1"/>
          <p:nvPr/>
        </p:nvSpPr>
        <p:spPr>
          <a:xfrm>
            <a:off x="980050" y="4108650"/>
            <a:ext cx="21231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BERT: </a:t>
            </a:r>
            <a:r>
              <a:rPr lang="en">
                <a:solidFill>
                  <a:srgbClr val="A64D79"/>
                </a:solidFill>
                <a:latin typeface="DM Sans"/>
                <a:ea typeface="DM Sans"/>
                <a:cs typeface="DM Sans"/>
                <a:sym typeface="DM Sans"/>
              </a:rPr>
              <a:t>Devlin et al., 2019</a:t>
            </a:r>
            <a:r>
              <a:rPr lang="en">
                <a:solidFill>
                  <a:schemeClr val="dk2"/>
                </a:solidFill>
                <a:latin typeface="DM Sans"/>
                <a:ea typeface="DM Sans"/>
                <a:cs typeface="DM Sans"/>
                <a:sym typeface="DM Sans"/>
              </a:rPr>
              <a:t>.</a:t>
            </a:r>
            <a:endParaRPr/>
          </a:p>
        </p:txBody>
      </p:sp>
      <p:pic>
        <p:nvPicPr>
          <p:cNvPr id="3837" name="Google Shape;3837;p230"/>
          <p:cNvPicPr preferRelativeResize="0"/>
          <p:nvPr/>
        </p:nvPicPr>
        <p:blipFill>
          <a:blip r:embed="rId3">
            <a:alphaModFix/>
          </a:blip>
          <a:stretch>
            <a:fillRect/>
          </a:stretch>
        </p:blipFill>
        <p:spPr>
          <a:xfrm>
            <a:off x="4195803" y="2748100"/>
            <a:ext cx="4458236" cy="240025"/>
          </a:xfrm>
          <a:prstGeom prst="rect">
            <a:avLst/>
          </a:prstGeom>
          <a:noFill/>
          <a:ln>
            <a:noFill/>
          </a:ln>
        </p:spPr>
      </p:pic>
      <p:pic>
        <p:nvPicPr>
          <p:cNvPr id="3838" name="Google Shape;3838;p230"/>
          <p:cNvPicPr preferRelativeResize="0"/>
          <p:nvPr/>
        </p:nvPicPr>
        <p:blipFill>
          <a:blip r:embed="rId4">
            <a:alphaModFix/>
          </a:blip>
          <a:stretch>
            <a:fillRect/>
          </a:stretch>
        </p:blipFill>
        <p:spPr>
          <a:xfrm>
            <a:off x="4638401" y="2338125"/>
            <a:ext cx="2445174" cy="2400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2" name="Shape 3842"/>
        <p:cNvGrpSpPr/>
        <p:nvPr/>
      </p:nvGrpSpPr>
      <p:grpSpPr>
        <a:xfrm>
          <a:off x="0" y="0"/>
          <a:ext cx="0" cy="0"/>
          <a:chOff x="0" y="0"/>
          <a:chExt cx="0" cy="0"/>
        </a:xfrm>
      </p:grpSpPr>
      <p:sp>
        <p:nvSpPr>
          <p:cNvPr id="3843" name="Google Shape;3843;p23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Experiments</a:t>
            </a:r>
            <a:endParaRPr/>
          </a:p>
        </p:txBody>
      </p:sp>
      <p:sp>
        <p:nvSpPr>
          <p:cNvPr id="3844" name="Google Shape;3844;p231"/>
          <p:cNvSpPr txBox="1"/>
          <p:nvPr>
            <p:ph idx="1" type="body"/>
          </p:nvPr>
        </p:nvSpPr>
        <p:spPr>
          <a:xfrm>
            <a:off x="606750" y="1102263"/>
            <a:ext cx="4395300" cy="298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Question answering on SQuAD (</a:t>
            </a:r>
            <a:r>
              <a:rPr lang="en" sz="1400">
                <a:solidFill>
                  <a:srgbClr val="A64D79"/>
                </a:solidFill>
              </a:rPr>
              <a:t>Rajpurkar et al., 2016</a:t>
            </a:r>
            <a:r>
              <a:rPr lang="en" sz="1400"/>
              <a:t>).</a:t>
            </a:r>
            <a:endParaRPr sz="1400"/>
          </a:p>
        </p:txBody>
      </p:sp>
      <p:pic>
        <p:nvPicPr>
          <p:cNvPr descr="squad_f1 (1).pdf" id="3845" name="Google Shape;3845;p231"/>
          <p:cNvPicPr preferRelativeResize="0"/>
          <p:nvPr/>
        </p:nvPicPr>
        <p:blipFill rotWithShape="1">
          <a:blip r:embed="rId3">
            <a:alphaModFix/>
          </a:blip>
          <a:srcRect b="0" l="0" r="0" t="0"/>
          <a:stretch/>
        </p:blipFill>
        <p:spPr>
          <a:xfrm>
            <a:off x="4397827" y="1599261"/>
            <a:ext cx="4309500" cy="2319176"/>
          </a:xfrm>
          <a:prstGeom prst="rect">
            <a:avLst/>
          </a:prstGeom>
          <a:noFill/>
          <a:ln>
            <a:noFill/>
          </a:ln>
        </p:spPr>
      </p:pic>
      <p:graphicFrame>
        <p:nvGraphicFramePr>
          <p:cNvPr id="3846" name="Google Shape;3846;p231"/>
          <p:cNvGraphicFramePr/>
          <p:nvPr/>
        </p:nvGraphicFramePr>
        <p:xfrm>
          <a:off x="1015650" y="1584880"/>
          <a:ext cx="3000000" cy="3000000"/>
        </p:xfrm>
        <a:graphic>
          <a:graphicData uri="http://schemas.openxmlformats.org/drawingml/2006/table">
            <a:tbl>
              <a:tblPr>
                <a:noFill/>
                <a:tableStyleId>{B01CEA4B-2D8A-49D2-8ED7-413B4396B8E6}</a:tableStyleId>
              </a:tblPr>
              <a:tblGrid>
                <a:gridCol w="1032450"/>
                <a:gridCol w="638050"/>
                <a:gridCol w="983025"/>
              </a:tblGrid>
              <a:tr h="293200">
                <a:tc gridSpan="2">
                  <a:txBody>
                    <a:bodyPr/>
                    <a:lstStyle/>
                    <a:p>
                      <a:pPr indent="0" lvl="0" marL="0" rtl="0" algn="l">
                        <a:spcBef>
                          <a:spcPts val="0"/>
                        </a:spcBef>
                        <a:spcAft>
                          <a:spcPts val="0"/>
                        </a:spcAft>
                        <a:buNone/>
                      </a:pPr>
                      <a:r>
                        <a:rPr b="1" lang="en">
                          <a:solidFill>
                            <a:srgbClr val="FFFFFF"/>
                          </a:solidFill>
                        </a:rPr>
                        <a:t>F1</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hMerge="1"/>
                <a:tc>
                  <a:txBody>
                    <a:bodyPr/>
                    <a:lstStyle/>
                    <a:p>
                      <a:pPr indent="0" lvl="0" marL="0" rtl="0" algn="ctr">
                        <a:spcBef>
                          <a:spcPts val="0"/>
                        </a:spcBef>
                        <a:spcAft>
                          <a:spcPts val="0"/>
                        </a:spcAft>
                        <a:buClr>
                          <a:srgbClr val="000000"/>
                        </a:buClr>
                        <a:buSzPts val="1100"/>
                        <a:buFont typeface="Arial"/>
                        <a:buNone/>
                      </a:pPr>
                      <a:r>
                        <a:rPr b="1" lang="en">
                          <a:solidFill>
                            <a:srgbClr val="FFFFFF"/>
                          </a:solidFill>
                          <a:latin typeface="DM Sans"/>
                          <a:ea typeface="DM Sans"/>
                          <a:cs typeface="DM Sans"/>
                          <a:sym typeface="DM Sans"/>
                        </a:rPr>
                        <a:t>F1</a:t>
                      </a:r>
                      <a:endParaRPr b="1">
                        <a:solidFill>
                          <a:srgbClr val="FFFFFF"/>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999999"/>
                    </a:solidFill>
                  </a:tcPr>
                </a:tc>
              </a:tr>
              <a:tr h="285575">
                <a:tc rowSpan="2">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Small Model</a:t>
                      </a:r>
                      <a:endParaRPr b="1">
                        <a:solidFill>
                          <a:srgbClr val="FFFFFF"/>
                        </a:solidFill>
                        <a:latin typeface="DM Sans"/>
                        <a:ea typeface="DM Sans"/>
                        <a:cs typeface="DM Sans"/>
                        <a:sym typeface="DM Sans"/>
                      </a:endParaRPr>
                    </a:p>
                  </a:txBody>
                  <a:tcPr marT="91425" marB="91425" marR="91425" marL="91425" anchor="ctr">
                    <a:solidFill>
                      <a:srgbClr val="B4A7D6"/>
                    </a:solidFill>
                  </a:tcPr>
                </a:tc>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90.9</a:t>
                      </a:r>
                      <a:endParaRPr/>
                    </a:p>
                  </a:txBody>
                  <a:tcPr marT="91425" marB="91425" marR="91425" marL="91425">
                    <a:lnR cap="flat" cmpd="sng" w="9525">
                      <a:solidFill>
                        <a:srgbClr val="9E9E9E"/>
                      </a:solidFill>
                      <a:prstDash val="solid"/>
                      <a:round/>
                      <a:headEnd len="sm" w="sm" type="none"/>
                      <a:tailEnd len="sm" w="sm" type="none"/>
                    </a:lnR>
                  </a:tcPr>
                </a:tc>
              </a:tr>
              <a:tr h="338250">
                <a:tc vMerge="1"/>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Ours</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b="1" lang="en">
                          <a:solidFill>
                            <a:srgbClr val="666666"/>
                          </a:solidFill>
                          <a:latin typeface="DM Sans"/>
                          <a:ea typeface="DM Sans"/>
                          <a:cs typeface="DM Sans"/>
                          <a:sym typeface="DM Sans"/>
                        </a:rPr>
                        <a:t>91.4</a:t>
                      </a:r>
                      <a:endParaRPr/>
                    </a:p>
                  </a:txBody>
                  <a:tcPr marT="91425" marB="91425" marR="91425" marL="91425">
                    <a:lnR cap="flat" cmpd="sng" w="9525">
                      <a:solidFill>
                        <a:srgbClr val="9E9E9E"/>
                      </a:solidFill>
                      <a:prstDash val="solid"/>
                      <a:round/>
                      <a:headEnd len="sm" w="sm" type="none"/>
                      <a:tailEnd len="sm" w="sm" type="none"/>
                    </a:lnR>
                  </a:tcPr>
                </a:tc>
              </a:tr>
              <a:tr h="239775">
                <a:tc rowSpan="2">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Large Model</a:t>
                      </a:r>
                      <a:endParaRPr b="1">
                        <a:solidFill>
                          <a:srgbClr val="FFFFFF"/>
                        </a:solidFill>
                        <a:latin typeface="DM Sans"/>
                        <a:ea typeface="DM Sans"/>
                        <a:cs typeface="DM Sans"/>
                        <a:sym typeface="DM Sans"/>
                      </a:endParaRPr>
                    </a:p>
                  </a:txBody>
                  <a:tcPr marT="91425" marB="91425" marR="91425" marL="91425" anchor="ctr">
                    <a:solidFill>
                      <a:srgbClr val="EA9999"/>
                    </a:solidFill>
                  </a:tcPr>
                </a:tc>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BERT</a:t>
                      </a:r>
                      <a:endParaRPr b="1">
                        <a:solidFill>
                          <a:srgbClr val="FFFFFF"/>
                        </a:solidFill>
                        <a:latin typeface="DM Sans"/>
                        <a:ea typeface="DM Sans"/>
                        <a:cs typeface="DM Sans"/>
                        <a:sym typeface="DM Sans"/>
                      </a:endParaRPr>
                    </a:p>
                  </a:txBody>
                  <a:tcPr marT="91425" marB="91425" marR="91425" marL="91425">
                    <a:solidFill>
                      <a:srgbClr val="EA9999"/>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92.7</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r>
              <a:tr h="391675">
                <a:tc vMerge="1"/>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Ours</a:t>
                      </a:r>
                      <a:endParaRPr b="1">
                        <a:solidFill>
                          <a:srgbClr val="FFFFFF"/>
                        </a:solidFill>
                        <a:latin typeface="DM Sans"/>
                        <a:ea typeface="DM Sans"/>
                        <a:cs typeface="DM Sans"/>
                        <a:sym typeface="DM Sans"/>
                      </a:endParaRPr>
                    </a:p>
                  </a:txBody>
                  <a:tcPr marT="91425" marB="91425" marR="91425" marL="91425">
                    <a:solidFill>
                      <a:srgbClr val="EA9999"/>
                    </a:solidFill>
                  </a:tcPr>
                </a:tc>
                <a:tc>
                  <a:txBody>
                    <a:bodyPr/>
                    <a:lstStyle/>
                    <a:p>
                      <a:pPr indent="0" lvl="0" marL="0" rtl="0" algn="ctr">
                        <a:spcBef>
                          <a:spcPts val="0"/>
                        </a:spcBef>
                        <a:spcAft>
                          <a:spcPts val="0"/>
                        </a:spcAft>
                        <a:buNone/>
                      </a:pPr>
                      <a:r>
                        <a:rPr b="1" lang="en">
                          <a:solidFill>
                            <a:srgbClr val="666666"/>
                          </a:solidFill>
                          <a:latin typeface="DM Sans"/>
                          <a:ea typeface="DM Sans"/>
                          <a:cs typeface="DM Sans"/>
                          <a:sym typeface="DM Sans"/>
                        </a:rPr>
                        <a:t>93.1</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pic>
        <p:nvPicPr>
          <p:cNvPr id="3847" name="Google Shape;3847;p231"/>
          <p:cNvPicPr preferRelativeResize="0"/>
          <p:nvPr/>
        </p:nvPicPr>
        <p:blipFill>
          <a:blip r:embed="rId4">
            <a:alphaModFix/>
          </a:blip>
          <a:stretch>
            <a:fillRect/>
          </a:stretch>
        </p:blipFill>
        <p:spPr>
          <a:xfrm>
            <a:off x="4195803" y="3967300"/>
            <a:ext cx="4458236" cy="240025"/>
          </a:xfrm>
          <a:prstGeom prst="rect">
            <a:avLst/>
          </a:prstGeom>
          <a:noFill/>
          <a:ln>
            <a:noFill/>
          </a:ln>
        </p:spPr>
      </p:pic>
      <p:sp>
        <p:nvSpPr>
          <p:cNvPr id="3848" name="Google Shape;3848;p231"/>
          <p:cNvSpPr txBox="1"/>
          <p:nvPr>
            <p:ph idx="1" type="body"/>
          </p:nvPr>
        </p:nvSpPr>
        <p:spPr>
          <a:xfrm>
            <a:off x="1067875" y="3801150"/>
            <a:ext cx="28383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F1 score (0-100), higher is better.</a:t>
            </a:r>
            <a:endParaRPr sz="1400">
              <a:solidFill>
                <a:srgbClr val="A64D79"/>
              </a:solidFill>
            </a:endParaRPr>
          </a:p>
        </p:txBody>
      </p:sp>
      <p:sp>
        <p:nvSpPr>
          <p:cNvPr id="3849" name="Google Shape;3849;p231"/>
          <p:cNvSpPr txBox="1"/>
          <p:nvPr/>
        </p:nvSpPr>
        <p:spPr>
          <a:xfrm>
            <a:off x="980050" y="4108650"/>
            <a:ext cx="2123100" cy="337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BERT: </a:t>
            </a:r>
            <a:r>
              <a:rPr lang="en">
                <a:solidFill>
                  <a:srgbClr val="A64D79"/>
                </a:solidFill>
                <a:latin typeface="DM Sans"/>
                <a:ea typeface="DM Sans"/>
                <a:cs typeface="DM Sans"/>
                <a:sym typeface="DM Sans"/>
              </a:rPr>
              <a:t>Devlin et al., 2019</a:t>
            </a:r>
            <a:r>
              <a:rPr lang="en">
                <a:solidFill>
                  <a:schemeClr val="dk2"/>
                </a:solidFill>
                <a:latin typeface="DM Sans"/>
                <a:ea typeface="DM Sans"/>
                <a:cs typeface="DM Sans"/>
                <a:sym typeface="DM Sans"/>
              </a:rPr>
              <a: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3" name="Shape 3853"/>
        <p:cNvGrpSpPr/>
        <p:nvPr/>
      </p:nvGrpSpPr>
      <p:grpSpPr>
        <a:xfrm>
          <a:off x="0" y="0"/>
          <a:ext cx="0" cy="0"/>
          <a:chOff x="0" y="0"/>
          <a:chExt cx="0" cy="0"/>
        </a:xfrm>
      </p:grpSpPr>
      <p:sp>
        <p:nvSpPr>
          <p:cNvPr id="3854" name="Google Shape;3854;p232"/>
          <p:cNvSpPr txBox="1"/>
          <p:nvPr>
            <p:ph idx="1" type="body"/>
          </p:nvPr>
        </p:nvSpPr>
        <p:spPr>
          <a:xfrm>
            <a:off x="599050" y="1090479"/>
            <a:ext cx="7861500" cy="2290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Progress in language representation learning has largely been driven by advances in </a:t>
            </a:r>
            <a:r>
              <a:rPr lang="en" sz="1400"/>
              <a:t>model </a:t>
            </a:r>
            <a:r>
              <a:rPr lang="en" sz="1400"/>
              <a:t>architectures.</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It is possible to</a:t>
            </a:r>
            <a:r>
              <a:rPr lang="en" sz="1400"/>
              <a:t> transfer ideas across domains when designing self-supervised tasks.</a:t>
            </a:r>
            <a:endParaRPr sz="1400"/>
          </a:p>
        </p:txBody>
      </p:sp>
      <p:sp>
        <p:nvSpPr>
          <p:cNvPr id="3855" name="Google Shape;3855;p23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Takeaways</a:t>
            </a:r>
            <a:r>
              <a:rPr lang="en"/>
              <a:t> and Limitations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9" name="Shape 3859"/>
        <p:cNvGrpSpPr/>
        <p:nvPr/>
      </p:nvGrpSpPr>
      <p:grpSpPr>
        <a:xfrm>
          <a:off x="0" y="0"/>
          <a:ext cx="0" cy="0"/>
          <a:chOff x="0" y="0"/>
          <a:chExt cx="0" cy="0"/>
        </a:xfrm>
      </p:grpSpPr>
      <p:sp>
        <p:nvSpPr>
          <p:cNvPr id="3860" name="Google Shape;3860;p233"/>
          <p:cNvSpPr txBox="1"/>
          <p:nvPr>
            <p:ph idx="1" type="body"/>
          </p:nvPr>
        </p:nvSpPr>
        <p:spPr>
          <a:xfrm>
            <a:off x="599050" y="1090475"/>
            <a:ext cx="7861500" cy="2199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Progress in language representation learning has largely been driven by advances in model architectures.</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It is possible to transfer ideas across domains when designing self-supervised tasks.</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All variants of existing models, fail to incorporate </a:t>
            </a:r>
            <a:r>
              <a:rPr b="1" lang="en" sz="1400"/>
              <a:t>global context</a:t>
            </a:r>
            <a:r>
              <a:rPr lang="en" sz="1400"/>
              <a:t> (they rely on local views).</a:t>
            </a:r>
            <a:endParaRPr sz="1400"/>
          </a:p>
          <a:p>
            <a:pPr indent="0" lvl="0" marL="0" rtl="0" algn="l">
              <a:spcBef>
                <a:spcPts val="500"/>
              </a:spcBef>
              <a:spcAft>
                <a:spcPts val="0"/>
              </a:spcAft>
              <a:buNone/>
            </a:pPr>
            <a:r>
              <a:t/>
            </a:r>
            <a:endParaRPr sz="1400"/>
          </a:p>
          <a:p>
            <a:pPr indent="0" lvl="0" marL="0" rtl="0" algn="l">
              <a:spcBef>
                <a:spcPts val="500"/>
              </a:spcBef>
              <a:spcAft>
                <a:spcPts val="500"/>
              </a:spcAft>
              <a:buNone/>
            </a:pPr>
            <a:r>
              <a:t/>
            </a:r>
            <a:endParaRPr sz="1400"/>
          </a:p>
        </p:txBody>
      </p:sp>
      <p:sp>
        <p:nvSpPr>
          <p:cNvPr id="3861" name="Google Shape;3861;p23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Takeaways and Limitations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5" name="Shape 3865"/>
        <p:cNvGrpSpPr/>
        <p:nvPr/>
      </p:nvGrpSpPr>
      <p:grpSpPr>
        <a:xfrm>
          <a:off x="0" y="0"/>
          <a:ext cx="0" cy="0"/>
          <a:chOff x="0" y="0"/>
          <a:chExt cx="0" cy="0"/>
        </a:xfrm>
      </p:grpSpPr>
      <p:sp>
        <p:nvSpPr>
          <p:cNvPr id="3866" name="Google Shape;3866;p23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867" name="Google Shape;3867;p234"/>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868" name="Google Shape;3868;p234"/>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learns in an efficient way to perform multiple complex tasks in many languages.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1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State of Natural Language Processing</a:t>
            </a:r>
            <a:endParaRPr/>
          </a:p>
        </p:txBody>
      </p:sp>
      <p:sp>
        <p:nvSpPr>
          <p:cNvPr id="1671" name="Google Shape;1671;p118"/>
          <p:cNvSpPr txBox="1"/>
          <p:nvPr>
            <p:ph idx="1" type="body"/>
          </p:nvPr>
        </p:nvSpPr>
        <p:spPr>
          <a:xfrm>
            <a:off x="602850" y="980297"/>
            <a:ext cx="7938300" cy="885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Current models still require many in-domain training examples. </a:t>
            </a:r>
            <a:endParaRPr sz="1400"/>
          </a:p>
          <a:p>
            <a:pPr indent="-317500" lvl="0" marL="457200" rtl="0" algn="l">
              <a:spcBef>
                <a:spcPts val="0"/>
              </a:spcBef>
              <a:spcAft>
                <a:spcPts val="0"/>
              </a:spcAft>
              <a:buSzPts val="1400"/>
              <a:buChar char="●"/>
            </a:pPr>
            <a:r>
              <a:rPr lang="en" sz="1400"/>
              <a:t>They overfit to a specific dataset (task) and often forget.</a:t>
            </a:r>
            <a:endParaRPr sz="1400"/>
          </a:p>
          <a:p>
            <a:pPr indent="0" lvl="0" marL="457200" rtl="0" algn="l">
              <a:spcBef>
                <a:spcPts val="500"/>
              </a:spcBef>
              <a:spcAft>
                <a:spcPts val="500"/>
              </a:spcAft>
              <a:buNone/>
            </a:pPr>
            <a:r>
              <a:t/>
            </a:r>
            <a:endParaRPr b="1" sz="1400"/>
          </a:p>
        </p:txBody>
      </p:sp>
      <p:sp>
        <p:nvSpPr>
          <p:cNvPr id="1672" name="Google Shape;1672;p118"/>
          <p:cNvSpPr txBox="1"/>
          <p:nvPr/>
        </p:nvSpPr>
        <p:spPr>
          <a:xfrm>
            <a:off x="321725" y="4067300"/>
            <a:ext cx="3346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DM Sans"/>
                <a:ea typeface="DM Sans"/>
                <a:cs typeface="DM Sans"/>
                <a:sym typeface="DM Sans"/>
              </a:rPr>
              <a:t>Model: BERT,</a:t>
            </a:r>
            <a:r>
              <a:rPr lang="en" sz="1200">
                <a:solidFill>
                  <a:srgbClr val="A64D79"/>
                </a:solidFill>
                <a:latin typeface="DM Sans"/>
                <a:ea typeface="DM Sans"/>
                <a:cs typeface="DM Sans"/>
                <a:sym typeface="DM Sans"/>
              </a:rPr>
              <a:t> Devlin et al. 2019</a:t>
            </a:r>
            <a:endParaRPr sz="1200">
              <a:solidFill>
                <a:srgbClr val="A64D79"/>
              </a:solidFill>
              <a:latin typeface="DM Sans"/>
              <a:ea typeface="DM Sans"/>
              <a:cs typeface="DM Sans"/>
              <a:sym typeface="DM Sans"/>
            </a:endParaRPr>
          </a:p>
          <a:p>
            <a:pPr indent="0" lvl="0" marL="0" rtl="0" algn="l">
              <a:spcBef>
                <a:spcPts val="500"/>
              </a:spcBef>
              <a:spcAft>
                <a:spcPts val="0"/>
              </a:spcAft>
              <a:buNone/>
            </a:pPr>
            <a:r>
              <a:rPr lang="en" sz="1200">
                <a:solidFill>
                  <a:schemeClr val="dk2"/>
                </a:solidFill>
                <a:latin typeface="DM Sans"/>
                <a:ea typeface="DM Sans"/>
                <a:cs typeface="DM Sans"/>
                <a:sym typeface="DM Sans"/>
              </a:rPr>
              <a:t>QA dataset: SQuAD,</a:t>
            </a:r>
            <a:r>
              <a:rPr lang="en" sz="1200">
                <a:solidFill>
                  <a:srgbClr val="A64D79"/>
                </a:solidFill>
                <a:latin typeface="DM Sans"/>
                <a:ea typeface="DM Sans"/>
                <a:cs typeface="DM Sans"/>
                <a:sym typeface="DM Sans"/>
              </a:rPr>
              <a:t> Rajpurkar et al., 2016</a:t>
            </a:r>
            <a:endParaRPr sz="1200">
              <a:solidFill>
                <a:schemeClr val="dk2"/>
              </a:solidFill>
              <a:latin typeface="DM Sans"/>
              <a:ea typeface="DM Sans"/>
              <a:cs typeface="DM Sans"/>
              <a:sym typeface="DM Sans"/>
            </a:endParaRPr>
          </a:p>
          <a:p>
            <a:pPr indent="0" lvl="0" marL="0" rtl="0" algn="l">
              <a:lnSpc>
                <a:spcPct val="100000"/>
              </a:lnSpc>
              <a:spcBef>
                <a:spcPts val="500"/>
              </a:spcBef>
              <a:spcAft>
                <a:spcPts val="500"/>
              </a:spcAft>
              <a:buNone/>
            </a:pPr>
            <a:r>
              <a:rPr lang="en" sz="1200">
                <a:solidFill>
                  <a:schemeClr val="dk2"/>
                </a:solidFill>
                <a:latin typeface="DM Sans"/>
                <a:ea typeface="DM Sans"/>
                <a:cs typeface="DM Sans"/>
                <a:sym typeface="DM Sans"/>
              </a:rPr>
              <a:t>QA dataset 2: Trivia,</a:t>
            </a:r>
            <a:r>
              <a:rPr lang="en" sz="1200">
                <a:solidFill>
                  <a:srgbClr val="A64D79"/>
                </a:solidFill>
                <a:latin typeface="DM Sans"/>
                <a:ea typeface="DM Sans"/>
                <a:cs typeface="DM Sans"/>
                <a:sym typeface="DM Sans"/>
              </a:rPr>
              <a:t> Joshi et al., 2017</a:t>
            </a:r>
            <a:endParaRPr sz="1200">
              <a:solidFill>
                <a:srgbClr val="A64D79"/>
              </a:solidFill>
            </a:endParaRPr>
          </a:p>
        </p:txBody>
      </p:sp>
      <p:pic>
        <p:nvPicPr>
          <p:cNvPr id="1673" name="Google Shape;1673;p118"/>
          <p:cNvPicPr preferRelativeResize="0"/>
          <p:nvPr/>
        </p:nvPicPr>
        <p:blipFill>
          <a:blip r:embed="rId3">
            <a:alphaModFix/>
          </a:blip>
          <a:stretch>
            <a:fillRect/>
          </a:stretch>
        </p:blipFill>
        <p:spPr>
          <a:xfrm>
            <a:off x="498200" y="1588617"/>
            <a:ext cx="3925079" cy="2340459"/>
          </a:xfrm>
          <a:prstGeom prst="rect">
            <a:avLst/>
          </a:prstGeom>
          <a:noFill/>
          <a:ln>
            <a:noFill/>
          </a:ln>
        </p:spPr>
      </p:pic>
      <p:pic>
        <p:nvPicPr>
          <p:cNvPr id="1674" name="Google Shape;1674;p118"/>
          <p:cNvPicPr preferRelativeResize="0"/>
          <p:nvPr/>
        </p:nvPicPr>
        <p:blipFill>
          <a:blip r:embed="rId4">
            <a:alphaModFix/>
          </a:blip>
          <a:stretch>
            <a:fillRect/>
          </a:stretch>
        </p:blipFill>
        <p:spPr>
          <a:xfrm>
            <a:off x="4696225" y="1564475"/>
            <a:ext cx="3925079" cy="2340449"/>
          </a:xfrm>
          <a:prstGeom prst="rect">
            <a:avLst/>
          </a:prstGeom>
          <a:noFill/>
          <a:ln>
            <a:noFill/>
          </a:ln>
        </p:spPr>
      </p:pic>
      <p:sp>
        <p:nvSpPr>
          <p:cNvPr id="1675" name="Google Shape;1675;p118"/>
          <p:cNvSpPr txBox="1"/>
          <p:nvPr/>
        </p:nvSpPr>
        <p:spPr>
          <a:xfrm>
            <a:off x="2530950" y="1552525"/>
            <a:ext cx="23502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500"/>
              </a:spcAft>
              <a:buNone/>
            </a:pPr>
            <a:r>
              <a:rPr lang="en" sz="1200">
                <a:solidFill>
                  <a:srgbClr val="B45F06"/>
                </a:solidFill>
                <a:latin typeface="DM Sans"/>
                <a:ea typeface="DM Sans"/>
                <a:cs typeface="DM Sans"/>
                <a:sym typeface="DM Sans"/>
              </a:rPr>
              <a:t>With self-supervised learning</a:t>
            </a:r>
            <a:endParaRPr sz="1200">
              <a:solidFill>
                <a:srgbClr val="B45F06"/>
              </a:solidFill>
            </a:endParaRPr>
          </a:p>
        </p:txBody>
      </p:sp>
      <p:sp>
        <p:nvSpPr>
          <p:cNvPr id="1676" name="Google Shape;1676;p118"/>
          <p:cNvSpPr txBox="1"/>
          <p:nvPr/>
        </p:nvSpPr>
        <p:spPr>
          <a:xfrm>
            <a:off x="3668400" y="2758850"/>
            <a:ext cx="7896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500"/>
              </a:spcAft>
              <a:buNone/>
            </a:pPr>
            <a:r>
              <a:rPr lang="en" sz="1200">
                <a:solidFill>
                  <a:srgbClr val="351C75"/>
                </a:solidFill>
                <a:latin typeface="DM Sans"/>
                <a:ea typeface="DM Sans"/>
                <a:cs typeface="DM Sans"/>
                <a:sym typeface="DM Sans"/>
              </a:rPr>
              <a:t>Without</a:t>
            </a:r>
            <a:endParaRPr sz="1200">
              <a:solidFill>
                <a:srgbClr val="351C75"/>
              </a:solidFill>
            </a:endParaRPr>
          </a:p>
        </p:txBody>
      </p:sp>
      <p:sp>
        <p:nvSpPr>
          <p:cNvPr id="1677" name="Google Shape;1677;p118"/>
          <p:cNvSpPr txBox="1"/>
          <p:nvPr/>
        </p:nvSpPr>
        <p:spPr>
          <a:xfrm>
            <a:off x="7610375" y="3002350"/>
            <a:ext cx="7077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500"/>
              </a:spcAft>
              <a:buNone/>
            </a:pPr>
            <a:r>
              <a:rPr lang="en" sz="1200">
                <a:solidFill>
                  <a:srgbClr val="B45F06"/>
                </a:solidFill>
                <a:latin typeface="DM Sans"/>
                <a:ea typeface="DM Sans"/>
                <a:cs typeface="DM Sans"/>
                <a:sym typeface="DM Sans"/>
              </a:rPr>
              <a:t>SQuAD</a:t>
            </a:r>
            <a:endParaRPr sz="1200">
              <a:solidFill>
                <a:srgbClr val="B45F06"/>
              </a:solidFill>
            </a:endParaRPr>
          </a:p>
        </p:txBody>
      </p:sp>
      <p:sp>
        <p:nvSpPr>
          <p:cNvPr id="1678" name="Google Shape;1678;p118"/>
          <p:cNvSpPr txBox="1"/>
          <p:nvPr/>
        </p:nvSpPr>
        <p:spPr>
          <a:xfrm>
            <a:off x="7900125" y="2066550"/>
            <a:ext cx="570600" cy="33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500"/>
              </a:spcAft>
              <a:buNone/>
            </a:pPr>
            <a:r>
              <a:rPr lang="en" sz="1200">
                <a:solidFill>
                  <a:srgbClr val="38761D"/>
                </a:solidFill>
                <a:latin typeface="DM Sans"/>
                <a:ea typeface="DM Sans"/>
                <a:cs typeface="DM Sans"/>
                <a:sym typeface="DM Sans"/>
              </a:rPr>
              <a:t>Trivia</a:t>
            </a:r>
            <a:endParaRPr sz="1200">
              <a:solidFill>
                <a:srgbClr val="38761D"/>
              </a:solidFill>
            </a:endParaRPr>
          </a:p>
        </p:txBody>
      </p:sp>
      <p:sp>
        <p:nvSpPr>
          <p:cNvPr id="1679" name="Google Shape;1679;p118"/>
          <p:cNvSpPr/>
          <p:nvPr/>
        </p:nvSpPr>
        <p:spPr>
          <a:xfrm>
            <a:off x="3463850" y="1976500"/>
            <a:ext cx="274800" cy="274800"/>
          </a:xfrm>
          <a:prstGeom prst="mathMultiply">
            <a:avLst>
              <a:gd fmla="val 23520" name="adj1"/>
            </a:avLst>
          </a:prstGeom>
          <a:solidFill>
            <a:srgbClr val="B45F0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18"/>
          <p:cNvSpPr txBox="1"/>
          <p:nvPr/>
        </p:nvSpPr>
        <p:spPr>
          <a:xfrm>
            <a:off x="3178750" y="3888975"/>
            <a:ext cx="2918700" cy="33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600">
                <a:solidFill>
                  <a:srgbClr val="999999"/>
                </a:solidFill>
                <a:latin typeface="DM Sans"/>
                <a:ea typeface="DM Sans"/>
                <a:cs typeface="DM Sans"/>
                <a:sym typeface="DM Sans"/>
              </a:rPr>
              <a:t>Yogatama et al., arXiv 2019</a:t>
            </a:r>
            <a:endParaRPr b="1" sz="1600">
              <a:solidFill>
                <a:srgbClr val="999999"/>
              </a:solidFill>
              <a:latin typeface="DM Sans"/>
              <a:ea typeface="DM Sans"/>
              <a:cs typeface="DM Sans"/>
              <a:sym typeface="DM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2" name="Shape 3872"/>
        <p:cNvGrpSpPr/>
        <p:nvPr/>
      </p:nvGrpSpPr>
      <p:grpSpPr>
        <a:xfrm>
          <a:off x="0" y="0"/>
          <a:ext cx="0" cy="0"/>
          <a:chOff x="0" y="0"/>
          <a:chExt cx="0" cy="0"/>
        </a:xfrm>
      </p:grpSpPr>
      <p:sp>
        <p:nvSpPr>
          <p:cNvPr id="3873" name="Google Shape;3873;p23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874" name="Google Shape;3874;p235"/>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875" name="Google Shape;3875;p235"/>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learns </a:t>
            </a:r>
            <a:r>
              <a:rPr lang="en" sz="1400">
                <a:solidFill>
                  <a:srgbClr val="BF9000"/>
                </a:solidFill>
              </a:rPr>
              <a:t>in an efficient way</a:t>
            </a:r>
            <a:r>
              <a:rPr lang="en" sz="1400"/>
              <a:t> to perform </a:t>
            </a:r>
            <a:r>
              <a:rPr lang="en" sz="1400">
                <a:solidFill>
                  <a:srgbClr val="BF9000"/>
                </a:solidFill>
              </a:rPr>
              <a:t>multiple</a:t>
            </a:r>
            <a:r>
              <a:rPr lang="en" sz="1400"/>
              <a:t> complex </a:t>
            </a:r>
            <a:r>
              <a:rPr lang="en" sz="1400">
                <a:solidFill>
                  <a:srgbClr val="BF9000"/>
                </a:solidFill>
              </a:rPr>
              <a:t>tasks</a:t>
            </a:r>
            <a:r>
              <a:rPr lang="en" sz="1400"/>
              <a:t> in many languages.</a:t>
            </a:r>
            <a:endParaRPr sz="1400"/>
          </a:p>
        </p:txBody>
      </p:sp>
      <p:sp>
        <p:nvSpPr>
          <p:cNvPr id="3876" name="Google Shape;3876;p235"/>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0" name="Shape 3880"/>
        <p:cNvGrpSpPr/>
        <p:nvPr/>
      </p:nvGrpSpPr>
      <p:grpSpPr>
        <a:xfrm>
          <a:off x="0" y="0"/>
          <a:ext cx="0" cy="0"/>
          <a:chOff x="0" y="0"/>
          <a:chExt cx="0" cy="0"/>
        </a:xfrm>
      </p:grpSpPr>
      <p:sp>
        <p:nvSpPr>
          <p:cNvPr id="3881" name="Google Shape;3881;p23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882" name="Google Shape;3882;p236"/>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883" name="Google Shape;3883;p236"/>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rPr lang="en" sz="1400"/>
              <a:t>A language model that continually learns </a:t>
            </a:r>
            <a:r>
              <a:rPr lang="en" sz="1400">
                <a:solidFill>
                  <a:srgbClr val="BF9000"/>
                </a:solidFill>
              </a:rPr>
              <a:t>in an efficient way</a:t>
            </a:r>
            <a:r>
              <a:rPr lang="en" sz="1400"/>
              <a:t> to perform </a:t>
            </a:r>
            <a:r>
              <a:rPr lang="en" sz="1400">
                <a:solidFill>
                  <a:srgbClr val="BF9000"/>
                </a:solidFill>
              </a:rPr>
              <a:t>multiple</a:t>
            </a:r>
            <a:r>
              <a:rPr lang="en" sz="1400"/>
              <a:t> complex </a:t>
            </a:r>
            <a:r>
              <a:rPr lang="en" sz="1400">
                <a:solidFill>
                  <a:srgbClr val="BF9000"/>
                </a:solidFill>
              </a:rPr>
              <a:t>tasks</a:t>
            </a:r>
            <a:r>
              <a:rPr lang="en" sz="1400"/>
              <a:t> in many languages.</a:t>
            </a:r>
            <a:endParaRPr sz="1400"/>
          </a:p>
          <a:p>
            <a:pPr indent="0" lvl="0" marL="0" rtl="0" algn="l">
              <a:spcBef>
                <a:spcPts val="500"/>
              </a:spcBef>
              <a:spcAft>
                <a:spcPts val="500"/>
              </a:spcAft>
              <a:buNone/>
            </a:pPr>
            <a:r>
              <a:t/>
            </a:r>
            <a:endParaRPr sz="1400"/>
          </a:p>
        </p:txBody>
      </p:sp>
      <p:sp>
        <p:nvSpPr>
          <p:cNvPr id="3884" name="Google Shape;3884;p236"/>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pic>
        <p:nvPicPr>
          <p:cNvPr id="3885" name="Google Shape;3885;p236"/>
          <p:cNvPicPr preferRelativeResize="0"/>
          <p:nvPr/>
        </p:nvPicPr>
        <p:blipFill>
          <a:blip r:embed="rId4">
            <a:alphaModFix/>
          </a:blip>
          <a:stretch>
            <a:fillRect/>
          </a:stretch>
        </p:blipFill>
        <p:spPr>
          <a:xfrm>
            <a:off x="3550500" y="2877444"/>
            <a:ext cx="1963925" cy="1963965"/>
          </a:xfrm>
          <a:prstGeom prst="rect">
            <a:avLst/>
          </a:prstGeom>
          <a:noFill/>
          <a:ln>
            <a:noFill/>
          </a:ln>
        </p:spPr>
      </p:pic>
      <p:sp>
        <p:nvSpPr>
          <p:cNvPr id="3886" name="Google Shape;3886;p236"/>
          <p:cNvSpPr/>
          <p:nvPr/>
        </p:nvSpPr>
        <p:spPr>
          <a:xfrm>
            <a:off x="5257700" y="3952950"/>
            <a:ext cx="647700" cy="617400"/>
          </a:xfrm>
          <a:prstGeom prst="wedgeRectCallout">
            <a:avLst>
              <a:gd fmla="val -20833" name="adj1"/>
              <a:gd fmla="val 62500" name="adj2"/>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36"/>
          <p:cNvSpPr/>
          <p:nvPr/>
        </p:nvSpPr>
        <p:spPr>
          <a:xfrm>
            <a:off x="4615000" y="2457075"/>
            <a:ext cx="732300" cy="526800"/>
          </a:xfrm>
          <a:prstGeom prst="wedgeRoundRectCallout">
            <a:avLst>
              <a:gd fmla="val -20833" name="adj1"/>
              <a:gd fmla="val 62500" name="adj2"/>
              <a:gd fmla="val 0" name="adj3"/>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36"/>
          <p:cNvSpPr/>
          <p:nvPr/>
        </p:nvSpPr>
        <p:spPr>
          <a:xfrm>
            <a:off x="3749875" y="2423150"/>
            <a:ext cx="647700" cy="526800"/>
          </a:xfrm>
          <a:prstGeom prst="wedgeEllipseCallout">
            <a:avLst>
              <a:gd fmla="val -20833" name="adj1"/>
              <a:gd fmla="val 625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36"/>
          <p:cNvSpPr/>
          <p:nvPr/>
        </p:nvSpPr>
        <p:spPr>
          <a:xfrm>
            <a:off x="5170100" y="3139850"/>
            <a:ext cx="822900" cy="617400"/>
          </a:xfrm>
          <a:prstGeom prst="cloudCallout">
            <a:avLst>
              <a:gd fmla="val -20833" name="adj1"/>
              <a:gd fmla="val 62500"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36"/>
          <p:cNvSpPr/>
          <p:nvPr/>
        </p:nvSpPr>
        <p:spPr>
          <a:xfrm>
            <a:off x="3051475" y="3856250"/>
            <a:ext cx="773100" cy="714000"/>
          </a:xfrm>
          <a:prstGeom prst="star7">
            <a:avLst>
              <a:gd fmla="val 34601" name="adj"/>
              <a:gd fmla="val 102572" name="hf"/>
              <a:gd fmla="val 105210" name="vf"/>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36"/>
          <p:cNvSpPr/>
          <p:nvPr/>
        </p:nvSpPr>
        <p:spPr>
          <a:xfrm>
            <a:off x="3044950" y="3090875"/>
            <a:ext cx="697800" cy="6174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5" name="Shape 3895"/>
        <p:cNvGrpSpPr/>
        <p:nvPr/>
      </p:nvGrpSpPr>
      <p:grpSpPr>
        <a:xfrm>
          <a:off x="0" y="0"/>
          <a:ext cx="0" cy="0"/>
          <a:chOff x="0" y="0"/>
          <a:chExt cx="0" cy="0"/>
        </a:xfrm>
      </p:grpSpPr>
      <p:sp>
        <p:nvSpPr>
          <p:cNvPr id="3896" name="Google Shape;3896;p23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897" name="Google Shape;3897;p237"/>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898" name="Google Shape;3898;p237"/>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learns </a:t>
            </a:r>
            <a:r>
              <a:rPr lang="en" sz="1400">
                <a:solidFill>
                  <a:srgbClr val="BF9000"/>
                </a:solidFill>
              </a:rPr>
              <a:t>in an efficient way</a:t>
            </a:r>
            <a:r>
              <a:rPr lang="en" sz="1400"/>
              <a:t> to perform </a:t>
            </a:r>
            <a:r>
              <a:rPr lang="en" sz="1400">
                <a:solidFill>
                  <a:srgbClr val="BF9000"/>
                </a:solidFill>
              </a:rPr>
              <a:t>multiple</a:t>
            </a:r>
            <a:r>
              <a:rPr lang="en" sz="1400"/>
              <a:t> complex </a:t>
            </a:r>
            <a:r>
              <a:rPr lang="en" sz="1400">
                <a:solidFill>
                  <a:srgbClr val="BF9000"/>
                </a:solidFill>
              </a:rPr>
              <a:t>tasks</a:t>
            </a:r>
            <a:r>
              <a:rPr lang="en" sz="1400"/>
              <a:t> in many languages.</a:t>
            </a:r>
            <a:endParaRPr sz="1400"/>
          </a:p>
        </p:txBody>
      </p:sp>
      <p:sp>
        <p:nvSpPr>
          <p:cNvPr id="3899" name="Google Shape;3899;p237"/>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pic>
        <p:nvPicPr>
          <p:cNvPr id="3900" name="Google Shape;3900;p237"/>
          <p:cNvPicPr preferRelativeResize="0"/>
          <p:nvPr/>
        </p:nvPicPr>
        <p:blipFill>
          <a:blip r:embed="rId4">
            <a:alphaModFix/>
          </a:blip>
          <a:stretch>
            <a:fillRect/>
          </a:stretch>
        </p:blipFill>
        <p:spPr>
          <a:xfrm>
            <a:off x="1222405" y="3092345"/>
            <a:ext cx="1244900" cy="1244900"/>
          </a:xfrm>
          <a:prstGeom prst="rect">
            <a:avLst/>
          </a:prstGeom>
          <a:noFill/>
          <a:ln>
            <a:noFill/>
          </a:ln>
        </p:spPr>
      </p:pic>
      <p:sp>
        <p:nvSpPr>
          <p:cNvPr id="3901" name="Google Shape;3901;p237"/>
          <p:cNvSpPr txBox="1"/>
          <p:nvPr>
            <p:ph type="title"/>
          </p:nvPr>
        </p:nvSpPr>
        <p:spPr>
          <a:xfrm>
            <a:off x="528975" y="2535500"/>
            <a:ext cx="4594500" cy="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Modelling Latent Skills for Multitask Language Generation</a:t>
            </a:r>
            <a:endParaRPr sz="1400"/>
          </a:p>
        </p:txBody>
      </p:sp>
      <p:pic>
        <p:nvPicPr>
          <p:cNvPr id="3902" name="Google Shape;3902;p237"/>
          <p:cNvPicPr preferRelativeResize="0"/>
          <p:nvPr/>
        </p:nvPicPr>
        <p:blipFill>
          <a:blip r:embed="rId5">
            <a:alphaModFix/>
          </a:blip>
          <a:stretch>
            <a:fillRect/>
          </a:stretch>
        </p:blipFill>
        <p:spPr>
          <a:xfrm>
            <a:off x="4377549" y="2683100"/>
            <a:ext cx="4095599" cy="1909123"/>
          </a:xfrm>
          <a:prstGeom prst="rect">
            <a:avLst/>
          </a:prstGeom>
          <a:noFill/>
          <a:ln>
            <a:noFill/>
          </a:ln>
        </p:spPr>
      </p:pic>
      <p:sp>
        <p:nvSpPr>
          <p:cNvPr id="3903" name="Google Shape;3903;p237"/>
          <p:cNvSpPr txBox="1"/>
          <p:nvPr/>
        </p:nvSpPr>
        <p:spPr>
          <a:xfrm>
            <a:off x="1120400" y="2683100"/>
            <a:ext cx="2455200" cy="311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Cao and Yogatama, arXiv 2020</a:t>
            </a:r>
            <a:endParaRPr/>
          </a:p>
        </p:txBody>
      </p:sp>
      <p:sp>
        <p:nvSpPr>
          <p:cNvPr id="3904" name="Google Shape;3904;p237"/>
          <p:cNvSpPr txBox="1"/>
          <p:nvPr>
            <p:ph idx="1" type="body"/>
          </p:nvPr>
        </p:nvSpPr>
        <p:spPr>
          <a:xfrm>
            <a:off x="3003663" y="4414575"/>
            <a:ext cx="4071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Dani</a:t>
            </a:r>
            <a:endParaRPr/>
          </a:p>
        </p:txBody>
      </p:sp>
      <p:sp>
        <p:nvSpPr>
          <p:cNvPr id="3905" name="Google Shape;3905;p237"/>
          <p:cNvSpPr txBox="1"/>
          <p:nvPr>
            <p:ph idx="1" type="body"/>
          </p:nvPr>
        </p:nvSpPr>
        <p:spPr>
          <a:xfrm>
            <a:off x="1690663" y="4414575"/>
            <a:ext cx="4071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Kris</a:t>
            </a:r>
            <a:endParaRPr/>
          </a:p>
        </p:txBody>
      </p:sp>
      <p:pic>
        <p:nvPicPr>
          <p:cNvPr id="3906" name="Google Shape;3906;p237"/>
          <p:cNvPicPr preferRelativeResize="0"/>
          <p:nvPr/>
        </p:nvPicPr>
        <p:blipFill>
          <a:blip r:embed="rId6">
            <a:alphaModFix/>
          </a:blip>
          <a:stretch>
            <a:fillRect/>
          </a:stretch>
        </p:blipFill>
        <p:spPr>
          <a:xfrm>
            <a:off x="2269350" y="2994800"/>
            <a:ext cx="1809875" cy="15653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0" name="Shape 3910"/>
        <p:cNvGrpSpPr/>
        <p:nvPr/>
      </p:nvGrpSpPr>
      <p:grpSpPr>
        <a:xfrm>
          <a:off x="0" y="0"/>
          <a:ext cx="0" cy="0"/>
          <a:chOff x="0" y="0"/>
          <a:chExt cx="0" cy="0"/>
        </a:xfrm>
      </p:grpSpPr>
      <p:sp>
        <p:nvSpPr>
          <p:cNvPr id="3911" name="Google Shape;3911;p23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912" name="Google Shape;3912;p238"/>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913" name="Google Shape;3913;p238"/>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sp>
        <p:nvSpPr>
          <p:cNvPr id="3914" name="Google Shape;3914;p238"/>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 learns</a:t>
            </a:r>
            <a:r>
              <a:rPr lang="en" sz="1400"/>
              <a:t> </a:t>
            </a:r>
            <a:r>
              <a:rPr lang="en" sz="1400">
                <a:solidFill>
                  <a:srgbClr val="6AA84F"/>
                </a:solidFill>
              </a:rPr>
              <a:t>in an efficient way</a:t>
            </a:r>
            <a:r>
              <a:rPr lang="en" sz="1400"/>
              <a:t> to perform multiple </a:t>
            </a:r>
            <a:r>
              <a:rPr lang="en" sz="1400">
                <a:solidFill>
                  <a:srgbClr val="6AA84F"/>
                </a:solidFill>
              </a:rPr>
              <a:t>complex tasks</a:t>
            </a:r>
            <a:r>
              <a:rPr lang="en" sz="1400"/>
              <a:t> in many languages.</a:t>
            </a:r>
            <a:endParaRPr sz="14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8" name="Shape 3918"/>
        <p:cNvGrpSpPr/>
        <p:nvPr/>
      </p:nvGrpSpPr>
      <p:grpSpPr>
        <a:xfrm>
          <a:off x="0" y="0"/>
          <a:ext cx="0" cy="0"/>
          <a:chOff x="0" y="0"/>
          <a:chExt cx="0" cy="0"/>
        </a:xfrm>
      </p:grpSpPr>
      <p:sp>
        <p:nvSpPr>
          <p:cNvPr id="3919" name="Google Shape;3919;p23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920" name="Google Shape;3920;p239"/>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921" name="Google Shape;3921;p239"/>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 learns</a:t>
            </a:r>
            <a:r>
              <a:rPr lang="en" sz="1400"/>
              <a:t> </a:t>
            </a:r>
            <a:r>
              <a:rPr lang="en" sz="1400">
                <a:solidFill>
                  <a:srgbClr val="6AA84F"/>
                </a:solidFill>
              </a:rPr>
              <a:t>in an efficient way</a:t>
            </a:r>
            <a:r>
              <a:rPr lang="en" sz="1400"/>
              <a:t> to perform multiple </a:t>
            </a:r>
            <a:r>
              <a:rPr lang="en" sz="1400">
                <a:solidFill>
                  <a:srgbClr val="6AA84F"/>
                </a:solidFill>
              </a:rPr>
              <a:t>complex tasks</a:t>
            </a:r>
            <a:r>
              <a:rPr lang="en" sz="1400"/>
              <a:t> in many languages.</a:t>
            </a:r>
            <a:endParaRPr sz="1400"/>
          </a:p>
        </p:txBody>
      </p:sp>
      <p:sp>
        <p:nvSpPr>
          <p:cNvPr id="3922" name="Google Shape;3922;p239"/>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pic>
        <p:nvPicPr>
          <p:cNvPr id="3923" name="Google Shape;3923;p239"/>
          <p:cNvPicPr preferRelativeResize="0"/>
          <p:nvPr/>
        </p:nvPicPr>
        <p:blipFill>
          <a:blip r:embed="rId4">
            <a:alphaModFix/>
          </a:blip>
          <a:stretch>
            <a:fillRect/>
          </a:stretch>
        </p:blipFill>
        <p:spPr>
          <a:xfrm>
            <a:off x="411975" y="3105032"/>
            <a:ext cx="2508000" cy="1098544"/>
          </a:xfrm>
          <a:prstGeom prst="rect">
            <a:avLst/>
          </a:prstGeom>
          <a:noFill/>
          <a:ln>
            <a:noFill/>
          </a:ln>
        </p:spPr>
      </p:pic>
      <p:sp>
        <p:nvSpPr>
          <p:cNvPr id="3924" name="Google Shape;3924;p239"/>
          <p:cNvSpPr txBox="1"/>
          <p:nvPr/>
        </p:nvSpPr>
        <p:spPr>
          <a:xfrm>
            <a:off x="6058400" y="4307350"/>
            <a:ext cx="9411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Episodic</a:t>
            </a:r>
            <a:endParaRPr b="1"/>
          </a:p>
        </p:txBody>
      </p:sp>
      <p:pic>
        <p:nvPicPr>
          <p:cNvPr id="3925" name="Google Shape;3925;p239"/>
          <p:cNvPicPr preferRelativeResize="0"/>
          <p:nvPr/>
        </p:nvPicPr>
        <p:blipFill>
          <a:blip r:embed="rId5">
            <a:alphaModFix/>
          </a:blip>
          <a:stretch>
            <a:fillRect/>
          </a:stretch>
        </p:blipFill>
        <p:spPr>
          <a:xfrm>
            <a:off x="4582817" y="2850049"/>
            <a:ext cx="1309608" cy="1308902"/>
          </a:xfrm>
          <a:prstGeom prst="rect">
            <a:avLst/>
          </a:prstGeom>
          <a:noFill/>
          <a:ln>
            <a:noFill/>
          </a:ln>
        </p:spPr>
      </p:pic>
      <p:sp>
        <p:nvSpPr>
          <p:cNvPr id="3926" name="Google Shape;3926;p239"/>
          <p:cNvSpPr txBox="1"/>
          <p:nvPr/>
        </p:nvSpPr>
        <p:spPr>
          <a:xfrm>
            <a:off x="4794000" y="4307350"/>
            <a:ext cx="1018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Semantic</a:t>
            </a:r>
            <a:endParaRPr b="1"/>
          </a:p>
        </p:txBody>
      </p:sp>
      <p:sp>
        <p:nvSpPr>
          <p:cNvPr id="3927" name="Google Shape;3927;p239"/>
          <p:cNvSpPr txBox="1"/>
          <p:nvPr/>
        </p:nvSpPr>
        <p:spPr>
          <a:xfrm>
            <a:off x="1319100" y="4307350"/>
            <a:ext cx="9411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Working</a:t>
            </a:r>
            <a:endParaRPr b="1"/>
          </a:p>
        </p:txBody>
      </p:sp>
      <p:sp>
        <p:nvSpPr>
          <p:cNvPr id="3928" name="Google Shape;3928;p239"/>
          <p:cNvSpPr txBox="1"/>
          <p:nvPr/>
        </p:nvSpPr>
        <p:spPr>
          <a:xfrm>
            <a:off x="3259050" y="4307350"/>
            <a:ext cx="11973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Procedural</a:t>
            </a:r>
            <a:endParaRPr b="1"/>
          </a:p>
        </p:txBody>
      </p:sp>
      <p:pic>
        <p:nvPicPr>
          <p:cNvPr id="3929" name="Google Shape;3929;p239"/>
          <p:cNvPicPr preferRelativeResize="0"/>
          <p:nvPr/>
        </p:nvPicPr>
        <p:blipFill>
          <a:blip r:embed="rId6">
            <a:alphaModFix/>
          </a:blip>
          <a:stretch>
            <a:fillRect/>
          </a:stretch>
        </p:blipFill>
        <p:spPr>
          <a:xfrm>
            <a:off x="5846250" y="2850062"/>
            <a:ext cx="1309600" cy="1286065"/>
          </a:xfrm>
          <a:prstGeom prst="rect">
            <a:avLst/>
          </a:prstGeom>
          <a:noFill/>
          <a:ln>
            <a:noFill/>
          </a:ln>
        </p:spPr>
      </p:pic>
      <p:pic>
        <p:nvPicPr>
          <p:cNvPr id="3930" name="Google Shape;3930;p239"/>
          <p:cNvPicPr preferRelativeResize="0"/>
          <p:nvPr/>
        </p:nvPicPr>
        <p:blipFill>
          <a:blip r:embed="rId7">
            <a:alphaModFix/>
          </a:blip>
          <a:stretch>
            <a:fillRect/>
          </a:stretch>
        </p:blipFill>
        <p:spPr>
          <a:xfrm>
            <a:off x="3005748" y="3894247"/>
            <a:ext cx="1525100" cy="263528"/>
          </a:xfrm>
          <a:prstGeom prst="rect">
            <a:avLst/>
          </a:prstGeom>
          <a:noFill/>
          <a:ln>
            <a:noFill/>
          </a:ln>
        </p:spPr>
      </p:pic>
      <p:sp>
        <p:nvSpPr>
          <p:cNvPr id="3931" name="Google Shape;3931;p239"/>
          <p:cNvSpPr/>
          <p:nvPr/>
        </p:nvSpPr>
        <p:spPr>
          <a:xfrm>
            <a:off x="3186050" y="2926250"/>
            <a:ext cx="1270200" cy="892500"/>
          </a:xfrm>
          <a:prstGeom prst="triangle">
            <a:avLst>
              <a:gd fmla="val 5000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2" name="Google Shape;3932;p239"/>
          <p:cNvCxnSpPr>
            <a:stCxn id="3931" idx="5"/>
            <a:endCxn id="3931" idx="3"/>
          </p:cNvCxnSpPr>
          <p:nvPr/>
        </p:nvCxnSpPr>
        <p:spPr>
          <a:xfrm flipH="1">
            <a:off x="3821300" y="3372500"/>
            <a:ext cx="317400" cy="446400"/>
          </a:xfrm>
          <a:prstGeom prst="straightConnector1">
            <a:avLst/>
          </a:prstGeom>
          <a:noFill/>
          <a:ln cap="flat" cmpd="sng" w="28575">
            <a:solidFill>
              <a:schemeClr val="dk2"/>
            </a:solidFill>
            <a:prstDash val="solid"/>
            <a:round/>
            <a:headEnd len="med" w="med" type="none"/>
            <a:tailEnd len="med" w="med" type="none"/>
          </a:ln>
        </p:spPr>
      </p:cxnSp>
      <p:cxnSp>
        <p:nvCxnSpPr>
          <p:cNvPr id="3933" name="Google Shape;3933;p239"/>
          <p:cNvCxnSpPr/>
          <p:nvPr/>
        </p:nvCxnSpPr>
        <p:spPr>
          <a:xfrm flipH="1" rot="10800000">
            <a:off x="3029175" y="3818900"/>
            <a:ext cx="1535100" cy="270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7" name="Shape 3937"/>
        <p:cNvGrpSpPr/>
        <p:nvPr/>
      </p:nvGrpSpPr>
      <p:grpSpPr>
        <a:xfrm>
          <a:off x="0" y="0"/>
          <a:ext cx="0" cy="0"/>
          <a:chOff x="0" y="0"/>
          <a:chExt cx="0" cy="0"/>
        </a:xfrm>
      </p:grpSpPr>
      <p:sp>
        <p:nvSpPr>
          <p:cNvPr id="3938" name="Google Shape;3938;p24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939" name="Google Shape;3939;p240"/>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940" name="Google Shape;3940;p240"/>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 learns</a:t>
            </a:r>
            <a:r>
              <a:rPr lang="en" sz="1400"/>
              <a:t> </a:t>
            </a:r>
            <a:r>
              <a:rPr lang="en" sz="1400">
                <a:solidFill>
                  <a:srgbClr val="6AA84F"/>
                </a:solidFill>
              </a:rPr>
              <a:t>in an efficient way</a:t>
            </a:r>
            <a:r>
              <a:rPr lang="en" sz="1400"/>
              <a:t> to perform multiple </a:t>
            </a:r>
            <a:r>
              <a:rPr lang="en" sz="1400">
                <a:solidFill>
                  <a:srgbClr val="6AA84F"/>
                </a:solidFill>
              </a:rPr>
              <a:t>complex tasks</a:t>
            </a:r>
            <a:r>
              <a:rPr lang="en" sz="1400"/>
              <a:t> in many languages.</a:t>
            </a:r>
            <a:endParaRPr sz="1400"/>
          </a:p>
        </p:txBody>
      </p:sp>
      <p:sp>
        <p:nvSpPr>
          <p:cNvPr id="3941" name="Google Shape;3941;p240"/>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pic>
        <p:nvPicPr>
          <p:cNvPr id="3942" name="Google Shape;3942;p240"/>
          <p:cNvPicPr preferRelativeResize="0"/>
          <p:nvPr/>
        </p:nvPicPr>
        <p:blipFill>
          <a:blip r:embed="rId4">
            <a:alphaModFix/>
          </a:blip>
          <a:stretch>
            <a:fillRect/>
          </a:stretch>
        </p:blipFill>
        <p:spPr>
          <a:xfrm>
            <a:off x="7124675" y="2413482"/>
            <a:ext cx="1963925" cy="1963965"/>
          </a:xfrm>
          <a:prstGeom prst="rect">
            <a:avLst/>
          </a:prstGeom>
          <a:noFill/>
          <a:ln>
            <a:noFill/>
          </a:ln>
        </p:spPr>
      </p:pic>
      <p:sp>
        <p:nvSpPr>
          <p:cNvPr id="3943" name="Google Shape;3943;p240"/>
          <p:cNvSpPr/>
          <p:nvPr/>
        </p:nvSpPr>
        <p:spPr>
          <a:xfrm>
            <a:off x="6713625" y="1984113"/>
            <a:ext cx="1186950" cy="793725"/>
          </a:xfrm>
          <a:custGeom>
            <a:rect b="b" l="l" r="r" t="t"/>
            <a:pathLst>
              <a:path extrusionOk="0" h="31749" w="47478">
                <a:moveTo>
                  <a:pt x="0" y="27117"/>
                </a:moveTo>
                <a:cubicBezTo>
                  <a:pt x="3281" y="22614"/>
                  <a:pt x="11773" y="-675"/>
                  <a:pt x="19686" y="97"/>
                </a:cubicBezTo>
                <a:cubicBezTo>
                  <a:pt x="27599" y="869"/>
                  <a:pt x="42846" y="26474"/>
                  <a:pt x="47478" y="31749"/>
                </a:cubicBezTo>
              </a:path>
            </a:pathLst>
          </a:custGeom>
          <a:noFill/>
          <a:ln cap="flat" cmpd="sng" w="28575">
            <a:solidFill>
              <a:schemeClr val="dk2"/>
            </a:solidFill>
            <a:prstDash val="solid"/>
            <a:round/>
            <a:headEnd len="med" w="med" type="none"/>
            <a:tailEnd len="med" w="med" type="triangle"/>
          </a:ln>
        </p:spPr>
      </p:sp>
      <p:pic>
        <p:nvPicPr>
          <p:cNvPr id="3944" name="Google Shape;3944;p240"/>
          <p:cNvPicPr preferRelativeResize="0"/>
          <p:nvPr/>
        </p:nvPicPr>
        <p:blipFill>
          <a:blip r:embed="rId5">
            <a:alphaModFix/>
          </a:blip>
          <a:stretch>
            <a:fillRect/>
          </a:stretch>
        </p:blipFill>
        <p:spPr>
          <a:xfrm>
            <a:off x="411975" y="3105032"/>
            <a:ext cx="2508000" cy="1098544"/>
          </a:xfrm>
          <a:prstGeom prst="rect">
            <a:avLst/>
          </a:prstGeom>
          <a:noFill/>
          <a:ln>
            <a:noFill/>
          </a:ln>
        </p:spPr>
      </p:pic>
      <p:pic>
        <p:nvPicPr>
          <p:cNvPr id="3945" name="Google Shape;3945;p240"/>
          <p:cNvPicPr preferRelativeResize="0"/>
          <p:nvPr/>
        </p:nvPicPr>
        <p:blipFill>
          <a:blip r:embed="rId6">
            <a:alphaModFix/>
          </a:blip>
          <a:stretch>
            <a:fillRect/>
          </a:stretch>
        </p:blipFill>
        <p:spPr>
          <a:xfrm>
            <a:off x="4582817" y="2850049"/>
            <a:ext cx="1309608" cy="1308902"/>
          </a:xfrm>
          <a:prstGeom prst="rect">
            <a:avLst/>
          </a:prstGeom>
          <a:noFill/>
          <a:ln>
            <a:noFill/>
          </a:ln>
        </p:spPr>
      </p:pic>
      <p:pic>
        <p:nvPicPr>
          <p:cNvPr id="3946" name="Google Shape;3946;p240"/>
          <p:cNvPicPr preferRelativeResize="0"/>
          <p:nvPr/>
        </p:nvPicPr>
        <p:blipFill>
          <a:blip r:embed="rId7">
            <a:alphaModFix/>
          </a:blip>
          <a:stretch>
            <a:fillRect/>
          </a:stretch>
        </p:blipFill>
        <p:spPr>
          <a:xfrm>
            <a:off x="5846250" y="2850062"/>
            <a:ext cx="1309600" cy="1286065"/>
          </a:xfrm>
          <a:prstGeom prst="rect">
            <a:avLst/>
          </a:prstGeom>
          <a:noFill/>
          <a:ln>
            <a:noFill/>
          </a:ln>
        </p:spPr>
      </p:pic>
      <p:pic>
        <p:nvPicPr>
          <p:cNvPr id="3947" name="Google Shape;3947;p240"/>
          <p:cNvPicPr preferRelativeResize="0"/>
          <p:nvPr/>
        </p:nvPicPr>
        <p:blipFill>
          <a:blip r:embed="rId8">
            <a:alphaModFix/>
          </a:blip>
          <a:stretch>
            <a:fillRect/>
          </a:stretch>
        </p:blipFill>
        <p:spPr>
          <a:xfrm>
            <a:off x="3005748" y="3894247"/>
            <a:ext cx="1525100" cy="263528"/>
          </a:xfrm>
          <a:prstGeom prst="rect">
            <a:avLst/>
          </a:prstGeom>
          <a:noFill/>
          <a:ln>
            <a:noFill/>
          </a:ln>
        </p:spPr>
      </p:pic>
      <p:sp>
        <p:nvSpPr>
          <p:cNvPr id="3948" name="Google Shape;3948;p240"/>
          <p:cNvSpPr/>
          <p:nvPr/>
        </p:nvSpPr>
        <p:spPr>
          <a:xfrm>
            <a:off x="3186050" y="2926250"/>
            <a:ext cx="1270200" cy="892500"/>
          </a:xfrm>
          <a:prstGeom prst="triangle">
            <a:avLst>
              <a:gd fmla="val 50000"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9" name="Google Shape;3949;p240"/>
          <p:cNvCxnSpPr>
            <a:stCxn id="3948" idx="5"/>
            <a:endCxn id="3948" idx="3"/>
          </p:cNvCxnSpPr>
          <p:nvPr/>
        </p:nvCxnSpPr>
        <p:spPr>
          <a:xfrm flipH="1">
            <a:off x="3821300" y="3372500"/>
            <a:ext cx="317400" cy="446400"/>
          </a:xfrm>
          <a:prstGeom prst="straightConnector1">
            <a:avLst/>
          </a:prstGeom>
          <a:noFill/>
          <a:ln cap="flat" cmpd="sng" w="28575">
            <a:solidFill>
              <a:schemeClr val="dk2"/>
            </a:solidFill>
            <a:prstDash val="solid"/>
            <a:round/>
            <a:headEnd len="med" w="med" type="none"/>
            <a:tailEnd len="med" w="med" type="none"/>
          </a:ln>
        </p:spPr>
      </p:cxnSp>
      <p:cxnSp>
        <p:nvCxnSpPr>
          <p:cNvPr id="3950" name="Google Shape;3950;p240"/>
          <p:cNvCxnSpPr/>
          <p:nvPr/>
        </p:nvCxnSpPr>
        <p:spPr>
          <a:xfrm flipH="1" rot="10800000">
            <a:off x="3029175" y="3818900"/>
            <a:ext cx="1535100" cy="2700"/>
          </a:xfrm>
          <a:prstGeom prst="straightConnector1">
            <a:avLst/>
          </a:prstGeom>
          <a:noFill/>
          <a:ln cap="flat" cmpd="sng" w="76200">
            <a:solidFill>
              <a:srgbClr val="FFFFFF"/>
            </a:solidFill>
            <a:prstDash val="solid"/>
            <a:round/>
            <a:headEnd len="med" w="med" type="none"/>
            <a:tailEnd len="med" w="med" type="none"/>
          </a:ln>
        </p:spPr>
      </p:cxnSp>
      <p:sp>
        <p:nvSpPr>
          <p:cNvPr id="3951" name="Google Shape;3951;p240"/>
          <p:cNvSpPr txBox="1"/>
          <p:nvPr/>
        </p:nvSpPr>
        <p:spPr>
          <a:xfrm>
            <a:off x="6058400" y="4307350"/>
            <a:ext cx="9411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Episodic</a:t>
            </a:r>
            <a:endParaRPr b="1"/>
          </a:p>
        </p:txBody>
      </p:sp>
      <p:sp>
        <p:nvSpPr>
          <p:cNvPr id="3952" name="Google Shape;3952;p240"/>
          <p:cNvSpPr txBox="1"/>
          <p:nvPr/>
        </p:nvSpPr>
        <p:spPr>
          <a:xfrm>
            <a:off x="4794000" y="4307350"/>
            <a:ext cx="1018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Semantic</a:t>
            </a:r>
            <a:endParaRPr b="1"/>
          </a:p>
        </p:txBody>
      </p:sp>
      <p:sp>
        <p:nvSpPr>
          <p:cNvPr id="3953" name="Google Shape;3953;p240"/>
          <p:cNvSpPr txBox="1"/>
          <p:nvPr/>
        </p:nvSpPr>
        <p:spPr>
          <a:xfrm>
            <a:off x="1319100" y="4307350"/>
            <a:ext cx="9411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Working</a:t>
            </a:r>
            <a:endParaRPr b="1"/>
          </a:p>
        </p:txBody>
      </p:sp>
      <p:sp>
        <p:nvSpPr>
          <p:cNvPr id="3954" name="Google Shape;3954;p240"/>
          <p:cNvSpPr txBox="1"/>
          <p:nvPr/>
        </p:nvSpPr>
        <p:spPr>
          <a:xfrm>
            <a:off x="3259050" y="4307350"/>
            <a:ext cx="11973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DM Sans"/>
                <a:ea typeface="DM Sans"/>
                <a:cs typeface="DM Sans"/>
                <a:sym typeface="DM Sans"/>
              </a:rPr>
              <a:t>Procedural</a:t>
            </a:r>
            <a:endParaRPr b="1"/>
          </a:p>
        </p:txBody>
      </p:sp>
      <p:sp>
        <p:nvSpPr>
          <p:cNvPr id="3955" name="Google Shape;3955;p240"/>
          <p:cNvSpPr/>
          <p:nvPr/>
        </p:nvSpPr>
        <p:spPr>
          <a:xfrm>
            <a:off x="606750" y="2650750"/>
            <a:ext cx="6549300" cy="20403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9" name="Shape 3959"/>
        <p:cNvGrpSpPr/>
        <p:nvPr/>
      </p:nvGrpSpPr>
      <p:grpSpPr>
        <a:xfrm>
          <a:off x="0" y="0"/>
          <a:ext cx="0" cy="0"/>
          <a:chOff x="0" y="0"/>
          <a:chExt cx="0" cy="0"/>
        </a:xfrm>
      </p:grpSpPr>
      <p:sp>
        <p:nvSpPr>
          <p:cNvPr id="3960" name="Google Shape;3960;p24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961" name="Google Shape;3961;p241"/>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962" name="Google Shape;3962;p241"/>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a:t>
            </a:r>
            <a:r>
              <a:rPr lang="en" sz="1400">
                <a:solidFill>
                  <a:schemeClr val="accent2"/>
                </a:solidFill>
              </a:rPr>
              <a:t>learns in an efficient way</a:t>
            </a:r>
            <a:r>
              <a:rPr lang="en" sz="1400"/>
              <a:t> to perform multiple complex tasks in </a:t>
            </a:r>
            <a:r>
              <a:rPr lang="en" sz="1400">
                <a:solidFill>
                  <a:schemeClr val="accent2"/>
                </a:solidFill>
              </a:rPr>
              <a:t>many languages</a:t>
            </a:r>
            <a:r>
              <a:rPr lang="en" sz="1400"/>
              <a:t>.</a:t>
            </a:r>
            <a:endParaRPr sz="1400"/>
          </a:p>
        </p:txBody>
      </p:sp>
      <p:sp>
        <p:nvSpPr>
          <p:cNvPr id="3963" name="Google Shape;3963;p241"/>
          <p:cNvSpPr txBox="1"/>
          <p:nvPr>
            <p:ph idx="1" type="body"/>
          </p:nvPr>
        </p:nvSpPr>
        <p:spPr>
          <a:xfrm>
            <a:off x="33192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7" name="Shape 3967"/>
        <p:cNvGrpSpPr/>
        <p:nvPr/>
      </p:nvGrpSpPr>
      <p:grpSpPr>
        <a:xfrm>
          <a:off x="0" y="0"/>
          <a:ext cx="0" cy="0"/>
          <a:chOff x="0" y="0"/>
          <a:chExt cx="0" cy="0"/>
        </a:xfrm>
      </p:grpSpPr>
      <p:pic>
        <p:nvPicPr>
          <p:cNvPr id="3968" name="Google Shape;3968;p242"/>
          <p:cNvPicPr preferRelativeResize="0"/>
          <p:nvPr/>
        </p:nvPicPr>
        <p:blipFill>
          <a:blip r:embed="rId3">
            <a:alphaModFix/>
          </a:blip>
          <a:stretch>
            <a:fillRect/>
          </a:stretch>
        </p:blipFill>
        <p:spPr>
          <a:xfrm>
            <a:off x="1734061" y="2992721"/>
            <a:ext cx="2002036" cy="1969160"/>
          </a:xfrm>
          <a:prstGeom prst="rect">
            <a:avLst/>
          </a:prstGeom>
          <a:noFill/>
          <a:ln>
            <a:noFill/>
          </a:ln>
        </p:spPr>
      </p:pic>
      <p:sp>
        <p:nvSpPr>
          <p:cNvPr id="3969" name="Google Shape;3969;p24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970" name="Google Shape;3970;p242"/>
          <p:cNvPicPr preferRelativeResize="0"/>
          <p:nvPr/>
        </p:nvPicPr>
        <p:blipFill>
          <a:blip r:embed="rId4">
            <a:alphaModFix/>
          </a:blip>
          <a:stretch>
            <a:fillRect/>
          </a:stretch>
        </p:blipFill>
        <p:spPr>
          <a:xfrm>
            <a:off x="794775" y="818375"/>
            <a:ext cx="2381251" cy="1190626"/>
          </a:xfrm>
          <a:prstGeom prst="rect">
            <a:avLst/>
          </a:prstGeom>
          <a:noFill/>
          <a:ln>
            <a:noFill/>
          </a:ln>
        </p:spPr>
      </p:pic>
      <p:sp>
        <p:nvSpPr>
          <p:cNvPr id="3971" name="Google Shape;3971;p242"/>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a:t>
            </a:r>
            <a:r>
              <a:rPr lang="en" sz="1400">
                <a:solidFill>
                  <a:schemeClr val="accent2"/>
                </a:solidFill>
              </a:rPr>
              <a:t>learns in an efficient way</a:t>
            </a:r>
            <a:r>
              <a:rPr lang="en" sz="1400"/>
              <a:t> to perform multiple complex tasks in </a:t>
            </a:r>
            <a:r>
              <a:rPr lang="en" sz="1400">
                <a:solidFill>
                  <a:schemeClr val="accent2"/>
                </a:solidFill>
              </a:rPr>
              <a:t>many languages</a:t>
            </a:r>
            <a:r>
              <a:rPr lang="en" sz="1400"/>
              <a:t>.</a:t>
            </a:r>
            <a:endParaRPr sz="1400"/>
          </a:p>
        </p:txBody>
      </p:sp>
      <p:sp>
        <p:nvSpPr>
          <p:cNvPr id="3972" name="Google Shape;3972;p242"/>
          <p:cNvSpPr txBox="1"/>
          <p:nvPr>
            <p:ph idx="1" type="body"/>
          </p:nvPr>
        </p:nvSpPr>
        <p:spPr>
          <a:xfrm>
            <a:off x="33192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cxnSp>
        <p:nvCxnSpPr>
          <p:cNvPr id="3973" name="Google Shape;3973;p242"/>
          <p:cNvCxnSpPr/>
          <p:nvPr/>
        </p:nvCxnSpPr>
        <p:spPr>
          <a:xfrm flipH="1" rot="10800000">
            <a:off x="3518925" y="3277475"/>
            <a:ext cx="1827000" cy="625500"/>
          </a:xfrm>
          <a:prstGeom prst="straightConnector1">
            <a:avLst/>
          </a:prstGeom>
          <a:noFill/>
          <a:ln cap="flat" cmpd="sng" w="19050">
            <a:solidFill>
              <a:schemeClr val="dk2"/>
            </a:solidFill>
            <a:prstDash val="solid"/>
            <a:round/>
            <a:headEnd len="med" w="med" type="none"/>
            <a:tailEnd len="med" w="med" type="triangle"/>
          </a:ln>
        </p:spPr>
      </p:cxnSp>
      <p:cxnSp>
        <p:nvCxnSpPr>
          <p:cNvPr id="3974" name="Google Shape;3974;p242"/>
          <p:cNvCxnSpPr/>
          <p:nvPr/>
        </p:nvCxnSpPr>
        <p:spPr>
          <a:xfrm flipH="1" rot="10800000">
            <a:off x="3518925" y="3853600"/>
            <a:ext cx="2007900" cy="57600"/>
          </a:xfrm>
          <a:prstGeom prst="straightConnector1">
            <a:avLst/>
          </a:prstGeom>
          <a:noFill/>
          <a:ln cap="flat" cmpd="sng" w="19050">
            <a:solidFill>
              <a:schemeClr val="dk2"/>
            </a:solidFill>
            <a:prstDash val="solid"/>
            <a:round/>
            <a:headEnd len="med" w="med" type="none"/>
            <a:tailEnd len="med" w="med" type="triangle"/>
          </a:ln>
        </p:spPr>
      </p:cxnSp>
      <p:cxnSp>
        <p:nvCxnSpPr>
          <p:cNvPr id="3975" name="Google Shape;3975;p242"/>
          <p:cNvCxnSpPr/>
          <p:nvPr/>
        </p:nvCxnSpPr>
        <p:spPr>
          <a:xfrm>
            <a:off x="3502450" y="3911200"/>
            <a:ext cx="2049300" cy="518400"/>
          </a:xfrm>
          <a:prstGeom prst="straightConnector1">
            <a:avLst/>
          </a:prstGeom>
          <a:noFill/>
          <a:ln cap="flat" cmpd="sng" w="19050">
            <a:solidFill>
              <a:schemeClr val="dk2"/>
            </a:solidFill>
            <a:prstDash val="solid"/>
            <a:round/>
            <a:headEnd len="med" w="med" type="none"/>
            <a:tailEnd len="med" w="med" type="triangle"/>
          </a:ln>
        </p:spPr>
      </p:cxnSp>
      <p:sp>
        <p:nvSpPr>
          <p:cNvPr id="3976" name="Google Shape;3976;p242"/>
          <p:cNvSpPr/>
          <p:nvPr/>
        </p:nvSpPr>
        <p:spPr>
          <a:xfrm>
            <a:off x="5424725" y="2680075"/>
            <a:ext cx="1758024" cy="617436"/>
          </a:xfrm>
          <a:prstGeom prst="cloud">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DM Sans"/>
                <a:ea typeface="DM Sans"/>
                <a:cs typeface="DM Sans"/>
                <a:sym typeface="DM Sans"/>
              </a:rPr>
              <a:t>Indonesian</a:t>
            </a:r>
            <a:endParaRPr b="1">
              <a:solidFill>
                <a:srgbClr val="FFFFFF"/>
              </a:solidFill>
              <a:latin typeface="DM Sans"/>
              <a:ea typeface="DM Sans"/>
              <a:cs typeface="DM Sans"/>
              <a:sym typeface="DM Sans"/>
            </a:endParaRPr>
          </a:p>
        </p:txBody>
      </p:sp>
      <p:sp>
        <p:nvSpPr>
          <p:cNvPr id="3977" name="Google Shape;3977;p242"/>
          <p:cNvSpPr/>
          <p:nvPr/>
        </p:nvSpPr>
        <p:spPr>
          <a:xfrm>
            <a:off x="5717900" y="3467625"/>
            <a:ext cx="1176660" cy="617436"/>
          </a:xfrm>
          <a:prstGeom prst="cloud">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日本語</a:t>
            </a:r>
            <a:endParaRPr b="1">
              <a:solidFill>
                <a:srgbClr val="FFFFFF"/>
              </a:solidFill>
            </a:endParaRPr>
          </a:p>
        </p:txBody>
      </p:sp>
      <p:sp>
        <p:nvSpPr>
          <p:cNvPr id="3978" name="Google Shape;3978;p242"/>
          <p:cNvSpPr/>
          <p:nvPr/>
        </p:nvSpPr>
        <p:spPr>
          <a:xfrm>
            <a:off x="5649150" y="4255175"/>
            <a:ext cx="1314144" cy="617436"/>
          </a:xfrm>
          <a:prstGeom prst="cloud">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English</a:t>
            </a:r>
            <a:endParaRPr b="1">
              <a:solidFill>
                <a:srgbClr val="FFFFFF"/>
              </a:solidFill>
            </a:endParaRPr>
          </a:p>
        </p:txBody>
      </p:sp>
      <p:sp>
        <p:nvSpPr>
          <p:cNvPr id="3979" name="Google Shape;3979;p242"/>
          <p:cNvSpPr/>
          <p:nvPr/>
        </p:nvSpPr>
        <p:spPr>
          <a:xfrm>
            <a:off x="2117850" y="2758850"/>
            <a:ext cx="1234440" cy="46915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3" name="Shape 3983"/>
        <p:cNvGrpSpPr/>
        <p:nvPr/>
      </p:nvGrpSpPr>
      <p:grpSpPr>
        <a:xfrm>
          <a:off x="0" y="0"/>
          <a:ext cx="0" cy="0"/>
          <a:chOff x="0" y="0"/>
          <a:chExt cx="0" cy="0"/>
        </a:xfrm>
      </p:grpSpPr>
      <p:sp>
        <p:nvSpPr>
          <p:cNvPr id="3984" name="Google Shape;3984;p24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3985" name="Google Shape;3985;p243"/>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3986" name="Google Shape;3986;p243"/>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a:t>
            </a:r>
            <a:r>
              <a:rPr lang="en" sz="1400">
                <a:solidFill>
                  <a:schemeClr val="accent2"/>
                </a:solidFill>
              </a:rPr>
              <a:t>learns in an efficient way</a:t>
            </a:r>
            <a:r>
              <a:rPr lang="en" sz="1400"/>
              <a:t> to perform multiple complex tasks in </a:t>
            </a:r>
            <a:r>
              <a:rPr lang="en" sz="1400">
                <a:solidFill>
                  <a:schemeClr val="accent2"/>
                </a:solidFill>
              </a:rPr>
              <a:t>many languages</a:t>
            </a:r>
            <a:r>
              <a:rPr lang="en" sz="1400"/>
              <a:t>.</a:t>
            </a:r>
            <a:endParaRPr sz="1400"/>
          </a:p>
        </p:txBody>
      </p:sp>
      <p:sp>
        <p:nvSpPr>
          <p:cNvPr id="3987" name="Google Shape;3987;p243"/>
          <p:cNvSpPr txBox="1"/>
          <p:nvPr>
            <p:ph idx="1" type="body"/>
          </p:nvPr>
        </p:nvSpPr>
        <p:spPr>
          <a:xfrm>
            <a:off x="33192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3988" name="Google Shape;3988;p243"/>
          <p:cNvSpPr txBox="1"/>
          <p:nvPr>
            <p:ph type="title"/>
          </p:nvPr>
        </p:nvSpPr>
        <p:spPr>
          <a:xfrm>
            <a:off x="2013250" y="2676150"/>
            <a:ext cx="5397600" cy="22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On the Crosslingual Transferability of Monolingual Representations</a:t>
            </a:r>
            <a:endParaRPr sz="1400"/>
          </a:p>
        </p:txBody>
      </p:sp>
      <p:pic>
        <p:nvPicPr>
          <p:cNvPr id="3989" name="Google Shape;3989;p243"/>
          <p:cNvPicPr preferRelativeResize="0"/>
          <p:nvPr/>
        </p:nvPicPr>
        <p:blipFill>
          <a:blip r:embed="rId4">
            <a:alphaModFix/>
          </a:blip>
          <a:stretch>
            <a:fillRect/>
          </a:stretch>
        </p:blipFill>
        <p:spPr>
          <a:xfrm>
            <a:off x="4175275" y="3319050"/>
            <a:ext cx="1244900" cy="1244900"/>
          </a:xfrm>
          <a:prstGeom prst="rect">
            <a:avLst/>
          </a:prstGeom>
          <a:noFill/>
          <a:ln>
            <a:noFill/>
          </a:ln>
        </p:spPr>
      </p:pic>
      <p:pic>
        <p:nvPicPr>
          <p:cNvPr id="3990" name="Google Shape;3990;p243"/>
          <p:cNvPicPr preferRelativeResize="0"/>
          <p:nvPr/>
        </p:nvPicPr>
        <p:blipFill>
          <a:blip r:embed="rId5">
            <a:alphaModFix/>
          </a:blip>
          <a:stretch>
            <a:fillRect/>
          </a:stretch>
        </p:blipFill>
        <p:spPr>
          <a:xfrm>
            <a:off x="2851450" y="3319050"/>
            <a:ext cx="1244900" cy="1244900"/>
          </a:xfrm>
          <a:prstGeom prst="rect">
            <a:avLst/>
          </a:prstGeom>
          <a:noFill/>
          <a:ln>
            <a:noFill/>
          </a:ln>
        </p:spPr>
      </p:pic>
      <p:sp>
        <p:nvSpPr>
          <p:cNvPr id="3991" name="Google Shape;3991;p243"/>
          <p:cNvSpPr txBox="1"/>
          <p:nvPr/>
        </p:nvSpPr>
        <p:spPr>
          <a:xfrm>
            <a:off x="3533400" y="2899950"/>
            <a:ext cx="2046900" cy="311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Artetxe et al., arXiv 2019</a:t>
            </a:r>
            <a:endParaRPr/>
          </a:p>
        </p:txBody>
      </p:sp>
      <p:sp>
        <p:nvSpPr>
          <p:cNvPr id="3992" name="Google Shape;3992;p243"/>
          <p:cNvSpPr txBox="1"/>
          <p:nvPr>
            <p:ph idx="1" type="body"/>
          </p:nvPr>
        </p:nvSpPr>
        <p:spPr>
          <a:xfrm>
            <a:off x="3289750" y="4635550"/>
            <a:ext cx="4509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Mikel</a:t>
            </a:r>
            <a:endParaRPr/>
          </a:p>
        </p:txBody>
      </p:sp>
      <p:sp>
        <p:nvSpPr>
          <p:cNvPr id="3993" name="Google Shape;3993;p243"/>
          <p:cNvSpPr txBox="1"/>
          <p:nvPr>
            <p:ph idx="1" type="body"/>
          </p:nvPr>
        </p:nvSpPr>
        <p:spPr>
          <a:xfrm>
            <a:off x="4451825" y="4635550"/>
            <a:ext cx="6918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Sebastian</a:t>
            </a:r>
            <a:endParaRPr/>
          </a:p>
        </p:txBody>
      </p:sp>
      <p:sp>
        <p:nvSpPr>
          <p:cNvPr id="3994" name="Google Shape;3994;p243"/>
          <p:cNvSpPr txBox="1"/>
          <p:nvPr>
            <p:ph idx="1" type="body"/>
          </p:nvPr>
        </p:nvSpPr>
        <p:spPr>
          <a:xfrm>
            <a:off x="5917988" y="4635550"/>
            <a:ext cx="4071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Dani</a:t>
            </a:r>
            <a:endParaRPr/>
          </a:p>
        </p:txBody>
      </p:sp>
      <p:pic>
        <p:nvPicPr>
          <p:cNvPr id="3995" name="Google Shape;3995;p243"/>
          <p:cNvPicPr preferRelativeResize="0"/>
          <p:nvPr/>
        </p:nvPicPr>
        <p:blipFill>
          <a:blip r:embed="rId6">
            <a:alphaModFix/>
          </a:blip>
          <a:stretch>
            <a:fillRect/>
          </a:stretch>
        </p:blipFill>
        <p:spPr>
          <a:xfrm>
            <a:off x="5183675" y="3158850"/>
            <a:ext cx="1809875" cy="15653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9" name="Shape 3999"/>
        <p:cNvGrpSpPr/>
        <p:nvPr/>
      </p:nvGrpSpPr>
      <p:grpSpPr>
        <a:xfrm>
          <a:off x="0" y="0"/>
          <a:ext cx="0" cy="0"/>
          <a:chOff x="0" y="0"/>
          <a:chExt cx="0" cy="0"/>
        </a:xfrm>
      </p:grpSpPr>
      <p:sp>
        <p:nvSpPr>
          <p:cNvPr id="4000" name="Google Shape;4000;p24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4001" name="Google Shape;4001;p244"/>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4002" name="Google Shape;4002;p244"/>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a:t>
            </a:r>
            <a:r>
              <a:rPr lang="en" sz="1400">
                <a:solidFill>
                  <a:schemeClr val="accent2"/>
                </a:solidFill>
              </a:rPr>
              <a:t>learns in an</a:t>
            </a:r>
            <a:r>
              <a:rPr lang="en" sz="1400"/>
              <a:t> </a:t>
            </a:r>
            <a:r>
              <a:rPr lang="en" sz="1400">
                <a:solidFill>
                  <a:srgbClr val="BF9000"/>
                </a:solidFill>
              </a:rPr>
              <a:t>efficient</a:t>
            </a:r>
            <a:r>
              <a:rPr lang="en" sz="1400">
                <a:solidFill>
                  <a:schemeClr val="accent2"/>
                </a:solidFill>
              </a:rPr>
              <a:t> way </a:t>
            </a:r>
            <a:r>
              <a:rPr lang="en" sz="1400"/>
              <a:t>to perform </a:t>
            </a:r>
            <a:r>
              <a:rPr lang="en" sz="1400">
                <a:solidFill>
                  <a:srgbClr val="BF9000"/>
                </a:solidFill>
              </a:rPr>
              <a:t>multiple</a:t>
            </a:r>
            <a:r>
              <a:rPr lang="en" sz="1400"/>
              <a:t> </a:t>
            </a:r>
            <a:r>
              <a:rPr lang="en" sz="1400">
                <a:solidFill>
                  <a:srgbClr val="6AA84F"/>
                </a:solidFill>
              </a:rPr>
              <a:t>complex tasks</a:t>
            </a:r>
            <a:r>
              <a:rPr lang="en" sz="1400"/>
              <a:t> in </a:t>
            </a:r>
            <a:r>
              <a:rPr lang="en" sz="1400">
                <a:solidFill>
                  <a:schemeClr val="accent2"/>
                </a:solidFill>
              </a:rPr>
              <a:t>many languages</a:t>
            </a:r>
            <a:r>
              <a:rPr lang="en" sz="1400"/>
              <a:t>.</a:t>
            </a:r>
            <a:endParaRPr sz="1400"/>
          </a:p>
        </p:txBody>
      </p:sp>
      <p:sp>
        <p:nvSpPr>
          <p:cNvPr id="4003" name="Google Shape;4003;p244"/>
          <p:cNvSpPr txBox="1"/>
          <p:nvPr>
            <p:ph idx="1" type="body"/>
          </p:nvPr>
        </p:nvSpPr>
        <p:spPr>
          <a:xfrm>
            <a:off x="33192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4004" name="Google Shape;4004;p244"/>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sp>
        <p:nvSpPr>
          <p:cNvPr id="4005" name="Google Shape;4005;p244"/>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11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Research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86" name="Google Shape;1686;p119"/>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1687" name="Google Shape;1687;p119"/>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continually learns in an efficient way to perform multiple complex tasks in many languages.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9" name="Shape 4009"/>
        <p:cNvGrpSpPr/>
        <p:nvPr/>
      </p:nvGrpSpPr>
      <p:grpSpPr>
        <a:xfrm>
          <a:off x="0" y="0"/>
          <a:ext cx="0" cy="0"/>
          <a:chOff x="0" y="0"/>
          <a:chExt cx="0" cy="0"/>
        </a:xfrm>
      </p:grpSpPr>
      <p:sp>
        <p:nvSpPr>
          <p:cNvPr id="4010" name="Google Shape;4010;p245"/>
          <p:cNvSpPr/>
          <p:nvPr/>
        </p:nvSpPr>
        <p:spPr>
          <a:xfrm>
            <a:off x="1225500" y="2157425"/>
            <a:ext cx="7659300" cy="447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4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4012" name="Google Shape;4012;p245"/>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4013" name="Google Shape;4013;p245"/>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a:t>
            </a:r>
            <a:r>
              <a:rPr lang="en" sz="1400">
                <a:solidFill>
                  <a:schemeClr val="accent2"/>
                </a:solidFill>
              </a:rPr>
              <a:t>learns in an</a:t>
            </a:r>
            <a:r>
              <a:rPr lang="en" sz="1400"/>
              <a:t> </a:t>
            </a:r>
            <a:r>
              <a:rPr lang="en" sz="1400">
                <a:solidFill>
                  <a:srgbClr val="BF9000"/>
                </a:solidFill>
              </a:rPr>
              <a:t>efficient</a:t>
            </a:r>
            <a:r>
              <a:rPr lang="en" sz="1400">
                <a:solidFill>
                  <a:schemeClr val="accent2"/>
                </a:solidFill>
              </a:rPr>
              <a:t> way </a:t>
            </a:r>
            <a:r>
              <a:rPr lang="en" sz="1400"/>
              <a:t>to perform </a:t>
            </a:r>
            <a:r>
              <a:rPr lang="en" sz="1400">
                <a:solidFill>
                  <a:srgbClr val="BF9000"/>
                </a:solidFill>
              </a:rPr>
              <a:t>multiple</a:t>
            </a:r>
            <a:r>
              <a:rPr lang="en" sz="1400"/>
              <a:t> </a:t>
            </a:r>
            <a:r>
              <a:rPr lang="en" sz="1400">
                <a:solidFill>
                  <a:srgbClr val="6AA84F"/>
                </a:solidFill>
              </a:rPr>
              <a:t>complex tasks</a:t>
            </a:r>
            <a:r>
              <a:rPr lang="en" sz="1400"/>
              <a:t> in </a:t>
            </a:r>
            <a:r>
              <a:rPr lang="en" sz="1400">
                <a:solidFill>
                  <a:schemeClr val="accent2"/>
                </a:solidFill>
              </a:rPr>
              <a:t>many languages</a:t>
            </a:r>
            <a:r>
              <a:rPr lang="en" sz="1400"/>
              <a:t>.</a:t>
            </a:r>
            <a:endParaRPr sz="1400"/>
          </a:p>
        </p:txBody>
      </p:sp>
      <p:sp>
        <p:nvSpPr>
          <p:cNvPr id="4014" name="Google Shape;4014;p245"/>
          <p:cNvSpPr txBox="1"/>
          <p:nvPr>
            <p:ph idx="1" type="body"/>
          </p:nvPr>
        </p:nvSpPr>
        <p:spPr>
          <a:xfrm>
            <a:off x="33192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4015" name="Google Shape;4015;p245"/>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sp>
        <p:nvSpPr>
          <p:cNvPr id="4016" name="Google Shape;4016;p245"/>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pic>
        <p:nvPicPr>
          <p:cNvPr id="4017" name="Google Shape;4017;p245"/>
          <p:cNvPicPr preferRelativeResize="0"/>
          <p:nvPr/>
        </p:nvPicPr>
        <p:blipFill>
          <a:blip r:embed="rId4">
            <a:alphaModFix/>
          </a:blip>
          <a:stretch>
            <a:fillRect/>
          </a:stretch>
        </p:blipFill>
        <p:spPr>
          <a:xfrm>
            <a:off x="3486036" y="2900046"/>
            <a:ext cx="2002036" cy="196916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1" name="Shape 4021"/>
        <p:cNvGrpSpPr/>
        <p:nvPr/>
      </p:nvGrpSpPr>
      <p:grpSpPr>
        <a:xfrm>
          <a:off x="0" y="0"/>
          <a:ext cx="0" cy="0"/>
          <a:chOff x="0" y="0"/>
          <a:chExt cx="0" cy="0"/>
        </a:xfrm>
      </p:grpSpPr>
      <p:sp>
        <p:nvSpPr>
          <p:cNvPr id="4022" name="Google Shape;4022;p246"/>
          <p:cNvSpPr/>
          <p:nvPr/>
        </p:nvSpPr>
        <p:spPr>
          <a:xfrm>
            <a:off x="1225500" y="2157425"/>
            <a:ext cx="7659300" cy="4479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4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pic>
        <p:nvPicPr>
          <p:cNvPr id="4024" name="Google Shape;4024;p246"/>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4025" name="Google Shape;4025;p246"/>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a:t>
            </a:r>
            <a:r>
              <a:rPr lang="en" sz="1400">
                <a:solidFill>
                  <a:schemeClr val="accent2"/>
                </a:solidFill>
              </a:rPr>
              <a:t>learns in an</a:t>
            </a:r>
            <a:r>
              <a:rPr lang="en" sz="1400"/>
              <a:t> </a:t>
            </a:r>
            <a:r>
              <a:rPr lang="en" sz="1400">
                <a:solidFill>
                  <a:srgbClr val="BF9000"/>
                </a:solidFill>
              </a:rPr>
              <a:t>efficient</a:t>
            </a:r>
            <a:r>
              <a:rPr lang="en" sz="1400">
                <a:solidFill>
                  <a:schemeClr val="accent2"/>
                </a:solidFill>
              </a:rPr>
              <a:t> way </a:t>
            </a:r>
            <a:r>
              <a:rPr lang="en" sz="1400"/>
              <a:t>to perform </a:t>
            </a:r>
            <a:r>
              <a:rPr lang="en" sz="1400">
                <a:solidFill>
                  <a:srgbClr val="BF9000"/>
                </a:solidFill>
              </a:rPr>
              <a:t>multiple</a:t>
            </a:r>
            <a:r>
              <a:rPr lang="en" sz="1400"/>
              <a:t> </a:t>
            </a:r>
            <a:r>
              <a:rPr lang="en" sz="1400">
                <a:solidFill>
                  <a:srgbClr val="6AA84F"/>
                </a:solidFill>
              </a:rPr>
              <a:t>complex tasks</a:t>
            </a:r>
            <a:r>
              <a:rPr lang="en" sz="1400"/>
              <a:t> in </a:t>
            </a:r>
            <a:r>
              <a:rPr lang="en" sz="1400">
                <a:solidFill>
                  <a:schemeClr val="accent2"/>
                </a:solidFill>
              </a:rPr>
              <a:t>many languages</a:t>
            </a:r>
            <a:r>
              <a:rPr lang="en" sz="1400"/>
              <a:t>.</a:t>
            </a:r>
            <a:endParaRPr sz="1400"/>
          </a:p>
        </p:txBody>
      </p:sp>
      <p:sp>
        <p:nvSpPr>
          <p:cNvPr id="4026" name="Google Shape;4026;p246"/>
          <p:cNvSpPr txBox="1"/>
          <p:nvPr>
            <p:ph idx="1" type="body"/>
          </p:nvPr>
        </p:nvSpPr>
        <p:spPr>
          <a:xfrm>
            <a:off x="33192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4027" name="Google Shape;4027;p246"/>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sp>
        <p:nvSpPr>
          <p:cNvPr id="4028" name="Google Shape;4028;p246"/>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pic>
        <p:nvPicPr>
          <p:cNvPr id="4029" name="Google Shape;4029;p246"/>
          <p:cNvPicPr preferRelativeResize="0"/>
          <p:nvPr/>
        </p:nvPicPr>
        <p:blipFill>
          <a:blip r:embed="rId4">
            <a:alphaModFix/>
          </a:blip>
          <a:stretch>
            <a:fillRect/>
          </a:stretch>
        </p:blipFill>
        <p:spPr>
          <a:xfrm>
            <a:off x="3486036" y="2900046"/>
            <a:ext cx="2002036" cy="1969160"/>
          </a:xfrm>
          <a:prstGeom prst="rect">
            <a:avLst/>
          </a:prstGeom>
          <a:noFill/>
          <a:ln>
            <a:noFill/>
          </a:ln>
        </p:spPr>
      </p:pic>
      <p:pic>
        <p:nvPicPr>
          <p:cNvPr id="4030" name="Google Shape;4030;p246"/>
          <p:cNvPicPr preferRelativeResize="0"/>
          <p:nvPr/>
        </p:nvPicPr>
        <p:blipFill>
          <a:blip r:embed="rId5">
            <a:alphaModFix/>
          </a:blip>
          <a:stretch>
            <a:fillRect/>
          </a:stretch>
        </p:blipFill>
        <p:spPr>
          <a:xfrm>
            <a:off x="4010761" y="2856171"/>
            <a:ext cx="836784" cy="49770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4" name="Shape 4034"/>
        <p:cNvGrpSpPr/>
        <p:nvPr/>
      </p:nvGrpSpPr>
      <p:grpSpPr>
        <a:xfrm>
          <a:off x="0" y="0"/>
          <a:ext cx="0" cy="0"/>
          <a:chOff x="0" y="0"/>
          <a:chExt cx="0" cy="0"/>
        </a:xfrm>
      </p:grpSpPr>
      <p:sp>
        <p:nvSpPr>
          <p:cNvPr id="4035" name="Google Shape;4035;p247"/>
          <p:cNvSpPr txBox="1"/>
          <p:nvPr>
            <p:ph idx="2" type="subTitle"/>
          </p:nvPr>
        </p:nvSpPr>
        <p:spPr>
          <a:xfrm>
            <a:off x="3453375" y="3746775"/>
            <a:ext cx="26373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400">
                <a:solidFill>
                  <a:srgbClr val="FFFFFF"/>
                </a:solidFill>
                <a:uFill>
                  <a:noFill/>
                </a:uFill>
                <a:hlinkClick r:id="rId3"/>
              </a:rPr>
              <a:t>https://dyogatama.github.io</a:t>
            </a:r>
            <a:endParaRPr b="1" sz="1400">
              <a:solidFill>
                <a:srgbClr val="FFFFFF"/>
              </a:solidFill>
            </a:endParaRPr>
          </a:p>
          <a:p>
            <a:pPr indent="0" lvl="0" marL="0" rtl="0" algn="l">
              <a:spcBef>
                <a:spcPts val="500"/>
              </a:spcBef>
              <a:spcAft>
                <a:spcPts val="500"/>
              </a:spcAft>
              <a:buNone/>
            </a:pPr>
            <a:r>
              <a:rPr b="1" lang="en" sz="1400">
                <a:solidFill>
                  <a:srgbClr val="FFFFFF"/>
                </a:solidFill>
              </a:rPr>
              <a:t>dyogatama@google.com</a:t>
            </a:r>
            <a:endParaRPr b="1" sz="1400">
              <a:solidFill>
                <a:srgbClr val="FFFFFF"/>
              </a:solidFill>
            </a:endParaRPr>
          </a:p>
        </p:txBody>
      </p:sp>
      <p:pic>
        <p:nvPicPr>
          <p:cNvPr id="4036" name="Google Shape;4036;p247"/>
          <p:cNvPicPr preferRelativeResize="0"/>
          <p:nvPr/>
        </p:nvPicPr>
        <p:blipFill>
          <a:blip r:embed="rId4">
            <a:alphaModFix/>
          </a:blip>
          <a:stretch>
            <a:fillRect/>
          </a:stretch>
        </p:blipFill>
        <p:spPr>
          <a:xfrm>
            <a:off x="2187850" y="221125"/>
            <a:ext cx="4768300" cy="35762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40" name="Shape 4040"/>
        <p:cNvGrpSpPr/>
        <p:nvPr/>
      </p:nvGrpSpPr>
      <p:grpSpPr>
        <a:xfrm>
          <a:off x="0" y="0"/>
          <a:ext cx="0" cy="0"/>
          <a:chOff x="0" y="0"/>
          <a:chExt cx="0" cy="0"/>
        </a:xfrm>
      </p:grpSpPr>
      <p:sp>
        <p:nvSpPr>
          <p:cNvPr id="4041" name="Google Shape;4041;p248"/>
          <p:cNvSpPr txBox="1"/>
          <p:nvPr>
            <p:ph idx="1" type="body"/>
          </p:nvPr>
        </p:nvSpPr>
        <p:spPr>
          <a:xfrm>
            <a:off x="602850" y="980292"/>
            <a:ext cx="7938300" cy="1385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The ability to acquire, store, and reuse knowledge (about a language’s lexicon, syntax, semantics, and pragmatic conventions) from textual data to </a:t>
            </a:r>
            <a:r>
              <a:rPr b="1" lang="en" sz="1400"/>
              <a:t>adapt</a:t>
            </a:r>
            <a:r>
              <a:rPr lang="en" sz="1400"/>
              <a:t> </a:t>
            </a:r>
            <a:r>
              <a:rPr b="1" lang="en" sz="1400"/>
              <a:t>to new tasks</a:t>
            </a:r>
            <a:r>
              <a:rPr lang="en" sz="1400"/>
              <a:t> </a:t>
            </a:r>
            <a:r>
              <a:rPr b="1" lang="en" sz="1400"/>
              <a:t>quickly</a:t>
            </a:r>
            <a:r>
              <a:rPr lang="en" sz="1400"/>
              <a:t> </a:t>
            </a:r>
            <a:r>
              <a:rPr b="1" lang="en" sz="1400"/>
              <a:t>without forgetting old ones</a:t>
            </a:r>
            <a:r>
              <a:rPr lang="en" sz="1400"/>
              <a:t>.</a:t>
            </a:r>
            <a:endParaRPr sz="1400"/>
          </a:p>
        </p:txBody>
      </p:sp>
      <p:sp>
        <p:nvSpPr>
          <p:cNvPr id="4042" name="Google Shape;4042;p248"/>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General Linguistic Intelligence</a:t>
            </a:r>
            <a:endParaRPr/>
          </a:p>
        </p:txBody>
      </p:sp>
      <p:pic>
        <p:nvPicPr>
          <p:cNvPr id="4043" name="Google Shape;4043;p248"/>
          <p:cNvPicPr preferRelativeResize="0"/>
          <p:nvPr/>
        </p:nvPicPr>
        <p:blipFill>
          <a:blip r:embed="rId3">
            <a:alphaModFix/>
          </a:blip>
          <a:stretch>
            <a:fillRect/>
          </a:stretch>
        </p:blipFill>
        <p:spPr>
          <a:xfrm>
            <a:off x="560162" y="1990350"/>
            <a:ext cx="2336923" cy="2328398"/>
          </a:xfrm>
          <a:prstGeom prst="rect">
            <a:avLst/>
          </a:prstGeom>
          <a:noFill/>
          <a:ln>
            <a:noFill/>
          </a:ln>
        </p:spPr>
      </p:pic>
      <p:pic>
        <p:nvPicPr>
          <p:cNvPr id="4044" name="Google Shape;4044;p248"/>
          <p:cNvPicPr preferRelativeResize="0"/>
          <p:nvPr/>
        </p:nvPicPr>
        <p:blipFill>
          <a:blip r:embed="rId4">
            <a:alphaModFix/>
          </a:blip>
          <a:stretch>
            <a:fillRect/>
          </a:stretch>
        </p:blipFill>
        <p:spPr>
          <a:xfrm>
            <a:off x="3913238" y="2005530"/>
            <a:ext cx="2272832" cy="2272832"/>
          </a:xfrm>
          <a:prstGeom prst="rect">
            <a:avLst/>
          </a:prstGeom>
          <a:noFill/>
          <a:ln>
            <a:noFill/>
          </a:ln>
        </p:spPr>
      </p:pic>
      <p:cxnSp>
        <p:nvCxnSpPr>
          <p:cNvPr id="4045" name="Google Shape;4045;p248"/>
          <p:cNvCxnSpPr/>
          <p:nvPr/>
        </p:nvCxnSpPr>
        <p:spPr>
          <a:xfrm flipH="1" rot="10800000">
            <a:off x="3091000" y="3238125"/>
            <a:ext cx="945900" cy="12000"/>
          </a:xfrm>
          <a:prstGeom prst="straightConnector1">
            <a:avLst/>
          </a:prstGeom>
          <a:noFill/>
          <a:ln cap="flat" cmpd="sng" w="38100">
            <a:solidFill>
              <a:schemeClr val="dk2"/>
            </a:solidFill>
            <a:prstDash val="solid"/>
            <a:round/>
            <a:headEnd len="med" w="med" type="none"/>
            <a:tailEnd len="med" w="med" type="triangle"/>
          </a:ln>
        </p:spPr>
      </p:cxnSp>
      <p:sp>
        <p:nvSpPr>
          <p:cNvPr id="4046" name="Google Shape;4046;p248"/>
          <p:cNvSpPr/>
          <p:nvPr/>
        </p:nvSpPr>
        <p:spPr>
          <a:xfrm>
            <a:off x="2600700" y="4002025"/>
            <a:ext cx="2158675" cy="788850"/>
          </a:xfrm>
          <a:custGeom>
            <a:rect b="b" l="l" r="r" t="t"/>
            <a:pathLst>
              <a:path extrusionOk="0" h="31554" w="86347">
                <a:moveTo>
                  <a:pt x="86347" y="0"/>
                </a:moveTo>
                <a:cubicBezTo>
                  <a:pt x="79071" y="5174"/>
                  <a:pt x="57079" y="27974"/>
                  <a:pt x="42688" y="31046"/>
                </a:cubicBezTo>
                <a:cubicBezTo>
                  <a:pt x="28297" y="34118"/>
                  <a:pt x="7115" y="20535"/>
                  <a:pt x="0" y="18433"/>
                </a:cubicBezTo>
              </a:path>
            </a:pathLst>
          </a:custGeom>
          <a:noFill/>
          <a:ln cap="flat" cmpd="sng" w="38100">
            <a:solidFill>
              <a:schemeClr val="dk2"/>
            </a:solidFill>
            <a:prstDash val="solid"/>
            <a:round/>
            <a:headEnd len="med" w="med" type="none"/>
            <a:tailEnd len="med" w="med" type="triangle"/>
          </a:ln>
        </p:spPr>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50" name="Shape 4050"/>
        <p:cNvGrpSpPr/>
        <p:nvPr/>
      </p:nvGrpSpPr>
      <p:grpSpPr>
        <a:xfrm>
          <a:off x="0" y="0"/>
          <a:ext cx="0" cy="0"/>
          <a:chOff x="0" y="0"/>
          <a:chExt cx="0" cy="0"/>
        </a:xfrm>
      </p:grpSpPr>
      <p:sp>
        <p:nvSpPr>
          <p:cNvPr id="4051" name="Google Shape;4051;p24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sp>
        <p:nvSpPr>
          <p:cNvPr id="4052" name="Google Shape;4052;p249"/>
          <p:cNvSpPr txBox="1"/>
          <p:nvPr/>
        </p:nvSpPr>
        <p:spPr>
          <a:xfrm>
            <a:off x="463175" y="874975"/>
            <a:ext cx="7827600" cy="12789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The future is generative (models).</a:t>
            </a:r>
            <a:endParaRPr>
              <a:solidFill>
                <a:schemeClr val="dk2"/>
              </a:solidFill>
              <a:latin typeface="DM Sans"/>
              <a:ea typeface="DM Sans"/>
              <a:cs typeface="DM Sans"/>
              <a:sym typeface="DM Sans"/>
            </a:endParaRPr>
          </a:p>
          <a:p>
            <a:pPr indent="-317500" lvl="1" marL="914400" rtl="0" algn="l">
              <a:lnSpc>
                <a:spcPct val="125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Elegantly deal with multiple tasks (</a:t>
            </a:r>
            <a:r>
              <a:rPr lang="en">
                <a:solidFill>
                  <a:srgbClr val="A64D79"/>
                </a:solidFill>
                <a:latin typeface="DM Sans"/>
                <a:ea typeface="DM Sans"/>
                <a:cs typeface="DM Sans"/>
                <a:sym typeface="DM Sans"/>
              </a:rPr>
              <a:t>McCann et al., 2018; Radford et al., 2019</a:t>
            </a:r>
            <a:r>
              <a:rPr lang="en">
                <a:solidFill>
                  <a:schemeClr val="dk2"/>
                </a:solidFill>
                <a:latin typeface="DM Sans"/>
                <a:ea typeface="DM Sans"/>
                <a:cs typeface="DM Sans"/>
                <a:sym typeface="DM Sans"/>
              </a:rPr>
              <a:t>).</a:t>
            </a:r>
            <a:endParaRPr>
              <a:solidFill>
                <a:schemeClr val="dk2"/>
              </a:solidFill>
              <a:latin typeface="DM Sans"/>
              <a:ea typeface="DM Sans"/>
              <a:cs typeface="DM Sans"/>
              <a:sym typeface="DM Sans"/>
            </a:endParaRPr>
          </a:p>
          <a:p>
            <a:pPr indent="-317500" lvl="1" marL="914400" rtl="0" algn="l">
              <a:lnSpc>
                <a:spcPct val="125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Approach their asymptotic error faster (</a:t>
            </a:r>
            <a:r>
              <a:rPr b="1" lang="en">
                <a:solidFill>
                  <a:srgbClr val="999999"/>
                </a:solidFill>
                <a:latin typeface="DM Sans"/>
                <a:ea typeface="DM Sans"/>
                <a:cs typeface="DM Sans"/>
                <a:sym typeface="DM Sans"/>
              </a:rPr>
              <a:t>Yogatama et al., arXiv 2017</a:t>
            </a:r>
            <a:r>
              <a:rPr lang="en">
                <a:solidFill>
                  <a:schemeClr val="dk2"/>
                </a:solidFill>
                <a:latin typeface="DM Sans"/>
                <a:ea typeface="DM Sans"/>
                <a:cs typeface="DM Sans"/>
                <a:sym typeface="DM Sans"/>
              </a:rPr>
              <a:t>).</a:t>
            </a:r>
            <a:endParaRPr>
              <a:solidFill>
                <a:schemeClr val="dk2"/>
              </a:solidFill>
              <a:latin typeface="DM Sans"/>
              <a:ea typeface="DM Sans"/>
              <a:cs typeface="DM Sans"/>
              <a:sym typeface="DM Sans"/>
            </a:endParaRPr>
          </a:p>
          <a:p>
            <a:pPr indent="-317500" lvl="1" marL="914400" rtl="0" algn="l">
              <a:lnSpc>
                <a:spcPct val="125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Crucial to imagination and planning (</a:t>
            </a:r>
            <a:r>
              <a:rPr lang="en">
                <a:solidFill>
                  <a:srgbClr val="A64D79"/>
                </a:solidFill>
                <a:latin typeface="DM Sans"/>
                <a:ea typeface="DM Sans"/>
                <a:cs typeface="DM Sans"/>
                <a:sym typeface="DM Sans"/>
              </a:rPr>
              <a:t>Weber et al., 2017</a:t>
            </a:r>
            <a:r>
              <a:rPr lang="en">
                <a:solidFill>
                  <a:schemeClr val="dk2"/>
                </a:solidFill>
                <a:latin typeface="DM Sans"/>
                <a:ea typeface="DM Sans"/>
                <a:cs typeface="DM Sans"/>
                <a:sym typeface="DM Sans"/>
              </a:rPr>
              <a:t>).</a:t>
            </a:r>
            <a:endParaRPr>
              <a:solidFill>
                <a:schemeClr val="dk2"/>
              </a:solidFill>
              <a:latin typeface="DM Sans"/>
              <a:ea typeface="DM Sans"/>
              <a:cs typeface="DM Sans"/>
              <a:sym typeface="DM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56" name="Shape 4056"/>
        <p:cNvGrpSpPr/>
        <p:nvPr/>
      </p:nvGrpSpPr>
      <p:grpSpPr>
        <a:xfrm>
          <a:off x="0" y="0"/>
          <a:ext cx="0" cy="0"/>
          <a:chOff x="0" y="0"/>
          <a:chExt cx="0" cy="0"/>
        </a:xfrm>
      </p:grpSpPr>
      <p:sp>
        <p:nvSpPr>
          <p:cNvPr id="4057" name="Google Shape;4057;p25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4058" name="Google Shape;4058;p250"/>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a:t>
            </a:r>
            <a:r>
              <a:rPr lang="en" sz="1400"/>
              <a:t>ocal adaptation similar to MbPA (</a:t>
            </a:r>
            <a:r>
              <a:rPr lang="en" sz="1400">
                <a:solidFill>
                  <a:srgbClr val="A64D79"/>
                </a:solidFill>
              </a:rPr>
              <a:t>Sprechmann et al., 2018</a:t>
            </a:r>
            <a:r>
              <a:rPr lang="en" sz="1400"/>
              <a:t>).</a:t>
            </a:r>
            <a:endParaRPr sz="1400"/>
          </a:p>
        </p:txBody>
      </p:sp>
      <p:pic>
        <p:nvPicPr>
          <p:cNvPr id="4059" name="Google Shape;4059;p250"/>
          <p:cNvPicPr preferRelativeResize="0"/>
          <p:nvPr/>
        </p:nvPicPr>
        <p:blipFill>
          <a:blip r:embed="rId3">
            <a:alphaModFix/>
          </a:blip>
          <a:stretch>
            <a:fillRect/>
          </a:stretch>
        </p:blipFill>
        <p:spPr>
          <a:xfrm>
            <a:off x="3664750" y="1821595"/>
            <a:ext cx="3755025" cy="295350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63" name="Shape 4063"/>
        <p:cNvGrpSpPr/>
        <p:nvPr/>
      </p:nvGrpSpPr>
      <p:grpSpPr>
        <a:xfrm>
          <a:off x="0" y="0"/>
          <a:ext cx="0" cy="0"/>
          <a:chOff x="0" y="0"/>
          <a:chExt cx="0" cy="0"/>
        </a:xfrm>
      </p:grpSpPr>
      <p:pic>
        <p:nvPicPr>
          <p:cNvPr id="4064" name="Google Shape;4064;p251"/>
          <p:cNvPicPr preferRelativeResize="0"/>
          <p:nvPr/>
        </p:nvPicPr>
        <p:blipFill>
          <a:blip r:embed="rId3">
            <a:alphaModFix/>
          </a:blip>
          <a:stretch>
            <a:fillRect/>
          </a:stretch>
        </p:blipFill>
        <p:spPr>
          <a:xfrm>
            <a:off x="3664750" y="1821595"/>
            <a:ext cx="3755025" cy="2953505"/>
          </a:xfrm>
          <a:prstGeom prst="rect">
            <a:avLst/>
          </a:prstGeom>
          <a:noFill/>
          <a:ln>
            <a:noFill/>
          </a:ln>
        </p:spPr>
      </p:pic>
      <p:sp>
        <p:nvSpPr>
          <p:cNvPr id="4065" name="Google Shape;4065;p25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4066" name="Google Shape;4066;p251"/>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4067" name="Google Shape;4067;p251"/>
          <p:cNvSpPr/>
          <p:nvPr/>
        </p:nvSpPr>
        <p:spPr>
          <a:xfrm>
            <a:off x="4043925" y="4352100"/>
            <a:ext cx="836100" cy="275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8" name="Google Shape;4068;p251"/>
          <p:cNvPicPr preferRelativeResize="0"/>
          <p:nvPr/>
        </p:nvPicPr>
        <p:blipFill>
          <a:blip r:embed="rId4">
            <a:alphaModFix/>
          </a:blip>
          <a:stretch>
            <a:fillRect/>
          </a:stretch>
        </p:blipFill>
        <p:spPr>
          <a:xfrm>
            <a:off x="249200" y="2596074"/>
            <a:ext cx="3120499" cy="1273974"/>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72" name="Shape 4072"/>
        <p:cNvGrpSpPr/>
        <p:nvPr/>
      </p:nvGrpSpPr>
      <p:grpSpPr>
        <a:xfrm>
          <a:off x="0" y="0"/>
          <a:ext cx="0" cy="0"/>
          <a:chOff x="0" y="0"/>
          <a:chExt cx="0" cy="0"/>
        </a:xfrm>
      </p:grpSpPr>
      <p:sp>
        <p:nvSpPr>
          <p:cNvPr id="4073" name="Google Shape;4073;p25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4074" name="Google Shape;4074;p252"/>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pic>
        <p:nvPicPr>
          <p:cNvPr id="4075" name="Google Shape;4075;p252"/>
          <p:cNvPicPr preferRelativeResize="0"/>
          <p:nvPr/>
        </p:nvPicPr>
        <p:blipFill>
          <a:blip r:embed="rId3">
            <a:alphaModFix/>
          </a:blip>
          <a:stretch>
            <a:fillRect/>
          </a:stretch>
        </p:blipFill>
        <p:spPr>
          <a:xfrm>
            <a:off x="2921634" y="1259338"/>
            <a:ext cx="3529090" cy="446400"/>
          </a:xfrm>
          <a:prstGeom prst="rect">
            <a:avLst/>
          </a:prstGeom>
          <a:noFill/>
          <a:ln>
            <a:noFill/>
          </a:ln>
        </p:spPr>
      </p:pic>
      <p:sp>
        <p:nvSpPr>
          <p:cNvPr id="4076" name="Google Shape;4076;p252"/>
          <p:cNvSpPr/>
          <p:nvPr/>
        </p:nvSpPr>
        <p:spPr>
          <a:xfrm>
            <a:off x="2921625" y="568938"/>
            <a:ext cx="3683700" cy="519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7" name="Google Shape;4077;p252"/>
          <p:cNvPicPr preferRelativeResize="0"/>
          <p:nvPr/>
        </p:nvPicPr>
        <p:blipFill>
          <a:blip r:embed="rId4">
            <a:alphaModFix/>
          </a:blip>
          <a:stretch>
            <a:fillRect/>
          </a:stretch>
        </p:blipFill>
        <p:spPr>
          <a:xfrm>
            <a:off x="3664750" y="1821595"/>
            <a:ext cx="3755025" cy="2953505"/>
          </a:xfrm>
          <a:prstGeom prst="rect">
            <a:avLst/>
          </a:prstGeom>
          <a:noFill/>
          <a:ln>
            <a:noFill/>
          </a:ln>
        </p:spPr>
      </p:pic>
      <p:pic>
        <p:nvPicPr>
          <p:cNvPr id="4078" name="Google Shape;4078;p252"/>
          <p:cNvPicPr preferRelativeResize="0"/>
          <p:nvPr/>
        </p:nvPicPr>
        <p:blipFill>
          <a:blip r:embed="rId5">
            <a:alphaModFix/>
          </a:blip>
          <a:stretch>
            <a:fillRect/>
          </a:stretch>
        </p:blipFill>
        <p:spPr>
          <a:xfrm>
            <a:off x="249200" y="2596074"/>
            <a:ext cx="3120499" cy="1273974"/>
          </a:xfrm>
          <a:prstGeom prst="rect">
            <a:avLst/>
          </a:prstGeom>
          <a:noFill/>
          <a:ln>
            <a:noFill/>
          </a:ln>
        </p:spPr>
      </p:pic>
      <p:sp>
        <p:nvSpPr>
          <p:cNvPr id="4079" name="Google Shape;4079;p252"/>
          <p:cNvSpPr/>
          <p:nvPr/>
        </p:nvSpPr>
        <p:spPr>
          <a:xfrm>
            <a:off x="4968700" y="1984794"/>
            <a:ext cx="1810500" cy="278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83" name="Shape 4083"/>
        <p:cNvGrpSpPr/>
        <p:nvPr/>
      </p:nvGrpSpPr>
      <p:grpSpPr>
        <a:xfrm>
          <a:off x="0" y="0"/>
          <a:ext cx="0" cy="0"/>
          <a:chOff x="0" y="0"/>
          <a:chExt cx="0" cy="0"/>
        </a:xfrm>
      </p:grpSpPr>
      <p:sp>
        <p:nvSpPr>
          <p:cNvPr id="4084" name="Google Shape;4084;p25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sp>
        <p:nvSpPr>
          <p:cNvPr id="4085" name="Google Shape;4085;p253"/>
          <p:cNvSpPr/>
          <p:nvPr/>
        </p:nvSpPr>
        <p:spPr>
          <a:xfrm>
            <a:off x="1330193" y="2848646"/>
            <a:ext cx="1280400" cy="3624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 train</a:t>
            </a:r>
            <a:endParaRPr b="1" sz="1100">
              <a:solidFill>
                <a:srgbClr val="FFFFFF"/>
              </a:solidFill>
              <a:latin typeface="DM Sans"/>
              <a:ea typeface="DM Sans"/>
              <a:cs typeface="DM Sans"/>
              <a:sym typeface="DM Sans"/>
            </a:endParaRPr>
          </a:p>
        </p:txBody>
      </p:sp>
      <p:cxnSp>
        <p:nvCxnSpPr>
          <p:cNvPr id="4086" name="Google Shape;4086;p253"/>
          <p:cNvCxnSpPr/>
          <p:nvPr/>
        </p:nvCxnSpPr>
        <p:spPr>
          <a:xfrm flipH="1" rot="10800000">
            <a:off x="833975" y="3197075"/>
            <a:ext cx="6468600" cy="25500"/>
          </a:xfrm>
          <a:prstGeom prst="straightConnector1">
            <a:avLst/>
          </a:prstGeom>
          <a:noFill/>
          <a:ln cap="flat" cmpd="sng" w="19050">
            <a:solidFill>
              <a:srgbClr val="666666"/>
            </a:solidFill>
            <a:prstDash val="solid"/>
            <a:round/>
            <a:headEnd len="med" w="med" type="none"/>
            <a:tailEnd len="med" w="med" type="triangle"/>
          </a:ln>
        </p:spPr>
      </p:cxnSp>
      <p:sp>
        <p:nvSpPr>
          <p:cNvPr id="4087" name="Google Shape;4087;p253"/>
          <p:cNvSpPr/>
          <p:nvPr/>
        </p:nvSpPr>
        <p:spPr>
          <a:xfrm>
            <a:off x="2314739" y="1796575"/>
            <a:ext cx="700800" cy="362400"/>
          </a:xfrm>
          <a:prstGeom prst="rect">
            <a:avLst/>
          </a:prstGeom>
          <a:solidFill>
            <a:srgbClr val="EA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eval</a:t>
            </a:r>
            <a:endParaRPr b="1" sz="1100">
              <a:solidFill>
                <a:srgbClr val="FFFFFF"/>
              </a:solidFill>
              <a:latin typeface="DM Sans"/>
              <a:ea typeface="DM Sans"/>
              <a:cs typeface="DM Sans"/>
              <a:sym typeface="DM Sans"/>
            </a:endParaRPr>
          </a:p>
        </p:txBody>
      </p:sp>
      <p:sp>
        <p:nvSpPr>
          <p:cNvPr id="4088" name="Google Shape;4088;p253"/>
          <p:cNvSpPr/>
          <p:nvPr/>
        </p:nvSpPr>
        <p:spPr>
          <a:xfrm>
            <a:off x="3446094" y="2848646"/>
            <a:ext cx="1280400" cy="362400"/>
          </a:xfrm>
          <a:prstGeom prst="rect">
            <a:avLst/>
          </a:prstGeom>
          <a:solidFill>
            <a:srgbClr val="3C78D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B - train</a:t>
            </a:r>
            <a:endParaRPr b="1" sz="1100">
              <a:solidFill>
                <a:srgbClr val="FFFFFF"/>
              </a:solidFill>
              <a:latin typeface="DM Sans"/>
              <a:ea typeface="DM Sans"/>
              <a:cs typeface="DM Sans"/>
              <a:sym typeface="DM Sans"/>
            </a:endParaRPr>
          </a:p>
        </p:txBody>
      </p:sp>
      <p:sp>
        <p:nvSpPr>
          <p:cNvPr id="4089" name="Google Shape;4089;p253"/>
          <p:cNvSpPr/>
          <p:nvPr/>
        </p:nvSpPr>
        <p:spPr>
          <a:xfrm>
            <a:off x="4784137" y="1796575"/>
            <a:ext cx="700800" cy="362400"/>
          </a:xfrm>
          <a:prstGeom prst="rect">
            <a:avLst/>
          </a:prstGeom>
          <a:solidFill>
            <a:srgbClr val="9FC5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B eval</a:t>
            </a:r>
            <a:endParaRPr b="1" sz="1100">
              <a:solidFill>
                <a:srgbClr val="FFFFFF"/>
              </a:solidFill>
              <a:latin typeface="DM Sans"/>
              <a:ea typeface="DM Sans"/>
              <a:cs typeface="DM Sans"/>
              <a:sym typeface="DM Sans"/>
            </a:endParaRPr>
          </a:p>
        </p:txBody>
      </p:sp>
      <p:sp>
        <p:nvSpPr>
          <p:cNvPr id="4090" name="Google Shape;4090;p253"/>
          <p:cNvSpPr/>
          <p:nvPr/>
        </p:nvSpPr>
        <p:spPr>
          <a:xfrm>
            <a:off x="5699729" y="2834845"/>
            <a:ext cx="1195800" cy="362400"/>
          </a:xfrm>
          <a:prstGeom prst="rect">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C - train</a:t>
            </a:r>
            <a:endParaRPr b="1" sz="1100">
              <a:solidFill>
                <a:srgbClr val="FFFFFF"/>
              </a:solidFill>
              <a:latin typeface="DM Sans"/>
              <a:ea typeface="DM Sans"/>
              <a:cs typeface="DM Sans"/>
              <a:sym typeface="DM Sans"/>
            </a:endParaRPr>
          </a:p>
        </p:txBody>
      </p:sp>
      <p:sp>
        <p:nvSpPr>
          <p:cNvPr id="4091" name="Google Shape;4091;p253"/>
          <p:cNvSpPr/>
          <p:nvPr/>
        </p:nvSpPr>
        <p:spPr>
          <a:xfrm>
            <a:off x="7475426" y="1811202"/>
            <a:ext cx="700800" cy="362400"/>
          </a:xfrm>
          <a:prstGeom prst="rect">
            <a:avLst/>
          </a:prstGeom>
          <a:solidFill>
            <a:srgbClr val="B6D7A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C eval</a:t>
            </a:r>
            <a:endParaRPr b="1" sz="1100">
              <a:solidFill>
                <a:srgbClr val="FFFFFF"/>
              </a:solidFill>
              <a:latin typeface="DM Sans"/>
              <a:ea typeface="DM Sans"/>
              <a:cs typeface="DM Sans"/>
              <a:sym typeface="DM Sans"/>
            </a:endParaRPr>
          </a:p>
        </p:txBody>
      </p:sp>
      <p:cxnSp>
        <p:nvCxnSpPr>
          <p:cNvPr id="4092" name="Google Shape;4092;p253"/>
          <p:cNvCxnSpPr/>
          <p:nvPr/>
        </p:nvCxnSpPr>
        <p:spPr>
          <a:xfrm rot="10800000">
            <a:off x="2695974" y="2218316"/>
            <a:ext cx="15300" cy="992700"/>
          </a:xfrm>
          <a:prstGeom prst="straightConnector1">
            <a:avLst/>
          </a:prstGeom>
          <a:noFill/>
          <a:ln cap="flat" cmpd="sng" w="19050">
            <a:solidFill>
              <a:srgbClr val="666666"/>
            </a:solidFill>
            <a:prstDash val="solid"/>
            <a:round/>
            <a:headEnd len="med" w="med" type="none"/>
            <a:tailEnd len="med" w="med" type="triangle"/>
          </a:ln>
        </p:spPr>
      </p:cxnSp>
      <p:cxnSp>
        <p:nvCxnSpPr>
          <p:cNvPr id="4093" name="Google Shape;4093;p253"/>
          <p:cNvCxnSpPr/>
          <p:nvPr/>
        </p:nvCxnSpPr>
        <p:spPr>
          <a:xfrm rot="10800000">
            <a:off x="4852184" y="2218316"/>
            <a:ext cx="15300" cy="992700"/>
          </a:xfrm>
          <a:prstGeom prst="straightConnector1">
            <a:avLst/>
          </a:prstGeom>
          <a:noFill/>
          <a:ln cap="flat" cmpd="sng" w="19050">
            <a:solidFill>
              <a:srgbClr val="666666"/>
            </a:solidFill>
            <a:prstDash val="solid"/>
            <a:round/>
            <a:headEnd len="med" w="med" type="none"/>
            <a:tailEnd len="med" w="med" type="triangle"/>
          </a:ln>
        </p:spPr>
      </p:cxnSp>
      <p:cxnSp>
        <p:nvCxnSpPr>
          <p:cNvPr id="4094" name="Google Shape;4094;p253"/>
          <p:cNvCxnSpPr/>
          <p:nvPr/>
        </p:nvCxnSpPr>
        <p:spPr>
          <a:xfrm rot="10800000">
            <a:off x="7098361" y="2196432"/>
            <a:ext cx="15300" cy="992700"/>
          </a:xfrm>
          <a:prstGeom prst="straightConnector1">
            <a:avLst/>
          </a:prstGeom>
          <a:noFill/>
          <a:ln cap="flat" cmpd="sng" w="19050">
            <a:solidFill>
              <a:srgbClr val="666666"/>
            </a:solidFill>
            <a:prstDash val="solid"/>
            <a:round/>
            <a:headEnd len="med" w="med" type="none"/>
            <a:tailEnd len="med" w="med" type="triangle"/>
          </a:ln>
        </p:spPr>
      </p:cxnSp>
      <p:sp>
        <p:nvSpPr>
          <p:cNvPr id="4095" name="Google Shape;4095;p253"/>
          <p:cNvSpPr/>
          <p:nvPr/>
        </p:nvSpPr>
        <p:spPr>
          <a:xfrm>
            <a:off x="4083998" y="1796575"/>
            <a:ext cx="700800" cy="362400"/>
          </a:xfrm>
          <a:prstGeom prst="rect">
            <a:avLst/>
          </a:prstGeom>
          <a:solidFill>
            <a:srgbClr val="EA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eval</a:t>
            </a:r>
            <a:endParaRPr b="1" sz="1100">
              <a:solidFill>
                <a:srgbClr val="FFFFFF"/>
              </a:solidFill>
              <a:latin typeface="DM Sans"/>
              <a:ea typeface="DM Sans"/>
              <a:cs typeface="DM Sans"/>
              <a:sym typeface="DM Sans"/>
            </a:endParaRPr>
          </a:p>
        </p:txBody>
      </p:sp>
      <p:sp>
        <p:nvSpPr>
          <p:cNvPr id="4096" name="Google Shape;4096;p253"/>
          <p:cNvSpPr/>
          <p:nvPr/>
        </p:nvSpPr>
        <p:spPr>
          <a:xfrm>
            <a:off x="6774847" y="1811202"/>
            <a:ext cx="700800" cy="362400"/>
          </a:xfrm>
          <a:prstGeom prst="rect">
            <a:avLst/>
          </a:prstGeom>
          <a:solidFill>
            <a:srgbClr val="9FC5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B eval</a:t>
            </a:r>
            <a:endParaRPr b="1" sz="1100">
              <a:solidFill>
                <a:srgbClr val="FFFFFF"/>
              </a:solidFill>
              <a:latin typeface="DM Sans"/>
              <a:ea typeface="DM Sans"/>
              <a:cs typeface="DM Sans"/>
              <a:sym typeface="DM Sans"/>
            </a:endParaRPr>
          </a:p>
        </p:txBody>
      </p:sp>
      <p:sp>
        <p:nvSpPr>
          <p:cNvPr id="4097" name="Google Shape;4097;p253"/>
          <p:cNvSpPr/>
          <p:nvPr/>
        </p:nvSpPr>
        <p:spPr>
          <a:xfrm>
            <a:off x="6112459" y="1811202"/>
            <a:ext cx="662700" cy="362400"/>
          </a:xfrm>
          <a:prstGeom prst="rect">
            <a:avLst/>
          </a:prstGeom>
          <a:solidFill>
            <a:srgbClr val="EA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eval</a:t>
            </a:r>
            <a:endParaRPr b="1" sz="1100">
              <a:solidFill>
                <a:srgbClr val="FFFFFF"/>
              </a:solidFill>
              <a:latin typeface="DM Sans"/>
              <a:ea typeface="DM Sans"/>
              <a:cs typeface="DM Sans"/>
              <a:sym typeface="DM Sans"/>
            </a:endParaRPr>
          </a:p>
        </p:txBody>
      </p:sp>
      <p:sp>
        <p:nvSpPr>
          <p:cNvPr id="4098" name="Google Shape;4098;p253"/>
          <p:cNvSpPr txBox="1"/>
          <p:nvPr/>
        </p:nvSpPr>
        <p:spPr>
          <a:xfrm>
            <a:off x="1716450" y="3697375"/>
            <a:ext cx="5711100" cy="521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Standard setup, models know which task an example belongs to.</a:t>
            </a:r>
            <a:endParaRPr/>
          </a:p>
        </p:txBody>
      </p:sp>
      <p:sp>
        <p:nvSpPr>
          <p:cNvPr id="4099" name="Google Shape;4099;p253"/>
          <p:cNvSpPr txBox="1"/>
          <p:nvPr/>
        </p:nvSpPr>
        <p:spPr>
          <a:xfrm>
            <a:off x="2206950" y="4143500"/>
            <a:ext cx="4502100" cy="42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Never-Ending Language Learning, </a:t>
            </a:r>
            <a:r>
              <a:rPr lang="en">
                <a:solidFill>
                  <a:srgbClr val="A64D79"/>
                </a:solidFill>
                <a:latin typeface="DM Sans"/>
                <a:ea typeface="DM Sans"/>
                <a:cs typeface="DM Sans"/>
                <a:sym typeface="DM Sans"/>
              </a:rPr>
              <a:t>Mitchell et al., 2015</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03" name="Shape 4103"/>
        <p:cNvGrpSpPr/>
        <p:nvPr/>
      </p:nvGrpSpPr>
      <p:grpSpPr>
        <a:xfrm>
          <a:off x="0" y="0"/>
          <a:ext cx="0" cy="0"/>
          <a:chOff x="0" y="0"/>
          <a:chExt cx="0" cy="0"/>
        </a:xfrm>
      </p:grpSpPr>
      <p:sp>
        <p:nvSpPr>
          <p:cNvPr id="4104" name="Google Shape;4104;p254"/>
          <p:cNvSpPr txBox="1"/>
          <p:nvPr>
            <p:ph type="title"/>
          </p:nvPr>
        </p:nvSpPr>
        <p:spPr>
          <a:xfrm>
            <a:off x="599050" y="278600"/>
            <a:ext cx="6703500" cy="55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sp>
        <p:nvSpPr>
          <p:cNvPr id="4105" name="Google Shape;4105;p254"/>
          <p:cNvSpPr/>
          <p:nvPr/>
        </p:nvSpPr>
        <p:spPr>
          <a:xfrm>
            <a:off x="1330193" y="2848646"/>
            <a:ext cx="12804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 train</a:t>
            </a:r>
            <a:endParaRPr b="1" sz="1100">
              <a:solidFill>
                <a:srgbClr val="FFFFFF"/>
              </a:solidFill>
              <a:latin typeface="DM Sans"/>
              <a:ea typeface="DM Sans"/>
              <a:cs typeface="DM Sans"/>
              <a:sym typeface="DM Sans"/>
            </a:endParaRPr>
          </a:p>
        </p:txBody>
      </p:sp>
      <p:cxnSp>
        <p:nvCxnSpPr>
          <p:cNvPr id="4106" name="Google Shape;4106;p254"/>
          <p:cNvCxnSpPr/>
          <p:nvPr/>
        </p:nvCxnSpPr>
        <p:spPr>
          <a:xfrm flipH="1" rot="10800000">
            <a:off x="833975" y="3197075"/>
            <a:ext cx="6468600" cy="25500"/>
          </a:xfrm>
          <a:prstGeom prst="straightConnector1">
            <a:avLst/>
          </a:prstGeom>
          <a:noFill/>
          <a:ln cap="flat" cmpd="sng" w="19050">
            <a:solidFill>
              <a:srgbClr val="666666"/>
            </a:solidFill>
            <a:prstDash val="solid"/>
            <a:round/>
            <a:headEnd len="med" w="med" type="none"/>
            <a:tailEnd len="med" w="med" type="triangle"/>
          </a:ln>
        </p:spPr>
      </p:cxnSp>
      <p:sp>
        <p:nvSpPr>
          <p:cNvPr id="4107" name="Google Shape;4107;p254"/>
          <p:cNvSpPr/>
          <p:nvPr/>
        </p:nvSpPr>
        <p:spPr>
          <a:xfrm>
            <a:off x="2314739" y="1796575"/>
            <a:ext cx="7008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eval</a:t>
            </a:r>
            <a:endParaRPr b="1" sz="1100">
              <a:solidFill>
                <a:srgbClr val="FFFFFF"/>
              </a:solidFill>
              <a:latin typeface="DM Sans"/>
              <a:ea typeface="DM Sans"/>
              <a:cs typeface="DM Sans"/>
              <a:sym typeface="DM Sans"/>
            </a:endParaRPr>
          </a:p>
        </p:txBody>
      </p:sp>
      <p:sp>
        <p:nvSpPr>
          <p:cNvPr id="4108" name="Google Shape;4108;p254"/>
          <p:cNvSpPr/>
          <p:nvPr/>
        </p:nvSpPr>
        <p:spPr>
          <a:xfrm>
            <a:off x="3446094" y="2848646"/>
            <a:ext cx="12804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B - train</a:t>
            </a:r>
            <a:endParaRPr b="1" sz="1100">
              <a:solidFill>
                <a:srgbClr val="FFFFFF"/>
              </a:solidFill>
              <a:latin typeface="DM Sans"/>
              <a:ea typeface="DM Sans"/>
              <a:cs typeface="DM Sans"/>
              <a:sym typeface="DM Sans"/>
            </a:endParaRPr>
          </a:p>
        </p:txBody>
      </p:sp>
      <p:sp>
        <p:nvSpPr>
          <p:cNvPr id="4109" name="Google Shape;4109;p254"/>
          <p:cNvSpPr/>
          <p:nvPr/>
        </p:nvSpPr>
        <p:spPr>
          <a:xfrm>
            <a:off x="4784137" y="1796575"/>
            <a:ext cx="7008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B eval</a:t>
            </a:r>
            <a:endParaRPr b="1" sz="1100">
              <a:solidFill>
                <a:srgbClr val="FFFFFF"/>
              </a:solidFill>
              <a:latin typeface="DM Sans"/>
              <a:ea typeface="DM Sans"/>
              <a:cs typeface="DM Sans"/>
              <a:sym typeface="DM Sans"/>
            </a:endParaRPr>
          </a:p>
        </p:txBody>
      </p:sp>
      <p:sp>
        <p:nvSpPr>
          <p:cNvPr id="4110" name="Google Shape;4110;p254"/>
          <p:cNvSpPr/>
          <p:nvPr/>
        </p:nvSpPr>
        <p:spPr>
          <a:xfrm>
            <a:off x="5699729" y="2834845"/>
            <a:ext cx="11958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C - train</a:t>
            </a:r>
            <a:endParaRPr b="1" sz="1100">
              <a:solidFill>
                <a:srgbClr val="FFFFFF"/>
              </a:solidFill>
              <a:latin typeface="DM Sans"/>
              <a:ea typeface="DM Sans"/>
              <a:cs typeface="DM Sans"/>
              <a:sym typeface="DM Sans"/>
            </a:endParaRPr>
          </a:p>
        </p:txBody>
      </p:sp>
      <p:sp>
        <p:nvSpPr>
          <p:cNvPr id="4111" name="Google Shape;4111;p254"/>
          <p:cNvSpPr/>
          <p:nvPr/>
        </p:nvSpPr>
        <p:spPr>
          <a:xfrm>
            <a:off x="7475426" y="1811202"/>
            <a:ext cx="7008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C eval</a:t>
            </a:r>
            <a:endParaRPr b="1" sz="1100">
              <a:solidFill>
                <a:srgbClr val="FFFFFF"/>
              </a:solidFill>
              <a:latin typeface="DM Sans"/>
              <a:ea typeface="DM Sans"/>
              <a:cs typeface="DM Sans"/>
              <a:sym typeface="DM Sans"/>
            </a:endParaRPr>
          </a:p>
        </p:txBody>
      </p:sp>
      <p:cxnSp>
        <p:nvCxnSpPr>
          <p:cNvPr id="4112" name="Google Shape;4112;p254"/>
          <p:cNvCxnSpPr/>
          <p:nvPr/>
        </p:nvCxnSpPr>
        <p:spPr>
          <a:xfrm rot="10800000">
            <a:off x="2695974" y="2218316"/>
            <a:ext cx="15300" cy="992700"/>
          </a:xfrm>
          <a:prstGeom prst="straightConnector1">
            <a:avLst/>
          </a:prstGeom>
          <a:noFill/>
          <a:ln cap="flat" cmpd="sng" w="19050">
            <a:solidFill>
              <a:srgbClr val="666666"/>
            </a:solidFill>
            <a:prstDash val="solid"/>
            <a:round/>
            <a:headEnd len="med" w="med" type="none"/>
            <a:tailEnd len="med" w="med" type="triangle"/>
          </a:ln>
        </p:spPr>
      </p:cxnSp>
      <p:cxnSp>
        <p:nvCxnSpPr>
          <p:cNvPr id="4113" name="Google Shape;4113;p254"/>
          <p:cNvCxnSpPr/>
          <p:nvPr/>
        </p:nvCxnSpPr>
        <p:spPr>
          <a:xfrm rot="10800000">
            <a:off x="4852184" y="2218316"/>
            <a:ext cx="15300" cy="992700"/>
          </a:xfrm>
          <a:prstGeom prst="straightConnector1">
            <a:avLst/>
          </a:prstGeom>
          <a:noFill/>
          <a:ln cap="flat" cmpd="sng" w="19050">
            <a:solidFill>
              <a:srgbClr val="666666"/>
            </a:solidFill>
            <a:prstDash val="solid"/>
            <a:round/>
            <a:headEnd len="med" w="med" type="none"/>
            <a:tailEnd len="med" w="med" type="triangle"/>
          </a:ln>
        </p:spPr>
      </p:cxnSp>
      <p:cxnSp>
        <p:nvCxnSpPr>
          <p:cNvPr id="4114" name="Google Shape;4114;p254"/>
          <p:cNvCxnSpPr/>
          <p:nvPr/>
        </p:nvCxnSpPr>
        <p:spPr>
          <a:xfrm rot="10800000">
            <a:off x="7098361" y="2196432"/>
            <a:ext cx="15300" cy="992700"/>
          </a:xfrm>
          <a:prstGeom prst="straightConnector1">
            <a:avLst/>
          </a:prstGeom>
          <a:noFill/>
          <a:ln cap="flat" cmpd="sng" w="19050">
            <a:solidFill>
              <a:srgbClr val="666666"/>
            </a:solidFill>
            <a:prstDash val="solid"/>
            <a:round/>
            <a:headEnd len="med" w="med" type="none"/>
            <a:tailEnd len="med" w="med" type="triangle"/>
          </a:ln>
        </p:spPr>
      </p:cxnSp>
      <p:sp>
        <p:nvSpPr>
          <p:cNvPr id="4115" name="Google Shape;4115;p254"/>
          <p:cNvSpPr/>
          <p:nvPr/>
        </p:nvSpPr>
        <p:spPr>
          <a:xfrm>
            <a:off x="4083998" y="1796575"/>
            <a:ext cx="7008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eval</a:t>
            </a:r>
            <a:endParaRPr b="1" sz="1100">
              <a:solidFill>
                <a:srgbClr val="FFFFFF"/>
              </a:solidFill>
              <a:latin typeface="DM Sans"/>
              <a:ea typeface="DM Sans"/>
              <a:cs typeface="DM Sans"/>
              <a:sym typeface="DM Sans"/>
            </a:endParaRPr>
          </a:p>
        </p:txBody>
      </p:sp>
      <p:sp>
        <p:nvSpPr>
          <p:cNvPr id="4116" name="Google Shape;4116;p254"/>
          <p:cNvSpPr/>
          <p:nvPr/>
        </p:nvSpPr>
        <p:spPr>
          <a:xfrm>
            <a:off x="6774847" y="1811202"/>
            <a:ext cx="7008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B eval</a:t>
            </a:r>
            <a:endParaRPr b="1" sz="1100">
              <a:solidFill>
                <a:srgbClr val="FFFFFF"/>
              </a:solidFill>
              <a:latin typeface="DM Sans"/>
              <a:ea typeface="DM Sans"/>
              <a:cs typeface="DM Sans"/>
              <a:sym typeface="DM Sans"/>
            </a:endParaRPr>
          </a:p>
        </p:txBody>
      </p:sp>
      <p:sp>
        <p:nvSpPr>
          <p:cNvPr id="4117" name="Google Shape;4117;p254"/>
          <p:cNvSpPr/>
          <p:nvPr/>
        </p:nvSpPr>
        <p:spPr>
          <a:xfrm>
            <a:off x="6112459" y="1811202"/>
            <a:ext cx="662700" cy="362400"/>
          </a:xfrm>
          <a:prstGeom prst="rect">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DM Sans"/>
                <a:ea typeface="DM Sans"/>
                <a:cs typeface="DM Sans"/>
                <a:sym typeface="DM Sans"/>
              </a:rPr>
              <a:t>Task A eval</a:t>
            </a:r>
            <a:endParaRPr b="1" sz="1100">
              <a:solidFill>
                <a:srgbClr val="FFFFFF"/>
              </a:solidFill>
              <a:latin typeface="DM Sans"/>
              <a:ea typeface="DM Sans"/>
              <a:cs typeface="DM Sans"/>
              <a:sym typeface="DM Sans"/>
            </a:endParaRPr>
          </a:p>
        </p:txBody>
      </p:sp>
      <p:sp>
        <p:nvSpPr>
          <p:cNvPr id="4118" name="Google Shape;4118;p254"/>
          <p:cNvSpPr txBox="1"/>
          <p:nvPr/>
        </p:nvSpPr>
        <p:spPr>
          <a:xfrm>
            <a:off x="2958700" y="3697375"/>
            <a:ext cx="3345900" cy="521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Our more difficult and realistic</a:t>
            </a:r>
            <a:r>
              <a:rPr lang="en">
                <a:solidFill>
                  <a:schemeClr val="dk2"/>
                </a:solidFill>
                <a:latin typeface="DM Sans"/>
                <a:ea typeface="DM Sans"/>
                <a:cs typeface="DM Sans"/>
                <a:sym typeface="DM Sans"/>
              </a:rPr>
              <a:t> setup.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12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Research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93" name="Google Shape;1693;p120"/>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1694" name="Google Shape;1694;p120"/>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learns </a:t>
            </a:r>
            <a:r>
              <a:rPr lang="en" sz="1400"/>
              <a:t>in an efficient way</a:t>
            </a:r>
            <a:r>
              <a:rPr lang="en" sz="1400"/>
              <a:t> to perform multiple </a:t>
            </a:r>
            <a:r>
              <a:rPr lang="en" sz="1400">
                <a:solidFill>
                  <a:srgbClr val="6AA84F"/>
                </a:solidFill>
              </a:rPr>
              <a:t>complex tasks</a:t>
            </a:r>
            <a:r>
              <a:rPr lang="en" sz="1400"/>
              <a:t> in many languages.</a:t>
            </a:r>
            <a:endParaRPr/>
          </a:p>
        </p:txBody>
      </p:sp>
      <p:sp>
        <p:nvSpPr>
          <p:cNvPr id="1695" name="Google Shape;1695;p120"/>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sp>
        <p:nvSpPr>
          <p:cNvPr id="1696" name="Google Shape;1696;p120"/>
          <p:cNvSpPr txBox="1"/>
          <p:nvPr/>
        </p:nvSpPr>
        <p:spPr>
          <a:xfrm>
            <a:off x="333250" y="2490800"/>
            <a:ext cx="31782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Mann; AISTATS 2014</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Yogatama et al., ICLR 2017</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et al., ICLR 2018</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rPr b="1" lang="en" sz="1200">
                <a:solidFill>
                  <a:srgbClr val="999999"/>
                </a:solidFill>
                <a:latin typeface="DM Sans"/>
                <a:ea typeface="DM Sans"/>
                <a:cs typeface="DM Sans"/>
                <a:sym typeface="DM Sans"/>
              </a:rPr>
              <a:t>de Masson d’Autume et al.; NeurIPS 2019</a:t>
            </a:r>
            <a:endParaRPr sz="1200">
              <a:solidFill>
                <a:schemeClr val="dk2"/>
              </a:solidFill>
              <a:latin typeface="DM Sans"/>
              <a:ea typeface="DM Sans"/>
              <a:cs typeface="DM Sans"/>
              <a:sym typeface="DM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22" name="Shape 4122"/>
        <p:cNvGrpSpPr/>
        <p:nvPr/>
      </p:nvGrpSpPr>
      <p:grpSpPr>
        <a:xfrm>
          <a:off x="0" y="0"/>
          <a:ext cx="0" cy="0"/>
          <a:chOff x="0" y="0"/>
          <a:chExt cx="0" cy="0"/>
        </a:xfrm>
      </p:grpSpPr>
      <p:sp>
        <p:nvSpPr>
          <p:cNvPr id="4123" name="Google Shape;4123;p25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Talk</a:t>
            </a:r>
            <a:endParaRPr/>
          </a:p>
        </p:txBody>
      </p:sp>
      <p:sp>
        <p:nvSpPr>
          <p:cNvPr id="4124" name="Google Shape;4124;p255"/>
          <p:cNvSpPr txBox="1"/>
          <p:nvPr>
            <p:ph idx="1" type="body"/>
          </p:nvPr>
        </p:nvSpPr>
        <p:spPr>
          <a:xfrm>
            <a:off x="606750" y="799475"/>
            <a:ext cx="8235300" cy="14322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600"/>
              <a:t>Episodic memory in lifelong language learning. </a:t>
            </a:r>
            <a:endParaRPr sz="1600"/>
          </a:p>
          <a:p>
            <a:pPr indent="0" lvl="0" marL="457200" rtl="0" algn="l">
              <a:spcBef>
                <a:spcPts val="500"/>
              </a:spcBef>
              <a:spcAft>
                <a:spcPts val="0"/>
              </a:spcAft>
              <a:buNone/>
            </a:pPr>
            <a:r>
              <a:rPr b="1" lang="en" sz="1400">
                <a:solidFill>
                  <a:srgbClr val="999999"/>
                </a:solidFill>
              </a:rPr>
              <a:t>de Masson d’Autume et al., NeurIPS 2019</a:t>
            </a:r>
            <a:endParaRPr sz="1600"/>
          </a:p>
          <a:p>
            <a:pPr indent="-330200" lvl="0" marL="457200" rtl="0" algn="l">
              <a:spcBef>
                <a:spcPts val="500"/>
              </a:spcBef>
              <a:spcAft>
                <a:spcPts val="0"/>
              </a:spcAft>
              <a:buSzPts val="1600"/>
              <a:buChar char="●"/>
            </a:pPr>
            <a:r>
              <a:rPr lang="en" sz="1600"/>
              <a:t>A framework for self-supervised language representation learning methods.</a:t>
            </a:r>
            <a:endParaRPr sz="1600"/>
          </a:p>
          <a:p>
            <a:pPr indent="0" lvl="0" marL="457200" rtl="0" algn="l">
              <a:spcBef>
                <a:spcPts val="500"/>
              </a:spcBef>
              <a:spcAft>
                <a:spcPts val="500"/>
              </a:spcAft>
              <a:buNone/>
            </a:pPr>
            <a:r>
              <a:rPr b="1" lang="en" sz="1400">
                <a:solidFill>
                  <a:srgbClr val="999999"/>
                </a:solidFill>
              </a:rPr>
              <a:t>Kong et al., ICLR 2020</a:t>
            </a:r>
            <a:endParaRPr sz="1400"/>
          </a:p>
        </p:txBody>
      </p:sp>
      <p:sp>
        <p:nvSpPr>
          <p:cNvPr id="4125" name="Google Shape;4125;p255"/>
          <p:cNvSpPr/>
          <p:nvPr/>
        </p:nvSpPr>
        <p:spPr>
          <a:xfrm rot="-1691755">
            <a:off x="2975056" y="2763586"/>
            <a:ext cx="2154340" cy="2208022"/>
          </a:xfrm>
          <a:prstGeom prst="ellipse">
            <a:avLst/>
          </a:prstGeom>
          <a:solidFill>
            <a:srgbClr val="D9EAD3">
              <a:alpha val="37990"/>
            </a:srgbClr>
          </a:solidFill>
          <a:ln cap="flat" cmpd="sng" w="3810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CCCC"/>
              </a:solidFill>
            </a:endParaRPr>
          </a:p>
        </p:txBody>
      </p:sp>
      <p:sp>
        <p:nvSpPr>
          <p:cNvPr id="4126" name="Google Shape;4126;p255"/>
          <p:cNvSpPr/>
          <p:nvPr/>
        </p:nvSpPr>
        <p:spPr>
          <a:xfrm rot="-1013607">
            <a:off x="4018619" y="1853514"/>
            <a:ext cx="2119461" cy="2204776"/>
          </a:xfrm>
          <a:prstGeom prst="ellipse">
            <a:avLst/>
          </a:prstGeom>
          <a:solidFill>
            <a:srgbClr val="FFF2CC">
              <a:alpha val="49020"/>
            </a:srgbClr>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CCCC"/>
              </a:solidFill>
            </a:endParaRPr>
          </a:p>
        </p:txBody>
      </p:sp>
      <p:sp>
        <p:nvSpPr>
          <p:cNvPr id="4127" name="Google Shape;4127;p255"/>
          <p:cNvSpPr txBox="1"/>
          <p:nvPr>
            <p:ph idx="1" type="body"/>
          </p:nvPr>
        </p:nvSpPr>
        <p:spPr>
          <a:xfrm>
            <a:off x="3213125" y="3481000"/>
            <a:ext cx="7551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solidFill>
                  <a:srgbClr val="38761D"/>
                </a:solidFill>
              </a:rPr>
              <a:t>Memory models</a:t>
            </a:r>
            <a:endParaRPr sz="1400">
              <a:solidFill>
                <a:srgbClr val="38761D"/>
              </a:solidFill>
            </a:endParaRPr>
          </a:p>
        </p:txBody>
      </p:sp>
      <p:sp>
        <p:nvSpPr>
          <p:cNvPr id="4128" name="Google Shape;4128;p255"/>
          <p:cNvSpPr txBox="1"/>
          <p:nvPr>
            <p:ph idx="1" type="body"/>
          </p:nvPr>
        </p:nvSpPr>
        <p:spPr>
          <a:xfrm>
            <a:off x="4406575" y="2188450"/>
            <a:ext cx="17925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solidFill>
                  <a:srgbClr val="E69138"/>
                </a:solidFill>
              </a:rPr>
              <a:t>Meta, transfer, continual learning</a:t>
            </a:r>
            <a:endParaRPr sz="1400">
              <a:solidFill>
                <a:srgbClr val="E69138"/>
              </a:solidFill>
            </a:endParaRPr>
          </a:p>
        </p:txBody>
      </p:sp>
      <p:sp>
        <p:nvSpPr>
          <p:cNvPr id="4129" name="Google Shape;4129;p255"/>
          <p:cNvSpPr/>
          <p:nvPr/>
        </p:nvSpPr>
        <p:spPr>
          <a:xfrm rot="1986969">
            <a:off x="4774641" y="2874480"/>
            <a:ext cx="2209620" cy="2138638"/>
          </a:xfrm>
          <a:prstGeom prst="ellipse">
            <a:avLst/>
          </a:prstGeom>
          <a:solidFill>
            <a:srgbClr val="EA9999">
              <a:alpha val="34070"/>
            </a:srgbClr>
          </a:solid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CCCC"/>
              </a:solidFill>
            </a:endParaRPr>
          </a:p>
        </p:txBody>
      </p:sp>
      <p:sp>
        <p:nvSpPr>
          <p:cNvPr id="4130" name="Google Shape;4130;p255"/>
          <p:cNvSpPr txBox="1"/>
          <p:nvPr>
            <p:ph idx="1" type="body"/>
          </p:nvPr>
        </p:nvSpPr>
        <p:spPr>
          <a:xfrm>
            <a:off x="5472050" y="4014050"/>
            <a:ext cx="13611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solidFill>
                  <a:srgbClr val="990000"/>
                </a:solidFill>
              </a:rPr>
              <a:t>Representation learning</a:t>
            </a:r>
            <a:endParaRPr sz="1400">
              <a:solidFill>
                <a:srgbClr val="990000"/>
              </a:solidFill>
            </a:endParaRPr>
          </a:p>
        </p:txBody>
      </p:sp>
      <p:sp>
        <p:nvSpPr>
          <p:cNvPr id="4131" name="Google Shape;4131;p255"/>
          <p:cNvSpPr/>
          <p:nvPr/>
        </p:nvSpPr>
        <p:spPr>
          <a:xfrm>
            <a:off x="2998850" y="1990150"/>
            <a:ext cx="2499050" cy="1517600"/>
          </a:xfrm>
          <a:custGeom>
            <a:rect b="b" l="l" r="r" t="t"/>
            <a:pathLst>
              <a:path extrusionOk="0" h="60704" w="99962">
                <a:moveTo>
                  <a:pt x="0" y="0"/>
                </a:moveTo>
                <a:cubicBezTo>
                  <a:pt x="16660" y="10117"/>
                  <a:pt x="83302" y="50587"/>
                  <a:pt x="99962" y="60704"/>
                </a:cubicBezTo>
              </a:path>
            </a:pathLst>
          </a:custGeom>
          <a:noFill/>
          <a:ln cap="flat" cmpd="sng" w="19050">
            <a:solidFill>
              <a:srgbClr val="999999"/>
            </a:solidFill>
            <a:prstDash val="solid"/>
            <a:round/>
            <a:headEnd len="med" w="med" type="none"/>
            <a:tailEnd len="med" w="med" type="triangle"/>
          </a:ln>
        </p:spPr>
      </p:sp>
      <p:sp>
        <p:nvSpPr>
          <p:cNvPr id="4132" name="Google Shape;4132;p255"/>
          <p:cNvSpPr/>
          <p:nvPr/>
        </p:nvSpPr>
        <p:spPr>
          <a:xfrm>
            <a:off x="315407" y="1281325"/>
            <a:ext cx="4655450" cy="2526325"/>
          </a:xfrm>
          <a:custGeom>
            <a:rect b="b" l="l" r="r" t="t"/>
            <a:pathLst>
              <a:path extrusionOk="0" h="101053" w="186218">
                <a:moveTo>
                  <a:pt x="28823" y="0"/>
                </a:moveTo>
                <a:cubicBezTo>
                  <a:pt x="25430" y="6058"/>
                  <a:pt x="-17765" y="19508"/>
                  <a:pt x="8467" y="36350"/>
                </a:cubicBezTo>
                <a:cubicBezTo>
                  <a:pt x="34700" y="53192"/>
                  <a:pt x="156593" y="90269"/>
                  <a:pt x="186218" y="101053"/>
                </a:cubicBezTo>
              </a:path>
            </a:pathLst>
          </a:custGeom>
          <a:noFill/>
          <a:ln cap="flat" cmpd="sng" w="19050">
            <a:solidFill>
              <a:srgbClr val="999999"/>
            </a:solidFill>
            <a:prstDash val="solid"/>
            <a:round/>
            <a:headEnd len="med" w="med" type="none"/>
            <a:tailEnd len="med" w="med" type="triangle"/>
          </a:ln>
        </p:spPr>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36" name="Shape 4136"/>
        <p:cNvGrpSpPr/>
        <p:nvPr/>
      </p:nvGrpSpPr>
      <p:grpSpPr>
        <a:xfrm>
          <a:off x="0" y="0"/>
          <a:ext cx="0" cy="0"/>
          <a:chOff x="0" y="0"/>
          <a:chExt cx="0" cy="0"/>
        </a:xfrm>
      </p:grpSpPr>
      <p:sp>
        <p:nvSpPr>
          <p:cNvPr id="4137" name="Google Shape;4137;p25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Research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38" name="Google Shape;4138;p256"/>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4139" name="Google Shape;4139;p256"/>
          <p:cNvSpPr txBox="1"/>
          <p:nvPr>
            <p:ph idx="1" type="body"/>
          </p:nvPr>
        </p:nvSpPr>
        <p:spPr>
          <a:xfrm>
            <a:off x="3443300" y="1105000"/>
            <a:ext cx="4648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universal language model that continually learns to perform multiple tasks in many languages.</a:t>
            </a:r>
            <a:endParaRPr/>
          </a:p>
        </p:txBody>
      </p:sp>
      <p:sp>
        <p:nvSpPr>
          <p:cNvPr id="4140" name="Google Shape;4140;p256"/>
          <p:cNvSpPr txBox="1"/>
          <p:nvPr/>
        </p:nvSpPr>
        <p:spPr>
          <a:xfrm>
            <a:off x="953900" y="2342375"/>
            <a:ext cx="7515000" cy="38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Yogatama and Mann; AISTATS 2014; Yogatama et al., ICLR 2018; de Masson d’Autume; NeurIPS 2019</a:t>
            </a:r>
            <a:endParaRPr sz="1200">
              <a:solidFill>
                <a:schemeClr val="dk2"/>
              </a:solidFill>
              <a:latin typeface="DM Sans"/>
              <a:ea typeface="DM Sans"/>
              <a:cs typeface="DM Sans"/>
              <a:sym typeface="DM Sans"/>
            </a:endParaRPr>
          </a:p>
        </p:txBody>
      </p:sp>
      <p:sp>
        <p:nvSpPr>
          <p:cNvPr id="4141" name="Google Shape;4141;p256"/>
          <p:cNvSpPr txBox="1"/>
          <p:nvPr>
            <p:ph idx="1" type="body"/>
          </p:nvPr>
        </p:nvSpPr>
        <p:spPr>
          <a:xfrm>
            <a:off x="553500" y="2184875"/>
            <a:ext cx="7818300" cy="6174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400"/>
              <a:t>Semi-parametric models/memory-augmented neural networks</a:t>
            </a:r>
            <a:r>
              <a:rPr lang="en"/>
              <a:t>.</a:t>
            </a:r>
            <a:endParaRPr/>
          </a:p>
          <a:p>
            <a:pPr indent="0" lvl="0" marL="457200" rtl="0" algn="l">
              <a:spcBef>
                <a:spcPts val="500"/>
              </a:spcBef>
              <a:spcAft>
                <a:spcPts val="0"/>
              </a:spcAft>
              <a:buNone/>
            </a:pPr>
            <a:r>
              <a:t/>
            </a:r>
            <a:endParaRPr/>
          </a:p>
          <a:p>
            <a:pPr indent="-304800" lvl="0" marL="457200" rtl="0" algn="l">
              <a:spcBef>
                <a:spcPts val="500"/>
              </a:spcBef>
              <a:spcAft>
                <a:spcPts val="0"/>
              </a:spcAft>
              <a:buSzPts val="1200"/>
              <a:buChar char="●"/>
            </a:pPr>
            <a:r>
              <a:rPr lang="en" sz="1400"/>
              <a:t>Architectural advances and structural biases for self-supervised representation learning.</a:t>
            </a:r>
            <a:endParaRPr sz="1400"/>
          </a:p>
          <a:p>
            <a:pPr indent="0" lvl="0" marL="457200" rtl="0" algn="l">
              <a:spcBef>
                <a:spcPts val="500"/>
              </a:spcBef>
              <a:spcAft>
                <a:spcPts val="0"/>
              </a:spcAft>
              <a:buNone/>
            </a:pPr>
            <a:r>
              <a:t/>
            </a:r>
            <a:endParaRPr sz="1400"/>
          </a:p>
          <a:p>
            <a:pPr indent="-304800" lvl="0" marL="457200" rtl="0" algn="l">
              <a:spcBef>
                <a:spcPts val="500"/>
              </a:spcBef>
              <a:spcAft>
                <a:spcPts val="0"/>
              </a:spcAft>
              <a:buSzPts val="1200"/>
              <a:buChar char="●"/>
            </a:pPr>
            <a:r>
              <a:rPr lang="en" sz="1400"/>
              <a:t>Generative language models</a:t>
            </a:r>
            <a:r>
              <a:rPr lang="en"/>
              <a:t>.</a:t>
            </a:r>
            <a:endParaRPr/>
          </a:p>
        </p:txBody>
      </p:sp>
      <p:sp>
        <p:nvSpPr>
          <p:cNvPr id="4142" name="Google Shape;4142;p256"/>
          <p:cNvSpPr txBox="1"/>
          <p:nvPr/>
        </p:nvSpPr>
        <p:spPr>
          <a:xfrm>
            <a:off x="946375" y="2992900"/>
            <a:ext cx="7327200" cy="38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Yogatama and Smith;</a:t>
            </a:r>
            <a:r>
              <a:rPr lang="en" sz="1200">
                <a:solidFill>
                  <a:schemeClr val="dk2"/>
                </a:solidFill>
                <a:latin typeface="DM Sans"/>
                <a:ea typeface="DM Sans"/>
                <a:cs typeface="DM Sans"/>
                <a:sym typeface="DM Sans"/>
              </a:rPr>
              <a:t> </a:t>
            </a:r>
            <a:r>
              <a:rPr b="1" lang="en" sz="1200">
                <a:solidFill>
                  <a:srgbClr val="999999"/>
                </a:solidFill>
                <a:latin typeface="DM Sans"/>
                <a:ea typeface="DM Sans"/>
                <a:cs typeface="DM Sans"/>
                <a:sym typeface="DM Sans"/>
              </a:rPr>
              <a:t>ACL 2014; ICML 2015; Yogatama et al., ICLR 2017; Maillard et al., JNLE 2019</a:t>
            </a:r>
            <a:endParaRPr sz="1200">
              <a:solidFill>
                <a:schemeClr val="dk2"/>
              </a:solidFill>
              <a:latin typeface="DM Sans"/>
              <a:ea typeface="DM Sans"/>
              <a:cs typeface="DM Sans"/>
              <a:sym typeface="DM Sans"/>
            </a:endParaRPr>
          </a:p>
        </p:txBody>
      </p:sp>
      <p:sp>
        <p:nvSpPr>
          <p:cNvPr id="4143" name="Google Shape;4143;p256"/>
          <p:cNvSpPr txBox="1"/>
          <p:nvPr/>
        </p:nvSpPr>
        <p:spPr>
          <a:xfrm>
            <a:off x="953900" y="3660425"/>
            <a:ext cx="5887200" cy="38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Yogatama et al., TACL 2014; Yogatama et al., arXiv 2017; Kong et al., ICLR 2018</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p:txBody>
      </p:sp>
      <p:sp>
        <p:nvSpPr>
          <p:cNvPr id="4144" name="Google Shape;4144;p256"/>
          <p:cNvSpPr txBox="1"/>
          <p:nvPr>
            <p:ph idx="1" type="body"/>
          </p:nvPr>
        </p:nvSpPr>
        <p:spPr>
          <a:xfrm>
            <a:off x="1870975" y="4180950"/>
            <a:ext cx="6338400" cy="617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Reasoning (</a:t>
            </a:r>
            <a:r>
              <a:rPr lang="en">
                <a:solidFill>
                  <a:srgbClr val="A64D79"/>
                </a:solidFill>
              </a:rPr>
              <a:t>Dhingra et al., 2020</a:t>
            </a:r>
            <a:r>
              <a:rPr lang="en"/>
              <a:t>), interactions with other modalities (</a:t>
            </a:r>
            <a:r>
              <a:rPr lang="en">
                <a:solidFill>
                  <a:srgbClr val="A64D79"/>
                </a:solidFill>
              </a:rPr>
              <a:t>Baltrusaitis et al., 2019</a:t>
            </a:r>
            <a:r>
              <a:rPr lang="en"/>
              <a:t>), robustness (</a:t>
            </a:r>
            <a:r>
              <a:rPr b="1" lang="en">
                <a:solidFill>
                  <a:srgbClr val="999999"/>
                </a:solidFill>
              </a:rPr>
              <a:t>Huang et al., EMNLP 2019</a:t>
            </a:r>
            <a:r>
              <a:rPr lang="en"/>
              <a:t>),  fairness (</a:t>
            </a:r>
            <a:r>
              <a:rPr lang="en">
                <a:solidFill>
                  <a:srgbClr val="A64D79"/>
                </a:solidFill>
              </a:rPr>
              <a:t>Manzini et al., 2019</a:t>
            </a:r>
            <a:r>
              <a:rPr lang="en"/>
              <a:t>), and others</a:t>
            </a:r>
            <a:endParaRPr/>
          </a:p>
        </p:txBody>
      </p:sp>
      <p:pic>
        <p:nvPicPr>
          <p:cNvPr id="4145" name="Google Shape;4145;p256"/>
          <p:cNvPicPr preferRelativeResize="0"/>
          <p:nvPr/>
        </p:nvPicPr>
        <p:blipFill>
          <a:blip r:embed="rId4">
            <a:alphaModFix/>
          </a:blip>
          <a:stretch>
            <a:fillRect/>
          </a:stretch>
        </p:blipFill>
        <p:spPr>
          <a:xfrm>
            <a:off x="953900" y="4011950"/>
            <a:ext cx="772248" cy="77224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49" name="Shape 4149"/>
        <p:cNvGrpSpPr/>
        <p:nvPr/>
      </p:nvGrpSpPr>
      <p:grpSpPr>
        <a:xfrm>
          <a:off x="0" y="0"/>
          <a:ext cx="0" cy="0"/>
          <a:chOff x="0" y="0"/>
          <a:chExt cx="0" cy="0"/>
        </a:xfrm>
      </p:grpSpPr>
      <p:sp>
        <p:nvSpPr>
          <p:cNvPr id="4150" name="Google Shape;4150;p25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Future Directions</a:t>
            </a:r>
            <a:endParaRPr/>
          </a:p>
        </p:txBody>
      </p:sp>
      <p:sp>
        <p:nvSpPr>
          <p:cNvPr id="4151" name="Google Shape;4151;p257"/>
          <p:cNvSpPr/>
          <p:nvPr/>
        </p:nvSpPr>
        <p:spPr>
          <a:xfrm rot="-1691706">
            <a:off x="2781494" y="1187064"/>
            <a:ext cx="1377215" cy="3423501"/>
          </a:xfrm>
          <a:prstGeom prst="ellipse">
            <a:avLst/>
          </a:prstGeom>
          <a:solidFill>
            <a:srgbClr val="D9EAD3">
              <a:alpha val="37990"/>
            </a:srgbClr>
          </a:solidFill>
          <a:ln cap="flat" cmpd="sng" w="3810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CCCC"/>
              </a:solidFill>
            </a:endParaRPr>
          </a:p>
        </p:txBody>
      </p:sp>
      <p:sp>
        <p:nvSpPr>
          <p:cNvPr id="4152" name="Google Shape;4152;p257"/>
          <p:cNvSpPr/>
          <p:nvPr/>
        </p:nvSpPr>
        <p:spPr>
          <a:xfrm rot="3108465">
            <a:off x="4748835" y="1158889"/>
            <a:ext cx="1240170" cy="3703072"/>
          </a:xfrm>
          <a:prstGeom prst="ellipse">
            <a:avLst/>
          </a:prstGeom>
          <a:solidFill>
            <a:srgbClr val="FFE599">
              <a:alpha val="43020"/>
            </a:srgbClr>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4CCCC"/>
                </a:solidFill>
              </a:rPr>
              <a:t> </a:t>
            </a:r>
            <a:endParaRPr>
              <a:solidFill>
                <a:srgbClr val="F4CCCC"/>
              </a:solidFill>
            </a:endParaRPr>
          </a:p>
        </p:txBody>
      </p:sp>
      <p:sp>
        <p:nvSpPr>
          <p:cNvPr id="4153" name="Google Shape;4153;p257"/>
          <p:cNvSpPr/>
          <p:nvPr/>
        </p:nvSpPr>
        <p:spPr>
          <a:xfrm rot="1987205">
            <a:off x="4175820" y="650518"/>
            <a:ext cx="1145873" cy="3459164"/>
          </a:xfrm>
          <a:prstGeom prst="ellipse">
            <a:avLst/>
          </a:prstGeom>
          <a:solidFill>
            <a:srgbClr val="EA9999">
              <a:alpha val="34070"/>
            </a:srgbClr>
          </a:solid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CCCC"/>
              </a:solidFill>
            </a:endParaRPr>
          </a:p>
        </p:txBody>
      </p:sp>
      <p:sp>
        <p:nvSpPr>
          <p:cNvPr id="4154" name="Google Shape;4154;p257"/>
          <p:cNvSpPr/>
          <p:nvPr/>
        </p:nvSpPr>
        <p:spPr>
          <a:xfrm rot="-1013789">
            <a:off x="3667262" y="851968"/>
            <a:ext cx="1151927" cy="3409861"/>
          </a:xfrm>
          <a:prstGeom prst="ellipse">
            <a:avLst/>
          </a:prstGeom>
          <a:solidFill>
            <a:srgbClr val="C9DAF8">
              <a:alpha val="39660"/>
            </a:srgbClr>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4CCCC"/>
              </a:solidFill>
            </a:endParaRPr>
          </a:p>
        </p:txBody>
      </p:sp>
      <p:sp>
        <p:nvSpPr>
          <p:cNvPr id="4155" name="Google Shape;4155;p257"/>
          <p:cNvSpPr txBox="1"/>
          <p:nvPr>
            <p:ph idx="1" type="body"/>
          </p:nvPr>
        </p:nvSpPr>
        <p:spPr>
          <a:xfrm>
            <a:off x="4885650" y="1416575"/>
            <a:ext cx="11520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solidFill>
                  <a:srgbClr val="990000"/>
                </a:solidFill>
              </a:rPr>
              <a:t>Generative models</a:t>
            </a:r>
            <a:endParaRPr>
              <a:solidFill>
                <a:srgbClr val="990000"/>
              </a:solidFill>
            </a:endParaRPr>
          </a:p>
        </p:txBody>
      </p:sp>
      <p:sp>
        <p:nvSpPr>
          <p:cNvPr id="4156" name="Google Shape;4156;p257"/>
          <p:cNvSpPr txBox="1"/>
          <p:nvPr>
            <p:ph idx="1" type="body"/>
          </p:nvPr>
        </p:nvSpPr>
        <p:spPr>
          <a:xfrm>
            <a:off x="5605600" y="2295150"/>
            <a:ext cx="11520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solidFill>
                  <a:srgbClr val="BF9000"/>
                </a:solidFill>
              </a:rPr>
              <a:t>Representation learning</a:t>
            </a:r>
            <a:endParaRPr>
              <a:solidFill>
                <a:srgbClr val="BF9000"/>
              </a:solidFill>
            </a:endParaRPr>
          </a:p>
        </p:txBody>
      </p:sp>
      <p:sp>
        <p:nvSpPr>
          <p:cNvPr id="4157" name="Google Shape;4157;p257"/>
          <p:cNvSpPr txBox="1"/>
          <p:nvPr>
            <p:ph idx="1" type="body"/>
          </p:nvPr>
        </p:nvSpPr>
        <p:spPr>
          <a:xfrm>
            <a:off x="2694825" y="1830150"/>
            <a:ext cx="7551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solidFill>
                  <a:srgbClr val="38761D"/>
                </a:solidFill>
              </a:rPr>
              <a:t>Memory models</a:t>
            </a:r>
            <a:endParaRPr>
              <a:solidFill>
                <a:srgbClr val="38761D"/>
              </a:solidFill>
            </a:endParaRPr>
          </a:p>
        </p:txBody>
      </p:sp>
      <p:sp>
        <p:nvSpPr>
          <p:cNvPr id="4158" name="Google Shape;4158;p257"/>
          <p:cNvSpPr txBox="1"/>
          <p:nvPr>
            <p:ph idx="1" type="body"/>
          </p:nvPr>
        </p:nvSpPr>
        <p:spPr>
          <a:xfrm>
            <a:off x="3717350" y="1103975"/>
            <a:ext cx="6543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Meta, transfer, continual learning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62" name="Shape 4162"/>
        <p:cNvGrpSpPr/>
        <p:nvPr/>
      </p:nvGrpSpPr>
      <p:grpSpPr>
        <a:xfrm>
          <a:off x="0" y="0"/>
          <a:ext cx="0" cy="0"/>
          <a:chOff x="0" y="0"/>
          <a:chExt cx="0" cy="0"/>
        </a:xfrm>
      </p:grpSpPr>
      <p:sp>
        <p:nvSpPr>
          <p:cNvPr id="4163" name="Google Shape;4163;p25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Frontiers of NLP</a:t>
            </a:r>
            <a:endParaRPr/>
          </a:p>
        </p:txBody>
      </p:sp>
      <p:sp>
        <p:nvSpPr>
          <p:cNvPr id="4164" name="Google Shape;4164;p258"/>
          <p:cNvSpPr txBox="1"/>
          <p:nvPr>
            <p:ph idx="1" type="body"/>
          </p:nvPr>
        </p:nvSpPr>
        <p:spPr>
          <a:xfrm>
            <a:off x="4686175" y="854825"/>
            <a:ext cx="1279800" cy="34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Meta, transfer, continual learning</a:t>
            </a:r>
            <a:endParaRPr/>
          </a:p>
        </p:txBody>
      </p:sp>
      <p:sp>
        <p:nvSpPr>
          <p:cNvPr id="4165" name="Google Shape;4165;p258"/>
          <p:cNvSpPr txBox="1"/>
          <p:nvPr>
            <p:ph idx="1" type="body"/>
          </p:nvPr>
        </p:nvSpPr>
        <p:spPr>
          <a:xfrm>
            <a:off x="6530525" y="2386575"/>
            <a:ext cx="11520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solidFill>
                  <a:srgbClr val="990000"/>
                </a:solidFill>
              </a:rPr>
              <a:t>Generative models</a:t>
            </a:r>
            <a:endParaRPr>
              <a:solidFill>
                <a:srgbClr val="990000"/>
              </a:solidFill>
            </a:endParaRPr>
          </a:p>
        </p:txBody>
      </p:sp>
      <p:sp>
        <p:nvSpPr>
          <p:cNvPr id="4166" name="Google Shape;4166;p258"/>
          <p:cNvSpPr txBox="1"/>
          <p:nvPr>
            <p:ph idx="1" type="body"/>
          </p:nvPr>
        </p:nvSpPr>
        <p:spPr>
          <a:xfrm>
            <a:off x="4673875" y="4331750"/>
            <a:ext cx="11520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solidFill>
                  <a:srgbClr val="BF9000"/>
                </a:solidFill>
              </a:rPr>
              <a:t>Representation learning</a:t>
            </a:r>
            <a:endParaRPr>
              <a:solidFill>
                <a:srgbClr val="BF9000"/>
              </a:solidFill>
            </a:endParaRPr>
          </a:p>
        </p:txBody>
      </p:sp>
      <p:sp>
        <p:nvSpPr>
          <p:cNvPr id="4167" name="Google Shape;4167;p258"/>
          <p:cNvSpPr txBox="1"/>
          <p:nvPr>
            <p:ph idx="1" type="body"/>
          </p:nvPr>
        </p:nvSpPr>
        <p:spPr>
          <a:xfrm>
            <a:off x="1884475" y="2305325"/>
            <a:ext cx="755100" cy="3126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solidFill>
                  <a:srgbClr val="38761D"/>
                </a:solidFill>
              </a:rPr>
              <a:t>Memory models</a:t>
            </a:r>
            <a:endParaRPr>
              <a:solidFill>
                <a:srgbClr val="38761D"/>
              </a:solidFill>
            </a:endParaRPr>
          </a:p>
        </p:txBody>
      </p:sp>
      <p:cxnSp>
        <p:nvCxnSpPr>
          <p:cNvPr id="4168" name="Google Shape;4168;p258"/>
          <p:cNvCxnSpPr/>
          <p:nvPr/>
        </p:nvCxnSpPr>
        <p:spPr>
          <a:xfrm>
            <a:off x="4394600" y="938175"/>
            <a:ext cx="8100" cy="3514200"/>
          </a:xfrm>
          <a:prstGeom prst="straightConnector1">
            <a:avLst/>
          </a:prstGeom>
          <a:noFill/>
          <a:ln cap="flat" cmpd="sng" w="28575">
            <a:solidFill>
              <a:schemeClr val="dk2"/>
            </a:solidFill>
            <a:prstDash val="solid"/>
            <a:round/>
            <a:headEnd len="med" w="med" type="triangle"/>
            <a:tailEnd len="med" w="med" type="triangle"/>
          </a:ln>
        </p:spPr>
      </p:cxnSp>
      <p:cxnSp>
        <p:nvCxnSpPr>
          <p:cNvPr id="4169" name="Google Shape;4169;p258"/>
          <p:cNvCxnSpPr/>
          <p:nvPr/>
        </p:nvCxnSpPr>
        <p:spPr>
          <a:xfrm flipH="1">
            <a:off x="2430050" y="2771250"/>
            <a:ext cx="3974400" cy="7800"/>
          </a:xfrm>
          <a:prstGeom prst="straightConnector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2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Research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02" name="Google Shape;1702;p121"/>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1703" name="Google Shape;1703;p121"/>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a:t>
            </a:r>
            <a:r>
              <a:rPr lang="en" sz="1400">
                <a:solidFill>
                  <a:schemeClr val="accent2"/>
                </a:solidFill>
              </a:rPr>
              <a:t>learns in an</a:t>
            </a:r>
            <a:r>
              <a:rPr lang="en" sz="1400"/>
              <a:t> </a:t>
            </a:r>
            <a:r>
              <a:rPr lang="en" sz="1400">
                <a:solidFill>
                  <a:schemeClr val="accent2"/>
                </a:solidFill>
              </a:rPr>
              <a:t>efficient way </a:t>
            </a:r>
            <a:r>
              <a:rPr lang="en" sz="1400"/>
              <a:t>to perform multiple </a:t>
            </a:r>
            <a:r>
              <a:rPr lang="en" sz="1400">
                <a:solidFill>
                  <a:srgbClr val="6AA84F"/>
                </a:solidFill>
              </a:rPr>
              <a:t>complex tasks</a:t>
            </a:r>
            <a:r>
              <a:rPr lang="en" sz="1400"/>
              <a:t> in </a:t>
            </a:r>
            <a:r>
              <a:rPr lang="en" sz="1400">
                <a:solidFill>
                  <a:schemeClr val="accent2"/>
                </a:solidFill>
              </a:rPr>
              <a:t>many languages</a:t>
            </a:r>
            <a:r>
              <a:rPr lang="en" sz="1400"/>
              <a:t>.</a:t>
            </a:r>
            <a:endParaRPr sz="1400"/>
          </a:p>
        </p:txBody>
      </p:sp>
      <p:sp>
        <p:nvSpPr>
          <p:cNvPr id="1704" name="Google Shape;1704;p121"/>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sp>
        <p:nvSpPr>
          <p:cNvPr id="1705" name="Google Shape;1705;p121"/>
          <p:cNvSpPr txBox="1"/>
          <p:nvPr>
            <p:ph idx="1" type="body"/>
          </p:nvPr>
        </p:nvSpPr>
        <p:spPr>
          <a:xfrm>
            <a:off x="34716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1706" name="Google Shape;1706;p121"/>
          <p:cNvSpPr txBox="1"/>
          <p:nvPr/>
        </p:nvSpPr>
        <p:spPr>
          <a:xfrm>
            <a:off x="3624075" y="2490800"/>
            <a:ext cx="25497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Smith;</a:t>
            </a:r>
            <a:r>
              <a:rPr lang="en" sz="1200">
                <a:solidFill>
                  <a:schemeClr val="dk2"/>
                </a:solidFill>
                <a:latin typeface="DM Sans"/>
                <a:ea typeface="DM Sans"/>
                <a:cs typeface="DM Sans"/>
                <a:sym typeface="DM Sans"/>
              </a:rPr>
              <a:t> </a:t>
            </a:r>
            <a:r>
              <a:rPr b="1" lang="en" sz="1200">
                <a:solidFill>
                  <a:srgbClr val="999999"/>
                </a:solidFill>
                <a:latin typeface="DM Sans"/>
                <a:ea typeface="DM Sans"/>
                <a:cs typeface="DM Sans"/>
                <a:sym typeface="DM Sans"/>
              </a:rPr>
              <a:t>ACL 2014</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and Smith; ICML 2015</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Artetxe et al., arXiv 2019</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Kong et al., ICLR 2020</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t/>
            </a:r>
            <a:endParaRPr b="1" sz="1200">
              <a:solidFill>
                <a:srgbClr val="999999"/>
              </a:solidFill>
              <a:latin typeface="DM Sans"/>
              <a:ea typeface="DM Sans"/>
              <a:cs typeface="DM Sans"/>
              <a:sym typeface="DM Sans"/>
            </a:endParaRPr>
          </a:p>
        </p:txBody>
      </p:sp>
      <p:sp>
        <p:nvSpPr>
          <p:cNvPr id="1707" name="Google Shape;1707;p121"/>
          <p:cNvSpPr txBox="1"/>
          <p:nvPr/>
        </p:nvSpPr>
        <p:spPr>
          <a:xfrm>
            <a:off x="333250" y="2490800"/>
            <a:ext cx="31782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Mann; AISTATS 2014</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Yogatama et al., ICLR 2017</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et al., ICLR 2018</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rPr b="1" lang="en" sz="1200">
                <a:solidFill>
                  <a:srgbClr val="999999"/>
                </a:solidFill>
                <a:latin typeface="DM Sans"/>
                <a:ea typeface="DM Sans"/>
                <a:cs typeface="DM Sans"/>
                <a:sym typeface="DM Sans"/>
              </a:rPr>
              <a:t>de Masson d’Autume et al.; NeurIPS 2019</a:t>
            </a:r>
            <a:endParaRPr sz="1200">
              <a:solidFill>
                <a:schemeClr val="dk2"/>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12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Research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13" name="Google Shape;1713;p122"/>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1714" name="Google Shape;1714;p122"/>
          <p:cNvSpPr txBox="1"/>
          <p:nvPr/>
        </p:nvSpPr>
        <p:spPr>
          <a:xfrm>
            <a:off x="6416250" y="2490800"/>
            <a:ext cx="24894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et al., TACL 2014</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et al., arXiv 2017</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Kong et al., ICLR 2018</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rPr b="1" lang="en" sz="1200">
                <a:solidFill>
                  <a:srgbClr val="999999"/>
                </a:solidFill>
                <a:latin typeface="DM Sans"/>
                <a:ea typeface="DM Sans"/>
                <a:cs typeface="DM Sans"/>
                <a:sym typeface="DM Sans"/>
              </a:rPr>
              <a:t>Cao and Yogatama, arXiv 2020</a:t>
            </a:r>
            <a:endParaRPr b="1" sz="1200">
              <a:solidFill>
                <a:srgbClr val="999999"/>
              </a:solidFill>
              <a:latin typeface="DM Sans"/>
              <a:ea typeface="DM Sans"/>
              <a:cs typeface="DM Sans"/>
              <a:sym typeface="DM Sans"/>
            </a:endParaRPr>
          </a:p>
        </p:txBody>
      </p:sp>
      <p:sp>
        <p:nvSpPr>
          <p:cNvPr id="1715" name="Google Shape;1715;p122"/>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a:t>
            </a:r>
            <a:r>
              <a:rPr lang="en" sz="1400">
                <a:solidFill>
                  <a:schemeClr val="accent2"/>
                </a:solidFill>
              </a:rPr>
              <a:t>learns in an</a:t>
            </a:r>
            <a:r>
              <a:rPr lang="en" sz="1400"/>
              <a:t> </a:t>
            </a:r>
            <a:r>
              <a:rPr lang="en" sz="1400">
                <a:solidFill>
                  <a:srgbClr val="BF9000"/>
                </a:solidFill>
              </a:rPr>
              <a:t>efficient</a:t>
            </a:r>
            <a:r>
              <a:rPr lang="en" sz="1400">
                <a:solidFill>
                  <a:schemeClr val="accent2"/>
                </a:solidFill>
              </a:rPr>
              <a:t> way </a:t>
            </a:r>
            <a:r>
              <a:rPr lang="en" sz="1400"/>
              <a:t>to perform </a:t>
            </a:r>
            <a:r>
              <a:rPr lang="en" sz="1400">
                <a:solidFill>
                  <a:srgbClr val="BF9000"/>
                </a:solidFill>
              </a:rPr>
              <a:t>multiple</a:t>
            </a:r>
            <a:r>
              <a:rPr lang="en" sz="1400"/>
              <a:t> </a:t>
            </a:r>
            <a:r>
              <a:rPr lang="en" sz="1400">
                <a:solidFill>
                  <a:srgbClr val="6AA84F"/>
                </a:solidFill>
              </a:rPr>
              <a:t>complex tasks</a:t>
            </a:r>
            <a:r>
              <a:rPr lang="en" sz="1400"/>
              <a:t> in </a:t>
            </a:r>
            <a:r>
              <a:rPr lang="en" sz="1400">
                <a:solidFill>
                  <a:schemeClr val="accent2"/>
                </a:solidFill>
              </a:rPr>
              <a:t>many languages</a:t>
            </a:r>
            <a:r>
              <a:rPr lang="en" sz="1400"/>
              <a:t>.</a:t>
            </a:r>
            <a:endParaRPr sz="1400"/>
          </a:p>
        </p:txBody>
      </p:sp>
      <p:sp>
        <p:nvSpPr>
          <p:cNvPr id="1716" name="Google Shape;1716;p122"/>
          <p:cNvSpPr txBox="1"/>
          <p:nvPr/>
        </p:nvSpPr>
        <p:spPr>
          <a:xfrm>
            <a:off x="3624075" y="2490800"/>
            <a:ext cx="25497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Smith;</a:t>
            </a:r>
            <a:r>
              <a:rPr lang="en" sz="1200">
                <a:solidFill>
                  <a:schemeClr val="dk2"/>
                </a:solidFill>
                <a:latin typeface="DM Sans"/>
                <a:ea typeface="DM Sans"/>
                <a:cs typeface="DM Sans"/>
                <a:sym typeface="DM Sans"/>
              </a:rPr>
              <a:t> </a:t>
            </a:r>
            <a:r>
              <a:rPr b="1" lang="en" sz="1200">
                <a:solidFill>
                  <a:srgbClr val="999999"/>
                </a:solidFill>
                <a:latin typeface="DM Sans"/>
                <a:ea typeface="DM Sans"/>
                <a:cs typeface="DM Sans"/>
                <a:sym typeface="DM Sans"/>
              </a:rPr>
              <a:t>ACL 2014</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and Smith; ICML 2015</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Artetxe et al., arXiv 2019</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Kong et al., ICLR 2020</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t/>
            </a:r>
            <a:endParaRPr b="1" sz="1200">
              <a:solidFill>
                <a:srgbClr val="999999"/>
              </a:solidFill>
              <a:latin typeface="DM Sans"/>
              <a:ea typeface="DM Sans"/>
              <a:cs typeface="DM Sans"/>
              <a:sym typeface="DM Sans"/>
            </a:endParaRPr>
          </a:p>
        </p:txBody>
      </p:sp>
      <p:sp>
        <p:nvSpPr>
          <p:cNvPr id="1717" name="Google Shape;1717;p122"/>
          <p:cNvSpPr txBox="1"/>
          <p:nvPr/>
        </p:nvSpPr>
        <p:spPr>
          <a:xfrm>
            <a:off x="333250" y="2490800"/>
            <a:ext cx="31782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Mann; AISTATS 2014</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Yogatama et al., ICLR 2017</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et al., ICLR 2018</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rPr b="1" lang="en" sz="1200">
                <a:solidFill>
                  <a:srgbClr val="999999"/>
                </a:solidFill>
                <a:latin typeface="DM Sans"/>
                <a:ea typeface="DM Sans"/>
                <a:cs typeface="DM Sans"/>
                <a:sym typeface="DM Sans"/>
              </a:rPr>
              <a:t>de Masson d’Autume et al.; NeurIPS 2019</a:t>
            </a:r>
            <a:endParaRPr sz="1200">
              <a:solidFill>
                <a:schemeClr val="dk2"/>
              </a:solidFill>
              <a:latin typeface="DM Sans"/>
              <a:ea typeface="DM Sans"/>
              <a:cs typeface="DM Sans"/>
              <a:sym typeface="DM Sans"/>
            </a:endParaRPr>
          </a:p>
        </p:txBody>
      </p:sp>
      <p:sp>
        <p:nvSpPr>
          <p:cNvPr id="1718" name="Google Shape;1718;p122"/>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sp>
        <p:nvSpPr>
          <p:cNvPr id="1719" name="Google Shape;1719;p122"/>
          <p:cNvSpPr txBox="1"/>
          <p:nvPr>
            <p:ph idx="1" type="body"/>
          </p:nvPr>
        </p:nvSpPr>
        <p:spPr>
          <a:xfrm>
            <a:off x="34716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1720" name="Google Shape;1720;p122"/>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12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Research Areas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26" name="Google Shape;1726;p123"/>
          <p:cNvPicPr preferRelativeResize="0"/>
          <p:nvPr/>
        </p:nvPicPr>
        <p:blipFill>
          <a:blip r:embed="rId3">
            <a:alphaModFix/>
          </a:blip>
          <a:stretch>
            <a:fillRect/>
          </a:stretch>
        </p:blipFill>
        <p:spPr>
          <a:xfrm>
            <a:off x="794775" y="818375"/>
            <a:ext cx="2381251" cy="1190626"/>
          </a:xfrm>
          <a:prstGeom prst="rect">
            <a:avLst/>
          </a:prstGeom>
          <a:noFill/>
          <a:ln>
            <a:noFill/>
          </a:ln>
        </p:spPr>
      </p:pic>
      <p:sp>
        <p:nvSpPr>
          <p:cNvPr id="1727" name="Google Shape;1727;p123"/>
          <p:cNvSpPr txBox="1"/>
          <p:nvPr>
            <p:ph idx="1" type="body"/>
          </p:nvPr>
        </p:nvSpPr>
        <p:spPr>
          <a:xfrm>
            <a:off x="3297125" y="3922850"/>
            <a:ext cx="3813600" cy="617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Reasoning, interactions with other modalities, robustness, fairness, and others</a:t>
            </a:r>
            <a:r>
              <a:rPr lang="en" sz="1400"/>
              <a:t>.</a:t>
            </a:r>
            <a:endParaRPr sz="1400"/>
          </a:p>
        </p:txBody>
      </p:sp>
      <p:pic>
        <p:nvPicPr>
          <p:cNvPr id="1728" name="Google Shape;1728;p123"/>
          <p:cNvPicPr preferRelativeResize="0"/>
          <p:nvPr/>
        </p:nvPicPr>
        <p:blipFill>
          <a:blip r:embed="rId4">
            <a:alphaModFix/>
          </a:blip>
          <a:stretch>
            <a:fillRect/>
          </a:stretch>
        </p:blipFill>
        <p:spPr>
          <a:xfrm>
            <a:off x="2345000" y="3799650"/>
            <a:ext cx="772248" cy="772248"/>
          </a:xfrm>
          <a:prstGeom prst="rect">
            <a:avLst/>
          </a:prstGeom>
          <a:noFill/>
          <a:ln>
            <a:noFill/>
          </a:ln>
        </p:spPr>
      </p:pic>
      <p:sp>
        <p:nvSpPr>
          <p:cNvPr id="1729" name="Google Shape;1729;p123"/>
          <p:cNvSpPr txBox="1"/>
          <p:nvPr>
            <p:ph idx="1" type="body"/>
          </p:nvPr>
        </p:nvSpPr>
        <p:spPr>
          <a:xfrm>
            <a:off x="3243300" y="1105000"/>
            <a:ext cx="5593800" cy="617400"/>
          </a:xfrm>
          <a:prstGeom prst="rect">
            <a:avLst/>
          </a:prstGeom>
        </p:spPr>
        <p:txBody>
          <a:bodyPr anchorCtr="0" anchor="t" bIns="0" lIns="0" spcFirstLastPara="1" rIns="0" wrap="square" tIns="0">
            <a:noAutofit/>
          </a:bodyPr>
          <a:lstStyle/>
          <a:p>
            <a:pPr indent="0" lvl="0" marL="457200" rtl="0" algn="l">
              <a:spcBef>
                <a:spcPts val="0"/>
              </a:spcBef>
              <a:spcAft>
                <a:spcPts val="500"/>
              </a:spcAft>
              <a:buNone/>
            </a:pPr>
            <a:r>
              <a:rPr lang="en" sz="1400"/>
              <a:t>A language model that </a:t>
            </a:r>
            <a:r>
              <a:rPr lang="en" sz="1400">
                <a:solidFill>
                  <a:srgbClr val="6AA84F"/>
                </a:solidFill>
              </a:rPr>
              <a:t>continually</a:t>
            </a:r>
            <a:r>
              <a:rPr lang="en" sz="1400"/>
              <a:t> </a:t>
            </a:r>
            <a:r>
              <a:rPr lang="en" sz="1400">
                <a:solidFill>
                  <a:schemeClr val="accent2"/>
                </a:solidFill>
              </a:rPr>
              <a:t>learns in an</a:t>
            </a:r>
            <a:r>
              <a:rPr lang="en" sz="1400"/>
              <a:t> </a:t>
            </a:r>
            <a:r>
              <a:rPr lang="en" sz="1400">
                <a:solidFill>
                  <a:srgbClr val="BF9000"/>
                </a:solidFill>
              </a:rPr>
              <a:t>efficient</a:t>
            </a:r>
            <a:r>
              <a:rPr lang="en" sz="1400">
                <a:solidFill>
                  <a:schemeClr val="accent2"/>
                </a:solidFill>
              </a:rPr>
              <a:t> way </a:t>
            </a:r>
            <a:r>
              <a:rPr lang="en" sz="1400"/>
              <a:t>to perform </a:t>
            </a:r>
            <a:r>
              <a:rPr lang="en" sz="1400">
                <a:solidFill>
                  <a:srgbClr val="BF9000"/>
                </a:solidFill>
              </a:rPr>
              <a:t>multiple</a:t>
            </a:r>
            <a:r>
              <a:rPr lang="en" sz="1400"/>
              <a:t> </a:t>
            </a:r>
            <a:r>
              <a:rPr lang="en" sz="1400">
                <a:solidFill>
                  <a:srgbClr val="6AA84F"/>
                </a:solidFill>
              </a:rPr>
              <a:t>complex tasks</a:t>
            </a:r>
            <a:r>
              <a:rPr lang="en" sz="1400"/>
              <a:t> in </a:t>
            </a:r>
            <a:r>
              <a:rPr lang="en" sz="1400">
                <a:solidFill>
                  <a:schemeClr val="accent2"/>
                </a:solidFill>
              </a:rPr>
              <a:t>many languages</a:t>
            </a:r>
            <a:r>
              <a:rPr lang="en" sz="1400"/>
              <a:t>.</a:t>
            </a:r>
            <a:endParaRPr sz="1400"/>
          </a:p>
        </p:txBody>
      </p:sp>
      <p:sp>
        <p:nvSpPr>
          <p:cNvPr id="1730" name="Google Shape;1730;p123"/>
          <p:cNvSpPr txBox="1"/>
          <p:nvPr>
            <p:ph idx="1" type="body"/>
          </p:nvPr>
        </p:nvSpPr>
        <p:spPr>
          <a:xfrm>
            <a:off x="1326500" y="2221625"/>
            <a:ext cx="1018500" cy="3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6AA84F"/>
                </a:solidFill>
              </a:rPr>
              <a:t>Memory</a:t>
            </a:r>
            <a:endParaRPr b="1" sz="1800">
              <a:solidFill>
                <a:srgbClr val="6AA84F"/>
              </a:solidFill>
            </a:endParaRPr>
          </a:p>
          <a:p>
            <a:pPr indent="0" lvl="0" marL="457200" rtl="0" algn="l">
              <a:spcBef>
                <a:spcPts val="500"/>
              </a:spcBef>
              <a:spcAft>
                <a:spcPts val="500"/>
              </a:spcAft>
              <a:buNone/>
            </a:pPr>
            <a:r>
              <a:t/>
            </a:r>
            <a:endParaRPr>
              <a:solidFill>
                <a:srgbClr val="BF9000"/>
              </a:solidFill>
            </a:endParaRPr>
          </a:p>
        </p:txBody>
      </p:sp>
      <p:sp>
        <p:nvSpPr>
          <p:cNvPr id="1731" name="Google Shape;1731;p123"/>
          <p:cNvSpPr txBox="1"/>
          <p:nvPr>
            <p:ph idx="1" type="body"/>
          </p:nvPr>
        </p:nvSpPr>
        <p:spPr>
          <a:xfrm>
            <a:off x="3471675" y="2221625"/>
            <a:ext cx="28092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AD70FF"/>
                </a:solidFill>
              </a:rPr>
              <a:t>Representation Learning</a:t>
            </a:r>
            <a:endParaRPr>
              <a:solidFill>
                <a:srgbClr val="AD70FF"/>
              </a:solidFill>
            </a:endParaRPr>
          </a:p>
        </p:txBody>
      </p:sp>
      <p:sp>
        <p:nvSpPr>
          <p:cNvPr id="1732" name="Google Shape;1732;p123"/>
          <p:cNvSpPr txBox="1"/>
          <p:nvPr>
            <p:ph idx="1" type="body"/>
          </p:nvPr>
        </p:nvSpPr>
        <p:spPr>
          <a:xfrm>
            <a:off x="6568650" y="2221625"/>
            <a:ext cx="2229300" cy="383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800">
                <a:solidFill>
                  <a:srgbClr val="BF9000"/>
                </a:solidFill>
              </a:rPr>
              <a:t>Generative Models</a:t>
            </a:r>
            <a:endParaRPr>
              <a:solidFill>
                <a:srgbClr val="BF9000"/>
              </a:solidFill>
            </a:endParaRPr>
          </a:p>
        </p:txBody>
      </p:sp>
      <p:sp>
        <p:nvSpPr>
          <p:cNvPr id="1733" name="Google Shape;1733;p123"/>
          <p:cNvSpPr txBox="1"/>
          <p:nvPr/>
        </p:nvSpPr>
        <p:spPr>
          <a:xfrm>
            <a:off x="6416250" y="2490800"/>
            <a:ext cx="24894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et al., TACL 2014</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et al., arXiv 2017</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Kong et al., ICLR 2018</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rPr b="1" lang="en" sz="1200">
                <a:solidFill>
                  <a:srgbClr val="999999"/>
                </a:solidFill>
                <a:latin typeface="DM Sans"/>
                <a:ea typeface="DM Sans"/>
                <a:cs typeface="DM Sans"/>
                <a:sym typeface="DM Sans"/>
              </a:rPr>
              <a:t>Cao and Yogatama, arXiv 2020</a:t>
            </a:r>
            <a:endParaRPr b="1" sz="1200">
              <a:solidFill>
                <a:srgbClr val="999999"/>
              </a:solidFill>
              <a:latin typeface="DM Sans"/>
              <a:ea typeface="DM Sans"/>
              <a:cs typeface="DM Sans"/>
              <a:sym typeface="DM Sans"/>
            </a:endParaRPr>
          </a:p>
        </p:txBody>
      </p:sp>
      <p:sp>
        <p:nvSpPr>
          <p:cNvPr id="1734" name="Google Shape;1734;p123"/>
          <p:cNvSpPr txBox="1"/>
          <p:nvPr/>
        </p:nvSpPr>
        <p:spPr>
          <a:xfrm>
            <a:off x="3624075" y="2490800"/>
            <a:ext cx="25497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Smith;</a:t>
            </a:r>
            <a:r>
              <a:rPr lang="en" sz="1200">
                <a:solidFill>
                  <a:schemeClr val="dk2"/>
                </a:solidFill>
                <a:latin typeface="DM Sans"/>
                <a:ea typeface="DM Sans"/>
                <a:cs typeface="DM Sans"/>
                <a:sym typeface="DM Sans"/>
              </a:rPr>
              <a:t> </a:t>
            </a:r>
            <a:r>
              <a:rPr b="1" lang="en" sz="1200">
                <a:solidFill>
                  <a:srgbClr val="999999"/>
                </a:solidFill>
                <a:latin typeface="DM Sans"/>
                <a:ea typeface="DM Sans"/>
                <a:cs typeface="DM Sans"/>
                <a:sym typeface="DM Sans"/>
              </a:rPr>
              <a:t>ACL 2014</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and Smith; ICML 2015</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Artetxe et al., arXiv 2019</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Kong et al., ICLR 2020</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t/>
            </a:r>
            <a:endParaRPr b="1" sz="1200">
              <a:solidFill>
                <a:srgbClr val="999999"/>
              </a:solidFill>
              <a:latin typeface="DM Sans"/>
              <a:ea typeface="DM Sans"/>
              <a:cs typeface="DM Sans"/>
              <a:sym typeface="DM Sans"/>
            </a:endParaRPr>
          </a:p>
        </p:txBody>
      </p:sp>
      <p:sp>
        <p:nvSpPr>
          <p:cNvPr id="1735" name="Google Shape;1735;p123"/>
          <p:cNvSpPr txBox="1"/>
          <p:nvPr/>
        </p:nvSpPr>
        <p:spPr>
          <a:xfrm>
            <a:off x="333250" y="2490800"/>
            <a:ext cx="3178200" cy="38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999999"/>
                </a:solidFill>
                <a:latin typeface="DM Sans"/>
                <a:ea typeface="DM Sans"/>
                <a:cs typeface="DM Sans"/>
                <a:sym typeface="DM Sans"/>
              </a:rPr>
              <a:t>Yogatama and Mann; AISTATS 2014</a:t>
            </a:r>
            <a:endParaRPr b="1" sz="1200">
              <a:solidFill>
                <a:srgbClr val="999999"/>
              </a:solidFill>
              <a:latin typeface="DM Sans"/>
              <a:ea typeface="DM Sans"/>
              <a:cs typeface="DM Sans"/>
              <a:sym typeface="DM Sans"/>
            </a:endParaRPr>
          </a:p>
          <a:p>
            <a:pPr indent="0" lvl="0" marL="0" rtl="0" algn="l">
              <a:spcBef>
                <a:spcPts val="500"/>
              </a:spcBef>
              <a:spcAft>
                <a:spcPts val="0"/>
              </a:spcAft>
              <a:buNone/>
            </a:pPr>
            <a:r>
              <a:rPr b="1" lang="en" sz="1200">
                <a:solidFill>
                  <a:srgbClr val="999999"/>
                </a:solidFill>
                <a:latin typeface="DM Sans"/>
                <a:ea typeface="DM Sans"/>
                <a:cs typeface="DM Sans"/>
                <a:sym typeface="DM Sans"/>
              </a:rPr>
              <a:t>Yogatama et al., ICLR 2017</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0"/>
              </a:spcAft>
              <a:buNone/>
            </a:pPr>
            <a:r>
              <a:rPr b="1" lang="en" sz="1200">
                <a:solidFill>
                  <a:srgbClr val="999999"/>
                </a:solidFill>
                <a:latin typeface="DM Sans"/>
                <a:ea typeface="DM Sans"/>
                <a:cs typeface="DM Sans"/>
                <a:sym typeface="DM Sans"/>
              </a:rPr>
              <a:t>Yogatama et al., ICLR 2018</a:t>
            </a:r>
            <a:endParaRPr b="1" sz="1200">
              <a:solidFill>
                <a:srgbClr val="999999"/>
              </a:solidFill>
              <a:latin typeface="DM Sans"/>
              <a:ea typeface="DM Sans"/>
              <a:cs typeface="DM Sans"/>
              <a:sym typeface="DM Sans"/>
            </a:endParaRPr>
          </a:p>
          <a:p>
            <a:pPr indent="0" lvl="0" marL="0" rtl="0" algn="l">
              <a:lnSpc>
                <a:spcPct val="100000"/>
              </a:lnSpc>
              <a:spcBef>
                <a:spcPts val="500"/>
              </a:spcBef>
              <a:spcAft>
                <a:spcPts val="500"/>
              </a:spcAft>
              <a:buNone/>
            </a:pPr>
            <a:r>
              <a:rPr b="1" lang="en" sz="1200">
                <a:solidFill>
                  <a:srgbClr val="999999"/>
                </a:solidFill>
                <a:latin typeface="DM Sans"/>
                <a:ea typeface="DM Sans"/>
                <a:cs typeface="DM Sans"/>
                <a:sym typeface="DM Sans"/>
              </a:rPr>
              <a:t>de Masson d’Autume et al.; NeurIPS 2019</a:t>
            </a:r>
            <a:endParaRPr sz="1200">
              <a:solidFill>
                <a:schemeClr val="dk2"/>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12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Talk</a:t>
            </a:r>
            <a:endParaRPr/>
          </a:p>
        </p:txBody>
      </p:sp>
      <p:sp>
        <p:nvSpPr>
          <p:cNvPr id="1741" name="Google Shape;1741;p124"/>
          <p:cNvSpPr txBox="1"/>
          <p:nvPr>
            <p:ph idx="1" type="body"/>
          </p:nvPr>
        </p:nvSpPr>
        <p:spPr>
          <a:xfrm>
            <a:off x="606750" y="1028075"/>
            <a:ext cx="8235300" cy="14322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600"/>
              <a:t>Episodic memory in lifelong language learning. </a:t>
            </a:r>
            <a:endParaRPr sz="1600"/>
          </a:p>
          <a:p>
            <a:pPr indent="0" lvl="0" marL="457200" rtl="0" algn="l">
              <a:spcBef>
                <a:spcPts val="500"/>
              </a:spcBef>
              <a:spcAft>
                <a:spcPts val="0"/>
              </a:spcAft>
              <a:buNone/>
            </a:pPr>
            <a:r>
              <a:rPr b="1" lang="en" sz="1400">
                <a:solidFill>
                  <a:srgbClr val="999999"/>
                </a:solidFill>
              </a:rPr>
              <a:t>de Masson d’Autume et al., NeurIPS 2019</a:t>
            </a:r>
            <a:endParaRPr sz="1600"/>
          </a:p>
          <a:p>
            <a:pPr indent="-330200" lvl="0" marL="457200" rtl="0" algn="l">
              <a:spcBef>
                <a:spcPts val="500"/>
              </a:spcBef>
              <a:spcAft>
                <a:spcPts val="0"/>
              </a:spcAft>
              <a:buSzPts val="1600"/>
              <a:buChar char="●"/>
            </a:pPr>
            <a:r>
              <a:rPr lang="en" sz="1600"/>
              <a:t>A framework for self-supervised language representation learning methods.</a:t>
            </a:r>
            <a:endParaRPr sz="1600"/>
          </a:p>
          <a:p>
            <a:pPr indent="0" lvl="0" marL="457200" rtl="0" algn="l">
              <a:spcBef>
                <a:spcPts val="500"/>
              </a:spcBef>
              <a:spcAft>
                <a:spcPts val="500"/>
              </a:spcAft>
              <a:buNone/>
            </a:pPr>
            <a:r>
              <a:rPr b="1" lang="en" sz="1400">
                <a:solidFill>
                  <a:srgbClr val="999999"/>
                </a:solidFill>
              </a:rPr>
              <a:t>Kong et al., ICLR 2020</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07"/>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Language and Intelligence</a:t>
            </a:r>
            <a:endParaRPr/>
          </a:p>
          <a:p>
            <a:pPr indent="0" lvl="0" marL="0" rtl="0" algn="l">
              <a:spcBef>
                <a:spcPts val="0"/>
              </a:spcBef>
              <a:spcAft>
                <a:spcPts val="0"/>
              </a:spcAft>
              <a:buNone/>
            </a:pPr>
            <a:r>
              <a:t/>
            </a:r>
            <a:endParaRPr/>
          </a:p>
        </p:txBody>
      </p:sp>
      <p:sp>
        <p:nvSpPr>
          <p:cNvPr id="1584" name="Google Shape;1584;p107"/>
          <p:cNvSpPr txBox="1"/>
          <p:nvPr>
            <p:ph idx="1" type="body"/>
          </p:nvPr>
        </p:nvSpPr>
        <p:spPr>
          <a:xfrm>
            <a:off x="1617925" y="1020550"/>
            <a:ext cx="6246000" cy="61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A </a:t>
            </a:r>
            <a:r>
              <a:rPr b="1" lang="en" sz="1400"/>
              <a:t>uniquely human</a:t>
            </a:r>
            <a:r>
              <a:rPr lang="en" sz="1400"/>
              <a:t> ability that is a </a:t>
            </a:r>
            <a:r>
              <a:rPr b="1" lang="en" sz="1400"/>
              <a:t>core component</a:t>
            </a:r>
            <a:r>
              <a:rPr lang="en" sz="1400"/>
              <a:t> of our </a:t>
            </a:r>
            <a:r>
              <a:rPr b="1" lang="en" sz="1400"/>
              <a:t>intelligence</a:t>
            </a:r>
            <a:r>
              <a:rPr lang="en" sz="1400"/>
              <a:t>, </a:t>
            </a:r>
            <a:r>
              <a:rPr b="1" lang="en" sz="1400"/>
              <a:t>independent of</a:t>
            </a:r>
            <a:r>
              <a:rPr lang="en" sz="1400"/>
              <a:t> the </a:t>
            </a:r>
            <a:r>
              <a:rPr b="1" lang="en" sz="1400"/>
              <a:t>surface forms</a:t>
            </a:r>
            <a:r>
              <a:rPr lang="en" sz="1400"/>
              <a:t> it manifests in (</a:t>
            </a:r>
            <a:r>
              <a:rPr lang="en" sz="1400">
                <a:solidFill>
                  <a:srgbClr val="A64D79"/>
                </a:solidFill>
              </a:rPr>
              <a:t>Hockett, 1960</a:t>
            </a:r>
            <a:r>
              <a:rPr lang="en" sz="1400"/>
              <a:t>).</a:t>
            </a:r>
            <a:endParaRPr sz="1400"/>
          </a:p>
          <a:p>
            <a:pPr indent="0" lvl="0" marL="1371600" rtl="0" algn="l">
              <a:spcBef>
                <a:spcPts val="500"/>
              </a:spcBef>
              <a:spcAft>
                <a:spcPts val="500"/>
              </a:spcAft>
              <a:buNone/>
            </a:pPr>
            <a:r>
              <a:t/>
            </a:r>
            <a:endParaRPr sz="1400"/>
          </a:p>
        </p:txBody>
      </p:sp>
      <p:pic>
        <p:nvPicPr>
          <p:cNvPr id="1585" name="Google Shape;1585;p107"/>
          <p:cNvPicPr preferRelativeResize="0"/>
          <p:nvPr/>
        </p:nvPicPr>
        <p:blipFill>
          <a:blip r:embed="rId3">
            <a:alphaModFix/>
          </a:blip>
          <a:stretch>
            <a:fillRect/>
          </a:stretch>
        </p:blipFill>
        <p:spPr>
          <a:xfrm>
            <a:off x="2278763" y="1319200"/>
            <a:ext cx="4358467" cy="3268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5" name="Shape 1745"/>
        <p:cNvGrpSpPr/>
        <p:nvPr/>
      </p:nvGrpSpPr>
      <p:grpSpPr>
        <a:xfrm>
          <a:off x="0" y="0"/>
          <a:ext cx="0" cy="0"/>
          <a:chOff x="0" y="0"/>
          <a:chExt cx="0" cy="0"/>
        </a:xfrm>
      </p:grpSpPr>
      <p:sp>
        <p:nvSpPr>
          <p:cNvPr id="1746" name="Google Shape;1746;p12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Episodic Memory in Lifelong Language Learning</a:t>
            </a:r>
            <a:endParaRPr/>
          </a:p>
        </p:txBody>
      </p:sp>
      <p:pic>
        <p:nvPicPr>
          <p:cNvPr id="1747" name="Google Shape;1747;p125"/>
          <p:cNvPicPr preferRelativeResize="0"/>
          <p:nvPr/>
        </p:nvPicPr>
        <p:blipFill>
          <a:blip r:embed="rId3">
            <a:alphaModFix/>
          </a:blip>
          <a:stretch>
            <a:fillRect/>
          </a:stretch>
        </p:blipFill>
        <p:spPr>
          <a:xfrm>
            <a:off x="720368" y="1409081"/>
            <a:ext cx="1244900" cy="1244925"/>
          </a:xfrm>
          <a:prstGeom prst="rect">
            <a:avLst/>
          </a:prstGeom>
          <a:noFill/>
          <a:ln>
            <a:noFill/>
          </a:ln>
        </p:spPr>
      </p:pic>
      <p:pic>
        <p:nvPicPr>
          <p:cNvPr id="1748" name="Google Shape;1748;p125"/>
          <p:cNvPicPr preferRelativeResize="0"/>
          <p:nvPr/>
        </p:nvPicPr>
        <p:blipFill>
          <a:blip r:embed="rId4">
            <a:alphaModFix/>
          </a:blip>
          <a:stretch>
            <a:fillRect/>
          </a:stretch>
        </p:blipFill>
        <p:spPr>
          <a:xfrm>
            <a:off x="2085075" y="1409075"/>
            <a:ext cx="1244900" cy="1244900"/>
          </a:xfrm>
          <a:prstGeom prst="rect">
            <a:avLst/>
          </a:prstGeom>
          <a:noFill/>
          <a:ln>
            <a:noFill/>
          </a:ln>
        </p:spPr>
      </p:pic>
      <p:pic>
        <p:nvPicPr>
          <p:cNvPr id="1749" name="Google Shape;1749;p125"/>
          <p:cNvPicPr preferRelativeResize="0"/>
          <p:nvPr/>
        </p:nvPicPr>
        <p:blipFill>
          <a:blip r:embed="rId5">
            <a:alphaModFix/>
          </a:blip>
          <a:stretch>
            <a:fillRect/>
          </a:stretch>
        </p:blipFill>
        <p:spPr>
          <a:xfrm>
            <a:off x="3449775" y="1409075"/>
            <a:ext cx="1244900" cy="1244900"/>
          </a:xfrm>
          <a:prstGeom prst="rect">
            <a:avLst/>
          </a:prstGeom>
          <a:noFill/>
          <a:ln>
            <a:noFill/>
          </a:ln>
        </p:spPr>
      </p:pic>
      <p:sp>
        <p:nvSpPr>
          <p:cNvPr id="1750" name="Google Shape;1750;p125"/>
          <p:cNvSpPr txBox="1"/>
          <p:nvPr>
            <p:ph idx="1" type="body"/>
          </p:nvPr>
        </p:nvSpPr>
        <p:spPr>
          <a:xfrm>
            <a:off x="633500" y="2815199"/>
            <a:ext cx="5339100" cy="275100"/>
          </a:xfrm>
          <a:prstGeom prst="rect">
            <a:avLst/>
          </a:prstGeom>
        </p:spPr>
        <p:txBody>
          <a:bodyPr anchorCtr="0" anchor="t" bIns="0" lIns="0" spcFirstLastPara="1" rIns="0" wrap="square" tIns="0">
            <a:noAutofit/>
          </a:bodyPr>
          <a:lstStyle/>
          <a:p>
            <a:pPr indent="457200" lvl="0" marL="0" rtl="0" algn="l">
              <a:spcBef>
                <a:spcPts val="0"/>
              </a:spcBef>
              <a:spcAft>
                <a:spcPts val="500"/>
              </a:spcAft>
              <a:buNone/>
            </a:pPr>
            <a:r>
              <a:rPr lang="en"/>
              <a:t>Cyprien		Sebastian		Lingpeng		  Dani</a:t>
            </a:r>
            <a:endParaRPr/>
          </a:p>
        </p:txBody>
      </p:sp>
      <p:sp>
        <p:nvSpPr>
          <p:cNvPr id="1751" name="Google Shape;1751;p125"/>
          <p:cNvSpPr txBox="1"/>
          <p:nvPr/>
        </p:nvSpPr>
        <p:spPr>
          <a:xfrm>
            <a:off x="553200" y="716375"/>
            <a:ext cx="3339600" cy="311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de Masson d’Autume et al., NeurIPS 2019</a:t>
            </a:r>
            <a:endParaRPr/>
          </a:p>
        </p:txBody>
      </p:sp>
      <p:pic>
        <p:nvPicPr>
          <p:cNvPr id="1752" name="Google Shape;1752;p125"/>
          <p:cNvPicPr preferRelativeResize="0"/>
          <p:nvPr/>
        </p:nvPicPr>
        <p:blipFill>
          <a:blip r:embed="rId6">
            <a:alphaModFix/>
          </a:blip>
          <a:stretch>
            <a:fillRect/>
          </a:stretch>
        </p:blipFill>
        <p:spPr>
          <a:xfrm>
            <a:off x="4561400" y="1283900"/>
            <a:ext cx="1809875" cy="156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12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a:t>
            </a:r>
            <a:endParaRPr/>
          </a:p>
        </p:txBody>
      </p:sp>
      <p:sp>
        <p:nvSpPr>
          <p:cNvPr id="1758" name="Google Shape;1758;p126"/>
          <p:cNvSpPr txBox="1"/>
          <p:nvPr>
            <p:ph idx="1" type="body"/>
          </p:nvPr>
        </p:nvSpPr>
        <p:spPr>
          <a:xfrm>
            <a:off x="599050" y="1028079"/>
            <a:ext cx="7862400" cy="2163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a:t>
            </a:r>
            <a:r>
              <a:rPr lang="en" sz="1400"/>
              <a:t> model should be able to reuse knowledge from related tasks to learn a new task faster.</a:t>
            </a:r>
            <a:endParaRPr sz="1400"/>
          </a:p>
          <a:p>
            <a:pPr indent="-317500" lvl="0" marL="457200" rtl="0" algn="l">
              <a:spcBef>
                <a:spcPts val="0"/>
              </a:spcBef>
              <a:spcAft>
                <a:spcPts val="0"/>
              </a:spcAft>
              <a:buSzPts val="1400"/>
              <a:buChar char="●"/>
            </a:pPr>
            <a:r>
              <a:rPr lang="en" sz="1400"/>
              <a:t>Current models not only fail to do this, they </a:t>
            </a:r>
            <a:r>
              <a:rPr b="1" lang="en" sz="1400"/>
              <a:t>catastrophically forget</a:t>
            </a:r>
            <a:r>
              <a:rPr lang="en" sz="1400"/>
              <a:t> previously learned tasks (</a:t>
            </a:r>
            <a:r>
              <a:rPr lang="en" sz="1400">
                <a:solidFill>
                  <a:srgbClr val="A64D79"/>
                </a:solidFill>
              </a:rPr>
              <a:t>McCloseky and Cohen, 1989; Ratcliff, 1990</a:t>
            </a:r>
            <a:r>
              <a:rPr lang="en" sz="1400"/>
              <a:t>).</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0" rtl="0" algn="l">
              <a:spcBef>
                <a:spcPts val="500"/>
              </a:spcBef>
              <a:spcAft>
                <a:spcPts val="50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sp>
        <p:nvSpPr>
          <p:cNvPr id="1763" name="Google Shape;1763;p12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a:t>
            </a:r>
            <a:endParaRPr/>
          </a:p>
        </p:txBody>
      </p:sp>
      <p:sp>
        <p:nvSpPr>
          <p:cNvPr id="1764" name="Google Shape;1764;p127"/>
          <p:cNvSpPr txBox="1"/>
          <p:nvPr>
            <p:ph idx="1" type="body"/>
          </p:nvPr>
        </p:nvSpPr>
        <p:spPr>
          <a:xfrm>
            <a:off x="599050" y="1028079"/>
            <a:ext cx="7862400" cy="2163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model should be able to reuse knowledge from related tasks to learn a new task faster.</a:t>
            </a:r>
            <a:endParaRPr sz="1400"/>
          </a:p>
          <a:p>
            <a:pPr indent="-317500" lvl="0" marL="457200" rtl="0" algn="l">
              <a:spcBef>
                <a:spcPts val="0"/>
              </a:spcBef>
              <a:spcAft>
                <a:spcPts val="0"/>
              </a:spcAft>
              <a:buSzPts val="1400"/>
              <a:buChar char="●"/>
            </a:pPr>
            <a:r>
              <a:rPr lang="en" sz="1400"/>
              <a:t>Current models not only fail to do this, they </a:t>
            </a:r>
            <a:r>
              <a:rPr b="1" lang="en" sz="1400"/>
              <a:t>catastrophically forget</a:t>
            </a:r>
            <a:r>
              <a:rPr lang="en" sz="1400"/>
              <a:t> previously learned tasks (</a:t>
            </a:r>
            <a:r>
              <a:rPr lang="en" sz="1400">
                <a:solidFill>
                  <a:srgbClr val="A64D79"/>
                </a:solidFill>
              </a:rPr>
              <a:t>McCloseky and Cohen, 1989; Ratcliff, 1990</a:t>
            </a:r>
            <a:r>
              <a:rPr lang="en" sz="1400"/>
              <a:t>).</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0" rtl="0" algn="l">
              <a:spcBef>
                <a:spcPts val="500"/>
              </a:spcBef>
              <a:spcAft>
                <a:spcPts val="500"/>
              </a:spcAft>
              <a:buNone/>
            </a:pPr>
            <a:r>
              <a:t/>
            </a:r>
            <a:endParaRPr sz="1400"/>
          </a:p>
        </p:txBody>
      </p:sp>
      <p:pic>
        <p:nvPicPr>
          <p:cNvPr id="1765" name="Google Shape;1765;p127"/>
          <p:cNvPicPr preferRelativeResize="0"/>
          <p:nvPr/>
        </p:nvPicPr>
        <p:blipFill>
          <a:blip r:embed="rId3">
            <a:alphaModFix/>
          </a:blip>
          <a:stretch>
            <a:fillRect/>
          </a:stretch>
        </p:blipFill>
        <p:spPr>
          <a:xfrm>
            <a:off x="2146425" y="2296050"/>
            <a:ext cx="1240650" cy="1240650"/>
          </a:xfrm>
          <a:prstGeom prst="rect">
            <a:avLst/>
          </a:prstGeom>
          <a:noFill/>
          <a:ln>
            <a:noFill/>
          </a:ln>
        </p:spPr>
      </p:pic>
      <p:pic>
        <p:nvPicPr>
          <p:cNvPr id="1766" name="Google Shape;1766;p127"/>
          <p:cNvPicPr preferRelativeResize="0"/>
          <p:nvPr/>
        </p:nvPicPr>
        <p:blipFill>
          <a:blip r:embed="rId4">
            <a:alphaModFix/>
          </a:blip>
          <a:stretch>
            <a:fillRect/>
          </a:stretch>
        </p:blipFill>
        <p:spPr>
          <a:xfrm>
            <a:off x="4208700" y="1780338"/>
            <a:ext cx="726602" cy="658474"/>
          </a:xfrm>
          <a:prstGeom prst="rect">
            <a:avLst/>
          </a:prstGeom>
          <a:noFill/>
          <a:ln>
            <a:noFill/>
          </a:ln>
        </p:spPr>
      </p:pic>
      <p:pic>
        <p:nvPicPr>
          <p:cNvPr id="1767" name="Google Shape;1767;p127"/>
          <p:cNvPicPr preferRelativeResize="0"/>
          <p:nvPr/>
        </p:nvPicPr>
        <p:blipFill>
          <a:blip r:embed="rId5">
            <a:alphaModFix/>
          </a:blip>
          <a:stretch>
            <a:fillRect/>
          </a:stretch>
        </p:blipFill>
        <p:spPr>
          <a:xfrm>
            <a:off x="4299034" y="2480000"/>
            <a:ext cx="774288" cy="701701"/>
          </a:xfrm>
          <a:prstGeom prst="rect">
            <a:avLst/>
          </a:prstGeom>
          <a:noFill/>
          <a:ln>
            <a:noFill/>
          </a:ln>
        </p:spPr>
      </p:pic>
      <p:pic>
        <p:nvPicPr>
          <p:cNvPr id="1768" name="Google Shape;1768;p127"/>
          <p:cNvPicPr preferRelativeResize="0"/>
          <p:nvPr/>
        </p:nvPicPr>
        <p:blipFill>
          <a:blip r:embed="rId6">
            <a:alphaModFix/>
          </a:blip>
          <a:stretch>
            <a:fillRect/>
          </a:stretch>
        </p:blipFill>
        <p:spPr>
          <a:xfrm>
            <a:off x="4184859" y="3100325"/>
            <a:ext cx="774288" cy="701701"/>
          </a:xfrm>
          <a:prstGeom prst="rect">
            <a:avLst/>
          </a:prstGeom>
          <a:noFill/>
          <a:ln>
            <a:noFill/>
          </a:ln>
        </p:spPr>
      </p:pic>
      <p:cxnSp>
        <p:nvCxnSpPr>
          <p:cNvPr id="1769" name="Google Shape;1769;p127"/>
          <p:cNvCxnSpPr/>
          <p:nvPr/>
        </p:nvCxnSpPr>
        <p:spPr>
          <a:xfrm flipH="1" rot="10800000">
            <a:off x="3241050" y="2307075"/>
            <a:ext cx="859200" cy="420000"/>
          </a:xfrm>
          <a:prstGeom prst="straightConnector1">
            <a:avLst/>
          </a:prstGeom>
          <a:noFill/>
          <a:ln cap="flat" cmpd="sng" w="28575">
            <a:solidFill>
              <a:schemeClr val="dk2"/>
            </a:solidFill>
            <a:prstDash val="solid"/>
            <a:round/>
            <a:headEnd len="med" w="med" type="none"/>
            <a:tailEnd len="med" w="med" type="triangle"/>
          </a:ln>
        </p:spPr>
      </p:cxnSp>
      <p:pic>
        <p:nvPicPr>
          <p:cNvPr id="1770" name="Google Shape;1770;p127"/>
          <p:cNvPicPr preferRelativeResize="0"/>
          <p:nvPr/>
        </p:nvPicPr>
        <p:blipFill>
          <a:blip r:embed="rId7">
            <a:alphaModFix/>
          </a:blip>
          <a:stretch>
            <a:fillRect/>
          </a:stretch>
        </p:blipFill>
        <p:spPr>
          <a:xfrm>
            <a:off x="4896460" y="1925701"/>
            <a:ext cx="367725" cy="36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Google Shape;1775;p12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a:t>
            </a:r>
            <a:endParaRPr/>
          </a:p>
        </p:txBody>
      </p:sp>
      <p:sp>
        <p:nvSpPr>
          <p:cNvPr id="1776" name="Google Shape;1776;p128"/>
          <p:cNvSpPr txBox="1"/>
          <p:nvPr>
            <p:ph idx="1" type="body"/>
          </p:nvPr>
        </p:nvSpPr>
        <p:spPr>
          <a:xfrm>
            <a:off x="599050" y="1028079"/>
            <a:ext cx="7862400" cy="2163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model should be able to reuse knowledge from related tasks to learn a new task faster.</a:t>
            </a:r>
            <a:endParaRPr sz="1400"/>
          </a:p>
          <a:p>
            <a:pPr indent="-317500" lvl="0" marL="457200" rtl="0" algn="l">
              <a:spcBef>
                <a:spcPts val="0"/>
              </a:spcBef>
              <a:spcAft>
                <a:spcPts val="0"/>
              </a:spcAft>
              <a:buSzPts val="1400"/>
              <a:buChar char="●"/>
            </a:pPr>
            <a:r>
              <a:rPr lang="en" sz="1400"/>
              <a:t>Current models not only fail to do this, they </a:t>
            </a:r>
            <a:r>
              <a:rPr b="1" lang="en" sz="1400"/>
              <a:t>catastrophically forget</a:t>
            </a:r>
            <a:r>
              <a:rPr lang="en" sz="1400"/>
              <a:t> previously learned tasks (</a:t>
            </a:r>
            <a:r>
              <a:rPr lang="en" sz="1400">
                <a:solidFill>
                  <a:srgbClr val="A64D79"/>
                </a:solidFill>
              </a:rPr>
              <a:t>McCloseky and Cohen, 1989; Ratcliff, 1990</a:t>
            </a:r>
            <a:r>
              <a:rPr lang="en" sz="1400"/>
              <a:t>).</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0" rtl="0" algn="l">
              <a:spcBef>
                <a:spcPts val="500"/>
              </a:spcBef>
              <a:spcAft>
                <a:spcPts val="500"/>
              </a:spcAft>
              <a:buNone/>
            </a:pPr>
            <a:r>
              <a:t/>
            </a:r>
            <a:endParaRPr sz="1400"/>
          </a:p>
        </p:txBody>
      </p:sp>
      <p:pic>
        <p:nvPicPr>
          <p:cNvPr id="1777" name="Google Shape;1777;p128"/>
          <p:cNvPicPr preferRelativeResize="0"/>
          <p:nvPr/>
        </p:nvPicPr>
        <p:blipFill>
          <a:blip r:embed="rId3">
            <a:alphaModFix/>
          </a:blip>
          <a:stretch>
            <a:fillRect/>
          </a:stretch>
        </p:blipFill>
        <p:spPr>
          <a:xfrm>
            <a:off x="4208700" y="1780338"/>
            <a:ext cx="726602" cy="658474"/>
          </a:xfrm>
          <a:prstGeom prst="rect">
            <a:avLst/>
          </a:prstGeom>
          <a:noFill/>
          <a:ln>
            <a:noFill/>
          </a:ln>
        </p:spPr>
      </p:pic>
      <p:pic>
        <p:nvPicPr>
          <p:cNvPr id="1778" name="Google Shape;1778;p128"/>
          <p:cNvPicPr preferRelativeResize="0"/>
          <p:nvPr/>
        </p:nvPicPr>
        <p:blipFill>
          <a:blip r:embed="rId4">
            <a:alphaModFix/>
          </a:blip>
          <a:stretch>
            <a:fillRect/>
          </a:stretch>
        </p:blipFill>
        <p:spPr>
          <a:xfrm>
            <a:off x="4299034" y="2480000"/>
            <a:ext cx="774288" cy="701701"/>
          </a:xfrm>
          <a:prstGeom prst="rect">
            <a:avLst/>
          </a:prstGeom>
          <a:noFill/>
          <a:ln>
            <a:noFill/>
          </a:ln>
        </p:spPr>
      </p:pic>
      <p:pic>
        <p:nvPicPr>
          <p:cNvPr id="1779" name="Google Shape;1779;p128"/>
          <p:cNvPicPr preferRelativeResize="0"/>
          <p:nvPr/>
        </p:nvPicPr>
        <p:blipFill>
          <a:blip r:embed="rId5">
            <a:alphaModFix/>
          </a:blip>
          <a:stretch>
            <a:fillRect/>
          </a:stretch>
        </p:blipFill>
        <p:spPr>
          <a:xfrm>
            <a:off x="4184859" y="3100325"/>
            <a:ext cx="774288" cy="701701"/>
          </a:xfrm>
          <a:prstGeom prst="rect">
            <a:avLst/>
          </a:prstGeom>
          <a:noFill/>
          <a:ln>
            <a:noFill/>
          </a:ln>
        </p:spPr>
      </p:pic>
      <p:cxnSp>
        <p:nvCxnSpPr>
          <p:cNvPr id="1780" name="Google Shape;1780;p128"/>
          <p:cNvCxnSpPr/>
          <p:nvPr/>
        </p:nvCxnSpPr>
        <p:spPr>
          <a:xfrm flipH="1" rot="10800000">
            <a:off x="3241050" y="2307075"/>
            <a:ext cx="859200" cy="420000"/>
          </a:xfrm>
          <a:prstGeom prst="straightConnector1">
            <a:avLst/>
          </a:prstGeom>
          <a:noFill/>
          <a:ln cap="flat" cmpd="sng" w="28575">
            <a:solidFill>
              <a:srgbClr val="FF0000"/>
            </a:solidFill>
            <a:prstDash val="dot"/>
            <a:round/>
            <a:headEnd len="med" w="med" type="none"/>
            <a:tailEnd len="med" w="med" type="triangle"/>
          </a:ln>
        </p:spPr>
      </p:cxnSp>
      <p:cxnSp>
        <p:nvCxnSpPr>
          <p:cNvPr id="1781" name="Google Shape;1781;p128"/>
          <p:cNvCxnSpPr/>
          <p:nvPr/>
        </p:nvCxnSpPr>
        <p:spPr>
          <a:xfrm>
            <a:off x="3222350" y="2727325"/>
            <a:ext cx="924600" cy="46800"/>
          </a:xfrm>
          <a:prstGeom prst="straightConnector1">
            <a:avLst/>
          </a:prstGeom>
          <a:noFill/>
          <a:ln cap="flat" cmpd="sng" w="28575">
            <a:solidFill>
              <a:schemeClr val="dk2"/>
            </a:solidFill>
            <a:prstDash val="solid"/>
            <a:round/>
            <a:headEnd len="med" w="med" type="none"/>
            <a:tailEnd len="med" w="med" type="triangle"/>
          </a:ln>
        </p:spPr>
      </p:cxnSp>
      <p:pic>
        <p:nvPicPr>
          <p:cNvPr id="1782" name="Google Shape;1782;p128"/>
          <p:cNvPicPr preferRelativeResize="0"/>
          <p:nvPr/>
        </p:nvPicPr>
        <p:blipFill>
          <a:blip r:embed="rId6">
            <a:alphaModFix/>
          </a:blip>
          <a:stretch>
            <a:fillRect/>
          </a:stretch>
        </p:blipFill>
        <p:spPr>
          <a:xfrm>
            <a:off x="4827464" y="1858850"/>
            <a:ext cx="501450" cy="501450"/>
          </a:xfrm>
          <a:prstGeom prst="rect">
            <a:avLst/>
          </a:prstGeom>
          <a:noFill/>
          <a:ln>
            <a:noFill/>
          </a:ln>
        </p:spPr>
      </p:pic>
      <p:pic>
        <p:nvPicPr>
          <p:cNvPr id="1783" name="Google Shape;1783;p128"/>
          <p:cNvPicPr preferRelativeResize="0"/>
          <p:nvPr/>
        </p:nvPicPr>
        <p:blipFill>
          <a:blip r:embed="rId7">
            <a:alphaModFix/>
          </a:blip>
          <a:stretch>
            <a:fillRect/>
          </a:stretch>
        </p:blipFill>
        <p:spPr>
          <a:xfrm>
            <a:off x="5011497" y="2622638"/>
            <a:ext cx="367725" cy="367725"/>
          </a:xfrm>
          <a:prstGeom prst="rect">
            <a:avLst/>
          </a:prstGeom>
          <a:noFill/>
          <a:ln>
            <a:noFill/>
          </a:ln>
        </p:spPr>
      </p:pic>
      <p:pic>
        <p:nvPicPr>
          <p:cNvPr id="1784" name="Google Shape;1784;p128"/>
          <p:cNvPicPr preferRelativeResize="0"/>
          <p:nvPr/>
        </p:nvPicPr>
        <p:blipFill>
          <a:blip r:embed="rId8">
            <a:alphaModFix/>
          </a:blip>
          <a:stretch>
            <a:fillRect/>
          </a:stretch>
        </p:blipFill>
        <p:spPr>
          <a:xfrm>
            <a:off x="2146425" y="2296050"/>
            <a:ext cx="1240650" cy="1240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Google Shape;1789;p12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a:t>
            </a:r>
            <a:endParaRPr/>
          </a:p>
        </p:txBody>
      </p:sp>
      <p:sp>
        <p:nvSpPr>
          <p:cNvPr id="1790" name="Google Shape;1790;p129"/>
          <p:cNvSpPr txBox="1"/>
          <p:nvPr>
            <p:ph idx="1" type="body"/>
          </p:nvPr>
        </p:nvSpPr>
        <p:spPr>
          <a:xfrm>
            <a:off x="599050" y="1028079"/>
            <a:ext cx="7862400" cy="2163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model should be able to reuse knowledge from related tasks to learn a new task faster.</a:t>
            </a:r>
            <a:endParaRPr sz="1400"/>
          </a:p>
          <a:p>
            <a:pPr indent="-317500" lvl="0" marL="457200" rtl="0" algn="l">
              <a:spcBef>
                <a:spcPts val="0"/>
              </a:spcBef>
              <a:spcAft>
                <a:spcPts val="0"/>
              </a:spcAft>
              <a:buSzPts val="1400"/>
              <a:buChar char="●"/>
            </a:pPr>
            <a:r>
              <a:rPr lang="en" sz="1400"/>
              <a:t>Current models not only fail to do this, they </a:t>
            </a:r>
            <a:r>
              <a:rPr b="1" lang="en" sz="1400"/>
              <a:t>catastrophically forget</a:t>
            </a:r>
            <a:r>
              <a:rPr lang="en" sz="1400"/>
              <a:t> previously learned tasks (</a:t>
            </a:r>
            <a:r>
              <a:rPr lang="en" sz="1400">
                <a:solidFill>
                  <a:srgbClr val="A64D79"/>
                </a:solidFill>
              </a:rPr>
              <a:t>McCloseky and Cohen, 1989; Ratcliff, 1990</a:t>
            </a:r>
            <a:r>
              <a:rPr lang="en" sz="1400"/>
              <a:t>).</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0" rtl="0" algn="l">
              <a:spcBef>
                <a:spcPts val="500"/>
              </a:spcBef>
              <a:spcAft>
                <a:spcPts val="500"/>
              </a:spcAft>
              <a:buNone/>
            </a:pPr>
            <a:r>
              <a:t/>
            </a:r>
            <a:endParaRPr sz="1400"/>
          </a:p>
        </p:txBody>
      </p:sp>
      <p:pic>
        <p:nvPicPr>
          <p:cNvPr id="1791" name="Google Shape;1791;p129"/>
          <p:cNvPicPr preferRelativeResize="0"/>
          <p:nvPr/>
        </p:nvPicPr>
        <p:blipFill>
          <a:blip r:embed="rId3">
            <a:alphaModFix/>
          </a:blip>
          <a:stretch>
            <a:fillRect/>
          </a:stretch>
        </p:blipFill>
        <p:spPr>
          <a:xfrm>
            <a:off x="4208700" y="1780338"/>
            <a:ext cx="726602" cy="658474"/>
          </a:xfrm>
          <a:prstGeom prst="rect">
            <a:avLst/>
          </a:prstGeom>
          <a:noFill/>
          <a:ln>
            <a:noFill/>
          </a:ln>
        </p:spPr>
      </p:pic>
      <p:pic>
        <p:nvPicPr>
          <p:cNvPr id="1792" name="Google Shape;1792;p129"/>
          <p:cNvPicPr preferRelativeResize="0"/>
          <p:nvPr/>
        </p:nvPicPr>
        <p:blipFill>
          <a:blip r:embed="rId4">
            <a:alphaModFix/>
          </a:blip>
          <a:stretch>
            <a:fillRect/>
          </a:stretch>
        </p:blipFill>
        <p:spPr>
          <a:xfrm>
            <a:off x="4299034" y="2480000"/>
            <a:ext cx="774288" cy="701701"/>
          </a:xfrm>
          <a:prstGeom prst="rect">
            <a:avLst/>
          </a:prstGeom>
          <a:noFill/>
          <a:ln>
            <a:noFill/>
          </a:ln>
        </p:spPr>
      </p:pic>
      <p:pic>
        <p:nvPicPr>
          <p:cNvPr id="1793" name="Google Shape;1793;p129"/>
          <p:cNvPicPr preferRelativeResize="0"/>
          <p:nvPr/>
        </p:nvPicPr>
        <p:blipFill>
          <a:blip r:embed="rId5">
            <a:alphaModFix/>
          </a:blip>
          <a:stretch>
            <a:fillRect/>
          </a:stretch>
        </p:blipFill>
        <p:spPr>
          <a:xfrm>
            <a:off x="4184859" y="3100325"/>
            <a:ext cx="774288" cy="701701"/>
          </a:xfrm>
          <a:prstGeom prst="rect">
            <a:avLst/>
          </a:prstGeom>
          <a:noFill/>
          <a:ln>
            <a:noFill/>
          </a:ln>
        </p:spPr>
      </p:pic>
      <p:cxnSp>
        <p:nvCxnSpPr>
          <p:cNvPr id="1794" name="Google Shape;1794;p129"/>
          <p:cNvCxnSpPr/>
          <p:nvPr/>
        </p:nvCxnSpPr>
        <p:spPr>
          <a:xfrm>
            <a:off x="3241025" y="2736650"/>
            <a:ext cx="849900" cy="522900"/>
          </a:xfrm>
          <a:prstGeom prst="straightConnector1">
            <a:avLst/>
          </a:prstGeom>
          <a:noFill/>
          <a:ln cap="flat" cmpd="sng" w="28575">
            <a:solidFill>
              <a:schemeClr val="dk2"/>
            </a:solidFill>
            <a:prstDash val="solid"/>
            <a:round/>
            <a:headEnd len="med" w="med" type="none"/>
            <a:tailEnd len="med" w="med" type="triangle"/>
          </a:ln>
        </p:spPr>
      </p:cxnSp>
      <p:cxnSp>
        <p:nvCxnSpPr>
          <p:cNvPr id="1795" name="Google Shape;1795;p129"/>
          <p:cNvCxnSpPr/>
          <p:nvPr/>
        </p:nvCxnSpPr>
        <p:spPr>
          <a:xfrm flipH="1" rot="10800000">
            <a:off x="3241050" y="2307075"/>
            <a:ext cx="859200" cy="420000"/>
          </a:xfrm>
          <a:prstGeom prst="straightConnector1">
            <a:avLst/>
          </a:prstGeom>
          <a:noFill/>
          <a:ln cap="flat" cmpd="sng" w="28575">
            <a:solidFill>
              <a:srgbClr val="FF0000"/>
            </a:solidFill>
            <a:prstDash val="dot"/>
            <a:round/>
            <a:headEnd len="med" w="med" type="none"/>
            <a:tailEnd len="med" w="med" type="triangle"/>
          </a:ln>
        </p:spPr>
      </p:cxnSp>
      <p:cxnSp>
        <p:nvCxnSpPr>
          <p:cNvPr id="1796" name="Google Shape;1796;p129"/>
          <p:cNvCxnSpPr/>
          <p:nvPr/>
        </p:nvCxnSpPr>
        <p:spPr>
          <a:xfrm>
            <a:off x="3222350" y="2727325"/>
            <a:ext cx="924600" cy="46800"/>
          </a:xfrm>
          <a:prstGeom prst="straightConnector1">
            <a:avLst/>
          </a:prstGeom>
          <a:noFill/>
          <a:ln cap="flat" cmpd="sng" w="28575">
            <a:solidFill>
              <a:srgbClr val="FF0000"/>
            </a:solidFill>
            <a:prstDash val="dot"/>
            <a:round/>
            <a:headEnd len="med" w="med" type="none"/>
            <a:tailEnd len="med" w="med" type="triangle"/>
          </a:ln>
        </p:spPr>
      </p:cxnSp>
      <p:pic>
        <p:nvPicPr>
          <p:cNvPr id="1797" name="Google Shape;1797;p129"/>
          <p:cNvPicPr preferRelativeResize="0"/>
          <p:nvPr/>
        </p:nvPicPr>
        <p:blipFill>
          <a:blip r:embed="rId6">
            <a:alphaModFix/>
          </a:blip>
          <a:stretch>
            <a:fillRect/>
          </a:stretch>
        </p:blipFill>
        <p:spPr>
          <a:xfrm>
            <a:off x="4935299" y="2580137"/>
            <a:ext cx="501450" cy="501450"/>
          </a:xfrm>
          <a:prstGeom prst="rect">
            <a:avLst/>
          </a:prstGeom>
          <a:noFill/>
          <a:ln>
            <a:noFill/>
          </a:ln>
        </p:spPr>
      </p:pic>
      <p:pic>
        <p:nvPicPr>
          <p:cNvPr id="1798" name="Google Shape;1798;p129"/>
          <p:cNvPicPr preferRelativeResize="0"/>
          <p:nvPr/>
        </p:nvPicPr>
        <p:blipFill>
          <a:blip r:embed="rId7">
            <a:alphaModFix/>
          </a:blip>
          <a:stretch>
            <a:fillRect/>
          </a:stretch>
        </p:blipFill>
        <p:spPr>
          <a:xfrm>
            <a:off x="4913297" y="3301388"/>
            <a:ext cx="367725" cy="367725"/>
          </a:xfrm>
          <a:prstGeom prst="rect">
            <a:avLst/>
          </a:prstGeom>
          <a:noFill/>
          <a:ln>
            <a:noFill/>
          </a:ln>
        </p:spPr>
      </p:pic>
      <p:pic>
        <p:nvPicPr>
          <p:cNvPr id="1799" name="Google Shape;1799;p129"/>
          <p:cNvPicPr preferRelativeResize="0"/>
          <p:nvPr/>
        </p:nvPicPr>
        <p:blipFill>
          <a:blip r:embed="rId6">
            <a:alphaModFix/>
          </a:blip>
          <a:stretch>
            <a:fillRect/>
          </a:stretch>
        </p:blipFill>
        <p:spPr>
          <a:xfrm>
            <a:off x="4827464" y="1858850"/>
            <a:ext cx="501450" cy="501450"/>
          </a:xfrm>
          <a:prstGeom prst="rect">
            <a:avLst/>
          </a:prstGeom>
          <a:noFill/>
          <a:ln>
            <a:noFill/>
          </a:ln>
        </p:spPr>
      </p:pic>
      <p:pic>
        <p:nvPicPr>
          <p:cNvPr id="1800" name="Google Shape;1800;p129"/>
          <p:cNvPicPr preferRelativeResize="0"/>
          <p:nvPr/>
        </p:nvPicPr>
        <p:blipFill>
          <a:blip r:embed="rId8">
            <a:alphaModFix/>
          </a:blip>
          <a:stretch>
            <a:fillRect/>
          </a:stretch>
        </p:blipFill>
        <p:spPr>
          <a:xfrm>
            <a:off x="2146425" y="2296050"/>
            <a:ext cx="1240650" cy="124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4" name="Shape 1804"/>
        <p:cNvGrpSpPr/>
        <p:nvPr/>
      </p:nvGrpSpPr>
      <p:grpSpPr>
        <a:xfrm>
          <a:off x="0" y="0"/>
          <a:ext cx="0" cy="0"/>
          <a:chOff x="0" y="0"/>
          <a:chExt cx="0" cy="0"/>
        </a:xfrm>
      </p:grpSpPr>
      <p:sp>
        <p:nvSpPr>
          <p:cNvPr id="1805" name="Google Shape;1805;p13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a:t>
            </a:r>
            <a:endParaRPr/>
          </a:p>
        </p:txBody>
      </p:sp>
      <p:sp>
        <p:nvSpPr>
          <p:cNvPr id="1806" name="Google Shape;1806;p130"/>
          <p:cNvSpPr txBox="1"/>
          <p:nvPr>
            <p:ph idx="1" type="body"/>
          </p:nvPr>
        </p:nvSpPr>
        <p:spPr>
          <a:xfrm>
            <a:off x="599050" y="1028079"/>
            <a:ext cx="7862400" cy="2163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A model should be able to reuse knowledge from related tasks to learn a new task faster.</a:t>
            </a:r>
            <a:endParaRPr sz="1400"/>
          </a:p>
          <a:p>
            <a:pPr indent="-317500" lvl="0" marL="457200" rtl="0" algn="l">
              <a:spcBef>
                <a:spcPts val="0"/>
              </a:spcBef>
              <a:spcAft>
                <a:spcPts val="0"/>
              </a:spcAft>
              <a:buSzPts val="1400"/>
              <a:buChar char="●"/>
            </a:pPr>
            <a:r>
              <a:rPr lang="en" sz="1400"/>
              <a:t>Current models not only fail to do this, they </a:t>
            </a:r>
            <a:r>
              <a:rPr b="1" lang="en" sz="1400"/>
              <a:t>catastrophically forget</a:t>
            </a:r>
            <a:r>
              <a:rPr lang="en" sz="1400"/>
              <a:t> previously learned tasks (</a:t>
            </a:r>
            <a:r>
              <a:rPr lang="en" sz="1400">
                <a:solidFill>
                  <a:srgbClr val="A64D79"/>
                </a:solidFill>
              </a:rPr>
              <a:t>McCloseky and Cohen, 1989; Ratcliff, 1990</a:t>
            </a:r>
            <a:r>
              <a:rPr lang="en" sz="1400"/>
              <a:t>).</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b="1"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0" rtl="0" algn="l">
              <a:spcBef>
                <a:spcPts val="500"/>
              </a:spcBef>
              <a:spcAft>
                <a:spcPts val="500"/>
              </a:spcAft>
              <a:buNone/>
            </a:pPr>
            <a:r>
              <a:t/>
            </a:r>
            <a:endParaRPr sz="1400"/>
          </a:p>
        </p:txBody>
      </p:sp>
      <p:pic>
        <p:nvPicPr>
          <p:cNvPr id="1807" name="Google Shape;1807;p130"/>
          <p:cNvPicPr preferRelativeResize="0"/>
          <p:nvPr/>
        </p:nvPicPr>
        <p:blipFill>
          <a:blip r:embed="rId3">
            <a:alphaModFix/>
          </a:blip>
          <a:stretch>
            <a:fillRect/>
          </a:stretch>
        </p:blipFill>
        <p:spPr>
          <a:xfrm>
            <a:off x="4208700" y="1780338"/>
            <a:ext cx="726602" cy="658474"/>
          </a:xfrm>
          <a:prstGeom prst="rect">
            <a:avLst/>
          </a:prstGeom>
          <a:noFill/>
          <a:ln>
            <a:noFill/>
          </a:ln>
        </p:spPr>
      </p:pic>
      <p:pic>
        <p:nvPicPr>
          <p:cNvPr id="1808" name="Google Shape;1808;p130"/>
          <p:cNvPicPr preferRelativeResize="0"/>
          <p:nvPr/>
        </p:nvPicPr>
        <p:blipFill>
          <a:blip r:embed="rId4">
            <a:alphaModFix/>
          </a:blip>
          <a:stretch>
            <a:fillRect/>
          </a:stretch>
        </p:blipFill>
        <p:spPr>
          <a:xfrm>
            <a:off x="4299034" y="2480000"/>
            <a:ext cx="774288" cy="701701"/>
          </a:xfrm>
          <a:prstGeom prst="rect">
            <a:avLst/>
          </a:prstGeom>
          <a:noFill/>
          <a:ln>
            <a:noFill/>
          </a:ln>
        </p:spPr>
      </p:pic>
      <p:pic>
        <p:nvPicPr>
          <p:cNvPr id="1809" name="Google Shape;1809;p130"/>
          <p:cNvPicPr preferRelativeResize="0"/>
          <p:nvPr/>
        </p:nvPicPr>
        <p:blipFill>
          <a:blip r:embed="rId5">
            <a:alphaModFix/>
          </a:blip>
          <a:stretch>
            <a:fillRect/>
          </a:stretch>
        </p:blipFill>
        <p:spPr>
          <a:xfrm>
            <a:off x="4184859" y="3100325"/>
            <a:ext cx="774288" cy="701701"/>
          </a:xfrm>
          <a:prstGeom prst="rect">
            <a:avLst/>
          </a:prstGeom>
          <a:noFill/>
          <a:ln>
            <a:noFill/>
          </a:ln>
        </p:spPr>
      </p:pic>
      <p:cxnSp>
        <p:nvCxnSpPr>
          <p:cNvPr id="1810" name="Google Shape;1810;p130"/>
          <p:cNvCxnSpPr/>
          <p:nvPr/>
        </p:nvCxnSpPr>
        <p:spPr>
          <a:xfrm>
            <a:off x="3241025" y="2736650"/>
            <a:ext cx="849900" cy="522900"/>
          </a:xfrm>
          <a:prstGeom prst="straightConnector1">
            <a:avLst/>
          </a:prstGeom>
          <a:noFill/>
          <a:ln cap="flat" cmpd="sng" w="28575">
            <a:solidFill>
              <a:schemeClr val="dk2"/>
            </a:solidFill>
            <a:prstDash val="solid"/>
            <a:round/>
            <a:headEnd len="med" w="med" type="none"/>
            <a:tailEnd len="med" w="med" type="triangle"/>
          </a:ln>
        </p:spPr>
      </p:cxnSp>
      <p:cxnSp>
        <p:nvCxnSpPr>
          <p:cNvPr id="1811" name="Google Shape;1811;p130"/>
          <p:cNvCxnSpPr/>
          <p:nvPr/>
        </p:nvCxnSpPr>
        <p:spPr>
          <a:xfrm flipH="1" rot="10800000">
            <a:off x="3241050" y="2307075"/>
            <a:ext cx="859200" cy="420000"/>
          </a:xfrm>
          <a:prstGeom prst="straightConnector1">
            <a:avLst/>
          </a:prstGeom>
          <a:noFill/>
          <a:ln cap="flat" cmpd="sng" w="28575">
            <a:solidFill>
              <a:srgbClr val="FF0000"/>
            </a:solidFill>
            <a:prstDash val="dot"/>
            <a:round/>
            <a:headEnd len="med" w="med" type="none"/>
            <a:tailEnd len="med" w="med" type="triangle"/>
          </a:ln>
        </p:spPr>
      </p:cxnSp>
      <p:cxnSp>
        <p:nvCxnSpPr>
          <p:cNvPr id="1812" name="Google Shape;1812;p130"/>
          <p:cNvCxnSpPr/>
          <p:nvPr/>
        </p:nvCxnSpPr>
        <p:spPr>
          <a:xfrm>
            <a:off x="3222350" y="2727325"/>
            <a:ext cx="924600" cy="46800"/>
          </a:xfrm>
          <a:prstGeom prst="straightConnector1">
            <a:avLst/>
          </a:prstGeom>
          <a:noFill/>
          <a:ln cap="flat" cmpd="sng" w="28575">
            <a:solidFill>
              <a:srgbClr val="FF0000"/>
            </a:solidFill>
            <a:prstDash val="dot"/>
            <a:round/>
            <a:headEnd len="med" w="med" type="none"/>
            <a:tailEnd len="med" w="med" type="triangle"/>
          </a:ln>
        </p:spPr>
      </p:cxnSp>
      <p:pic>
        <p:nvPicPr>
          <p:cNvPr id="1813" name="Google Shape;1813;p130"/>
          <p:cNvPicPr preferRelativeResize="0"/>
          <p:nvPr/>
        </p:nvPicPr>
        <p:blipFill>
          <a:blip r:embed="rId6">
            <a:alphaModFix/>
          </a:blip>
          <a:stretch>
            <a:fillRect/>
          </a:stretch>
        </p:blipFill>
        <p:spPr>
          <a:xfrm>
            <a:off x="4935299" y="2580137"/>
            <a:ext cx="501450" cy="501450"/>
          </a:xfrm>
          <a:prstGeom prst="rect">
            <a:avLst/>
          </a:prstGeom>
          <a:noFill/>
          <a:ln>
            <a:noFill/>
          </a:ln>
        </p:spPr>
      </p:pic>
      <p:pic>
        <p:nvPicPr>
          <p:cNvPr id="1814" name="Google Shape;1814;p130"/>
          <p:cNvPicPr preferRelativeResize="0"/>
          <p:nvPr/>
        </p:nvPicPr>
        <p:blipFill>
          <a:blip r:embed="rId7">
            <a:alphaModFix/>
          </a:blip>
          <a:stretch>
            <a:fillRect/>
          </a:stretch>
        </p:blipFill>
        <p:spPr>
          <a:xfrm>
            <a:off x="4913297" y="3301388"/>
            <a:ext cx="367725" cy="367725"/>
          </a:xfrm>
          <a:prstGeom prst="rect">
            <a:avLst/>
          </a:prstGeom>
          <a:noFill/>
          <a:ln>
            <a:noFill/>
          </a:ln>
        </p:spPr>
      </p:pic>
      <p:pic>
        <p:nvPicPr>
          <p:cNvPr id="1815" name="Google Shape;1815;p130"/>
          <p:cNvPicPr preferRelativeResize="0"/>
          <p:nvPr/>
        </p:nvPicPr>
        <p:blipFill>
          <a:blip r:embed="rId6">
            <a:alphaModFix/>
          </a:blip>
          <a:stretch>
            <a:fillRect/>
          </a:stretch>
        </p:blipFill>
        <p:spPr>
          <a:xfrm>
            <a:off x="4827464" y="1858850"/>
            <a:ext cx="501450" cy="501450"/>
          </a:xfrm>
          <a:prstGeom prst="rect">
            <a:avLst/>
          </a:prstGeom>
          <a:noFill/>
          <a:ln>
            <a:noFill/>
          </a:ln>
        </p:spPr>
      </p:pic>
      <p:sp>
        <p:nvSpPr>
          <p:cNvPr id="1816" name="Google Shape;1816;p130"/>
          <p:cNvSpPr txBox="1"/>
          <p:nvPr/>
        </p:nvSpPr>
        <p:spPr>
          <a:xfrm>
            <a:off x="1116625" y="3968250"/>
            <a:ext cx="7139100" cy="521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Hypothesis</a:t>
            </a:r>
            <a:r>
              <a:rPr lang="en">
                <a:solidFill>
                  <a:schemeClr val="dk2"/>
                </a:solidFill>
                <a:latin typeface="DM Sans"/>
                <a:ea typeface="DM Sans"/>
                <a:cs typeface="DM Sans"/>
                <a:sym typeface="DM Sans"/>
              </a:rPr>
              <a:t>: e</a:t>
            </a:r>
            <a:r>
              <a:rPr lang="en">
                <a:solidFill>
                  <a:schemeClr val="dk2"/>
                </a:solidFill>
                <a:latin typeface="DM Sans"/>
                <a:ea typeface="DM Sans"/>
                <a:cs typeface="DM Sans"/>
                <a:sym typeface="DM Sans"/>
              </a:rPr>
              <a:t>pisodic memory mitigates catastrophic forgetting in language learning.</a:t>
            </a:r>
            <a:endParaRPr/>
          </a:p>
        </p:txBody>
      </p:sp>
      <p:pic>
        <p:nvPicPr>
          <p:cNvPr id="1817" name="Google Shape;1817;p130"/>
          <p:cNvPicPr preferRelativeResize="0"/>
          <p:nvPr/>
        </p:nvPicPr>
        <p:blipFill>
          <a:blip r:embed="rId8">
            <a:alphaModFix/>
          </a:blip>
          <a:stretch>
            <a:fillRect/>
          </a:stretch>
        </p:blipFill>
        <p:spPr>
          <a:xfrm>
            <a:off x="2146425" y="2296050"/>
            <a:ext cx="1240650" cy="1240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Google Shape;1822;p13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Memory-Augmented Neural Networks</a:t>
            </a:r>
            <a:endParaRPr/>
          </a:p>
        </p:txBody>
      </p:sp>
      <p:pic>
        <p:nvPicPr>
          <p:cNvPr id="1823" name="Google Shape;1823;p131"/>
          <p:cNvPicPr preferRelativeResize="0"/>
          <p:nvPr/>
        </p:nvPicPr>
        <p:blipFill>
          <a:blip r:embed="rId3">
            <a:alphaModFix/>
          </a:blip>
          <a:stretch>
            <a:fillRect/>
          </a:stretch>
        </p:blipFill>
        <p:spPr>
          <a:xfrm>
            <a:off x="1280250" y="1028075"/>
            <a:ext cx="2634550" cy="1881225"/>
          </a:xfrm>
          <a:prstGeom prst="rect">
            <a:avLst/>
          </a:prstGeom>
          <a:noFill/>
          <a:ln>
            <a:noFill/>
          </a:ln>
        </p:spPr>
      </p:pic>
      <p:sp>
        <p:nvSpPr>
          <p:cNvPr id="1824" name="Google Shape;1824;p131"/>
          <p:cNvSpPr txBox="1"/>
          <p:nvPr/>
        </p:nvSpPr>
        <p:spPr>
          <a:xfrm>
            <a:off x="4548550" y="1201200"/>
            <a:ext cx="3764100" cy="1730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Episodic memory</a:t>
            </a:r>
            <a:r>
              <a:rPr lang="en">
                <a:solidFill>
                  <a:schemeClr val="dk2"/>
                </a:solidFill>
                <a:latin typeface="DM Sans"/>
                <a:ea typeface="DM Sans"/>
                <a:cs typeface="DM Sans"/>
                <a:sym typeface="DM Sans"/>
              </a:rPr>
              <a:t> is a type of long-term memory of </a:t>
            </a:r>
            <a:r>
              <a:rPr b="1" lang="en">
                <a:solidFill>
                  <a:schemeClr val="dk2"/>
                </a:solidFill>
                <a:latin typeface="DM Sans"/>
                <a:ea typeface="DM Sans"/>
                <a:cs typeface="DM Sans"/>
                <a:sym typeface="DM Sans"/>
              </a:rPr>
              <a:t>events</a:t>
            </a:r>
            <a:r>
              <a:rPr lang="en">
                <a:solidFill>
                  <a:schemeClr val="dk2"/>
                </a:solidFill>
                <a:latin typeface="DM Sans"/>
                <a:ea typeface="DM Sans"/>
                <a:cs typeface="DM Sans"/>
                <a:sym typeface="DM Sans"/>
              </a:rPr>
              <a:t> and </a:t>
            </a:r>
            <a:r>
              <a:rPr b="1" lang="en">
                <a:solidFill>
                  <a:schemeClr val="dk2"/>
                </a:solidFill>
                <a:latin typeface="DM Sans"/>
                <a:ea typeface="DM Sans"/>
                <a:cs typeface="DM Sans"/>
                <a:sym typeface="DM Sans"/>
              </a:rPr>
              <a:t>experiences</a:t>
            </a:r>
            <a:r>
              <a:rPr lang="en">
                <a:solidFill>
                  <a:schemeClr val="dk2"/>
                </a:solidFill>
                <a:latin typeface="DM Sans"/>
                <a:ea typeface="DM Sans"/>
                <a:cs typeface="DM Sans"/>
                <a:sym typeface="DM Sans"/>
              </a:rPr>
              <a:t>. It is often associated with a module that stores training examples in neural networks..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Google Shape;1829;p13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On Memory-Augmented Neural Networks</a:t>
            </a:r>
            <a:endParaRPr/>
          </a:p>
        </p:txBody>
      </p:sp>
      <p:sp>
        <p:nvSpPr>
          <p:cNvPr id="1830" name="Google Shape;1830;p132"/>
          <p:cNvSpPr txBox="1"/>
          <p:nvPr>
            <p:ph idx="1" type="body"/>
          </p:nvPr>
        </p:nvSpPr>
        <p:spPr>
          <a:xfrm>
            <a:off x="876400" y="3062625"/>
            <a:ext cx="76020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Contrast this with short-term </a:t>
            </a:r>
            <a:r>
              <a:rPr b="1" lang="en" sz="1400"/>
              <a:t>working</a:t>
            </a:r>
            <a:r>
              <a:rPr lang="en" sz="1400"/>
              <a:t> </a:t>
            </a:r>
            <a:r>
              <a:rPr b="1" lang="en" sz="1400"/>
              <a:t>memory</a:t>
            </a:r>
            <a:r>
              <a:rPr lang="en" sz="1400"/>
              <a:t> </a:t>
            </a:r>
            <a:r>
              <a:rPr lang="en" sz="1400"/>
              <a:t>in LSTMs (</a:t>
            </a:r>
            <a:r>
              <a:rPr lang="en" sz="1400">
                <a:solidFill>
                  <a:srgbClr val="A64D79"/>
                </a:solidFill>
              </a:rPr>
              <a:t>Hochreiter and Schmidhuber, 1997</a:t>
            </a:r>
            <a:r>
              <a:rPr lang="en" sz="1400"/>
              <a:t>) and DNCs (</a:t>
            </a:r>
            <a:r>
              <a:rPr lang="en" sz="1400">
                <a:solidFill>
                  <a:srgbClr val="A64D79"/>
                </a:solidFill>
              </a:rPr>
              <a:t>Graves et al., 2016</a:t>
            </a:r>
            <a:r>
              <a:rPr lang="en" sz="1400"/>
              <a:t>) that e.g., remembers context.</a:t>
            </a:r>
            <a:endParaRPr sz="1400"/>
          </a:p>
          <a:p>
            <a:pPr indent="0" lvl="0" marL="0" rtl="0" algn="l">
              <a:spcBef>
                <a:spcPts val="500"/>
              </a:spcBef>
              <a:spcAft>
                <a:spcPts val="0"/>
              </a:spcAft>
              <a:buNone/>
            </a:pPr>
            <a:r>
              <a:t/>
            </a:r>
            <a:endParaRPr sz="1400"/>
          </a:p>
          <a:p>
            <a:pPr indent="0" lvl="0" marL="0" rtl="0" algn="l">
              <a:spcBef>
                <a:spcPts val="500"/>
              </a:spcBef>
              <a:spcAft>
                <a:spcPts val="500"/>
              </a:spcAft>
              <a:buNone/>
            </a:pPr>
            <a:r>
              <a:rPr lang="en" sz="1400"/>
              <a:t>See </a:t>
            </a:r>
            <a:r>
              <a:rPr b="1" lang="en" sz="1400">
                <a:solidFill>
                  <a:srgbClr val="999999"/>
                </a:solidFill>
              </a:rPr>
              <a:t>Yogatama et al., ICLR 2018 </a:t>
            </a:r>
            <a:r>
              <a:rPr lang="en" sz="1400"/>
              <a:t>for comparisons of working memory models for language models.</a:t>
            </a:r>
            <a:endParaRPr sz="1400"/>
          </a:p>
        </p:txBody>
      </p:sp>
      <p:pic>
        <p:nvPicPr>
          <p:cNvPr id="1831" name="Google Shape;1831;p132"/>
          <p:cNvPicPr preferRelativeResize="0"/>
          <p:nvPr/>
        </p:nvPicPr>
        <p:blipFill>
          <a:blip r:embed="rId3">
            <a:alphaModFix/>
          </a:blip>
          <a:stretch>
            <a:fillRect/>
          </a:stretch>
        </p:blipFill>
        <p:spPr>
          <a:xfrm>
            <a:off x="1280250" y="1028075"/>
            <a:ext cx="2634550" cy="1881225"/>
          </a:xfrm>
          <a:prstGeom prst="rect">
            <a:avLst/>
          </a:prstGeom>
          <a:noFill/>
          <a:ln>
            <a:noFill/>
          </a:ln>
        </p:spPr>
      </p:pic>
      <p:sp>
        <p:nvSpPr>
          <p:cNvPr id="1832" name="Google Shape;1832;p132"/>
          <p:cNvSpPr txBox="1"/>
          <p:nvPr/>
        </p:nvSpPr>
        <p:spPr>
          <a:xfrm>
            <a:off x="4548550" y="1201200"/>
            <a:ext cx="3764100" cy="1730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Episodic memory</a:t>
            </a:r>
            <a:r>
              <a:rPr lang="en">
                <a:solidFill>
                  <a:schemeClr val="dk2"/>
                </a:solidFill>
                <a:latin typeface="DM Sans"/>
                <a:ea typeface="DM Sans"/>
                <a:cs typeface="DM Sans"/>
                <a:sym typeface="DM Sans"/>
              </a:rPr>
              <a:t> is a type of long-term memory of </a:t>
            </a:r>
            <a:r>
              <a:rPr b="1" lang="en">
                <a:solidFill>
                  <a:schemeClr val="dk2"/>
                </a:solidFill>
                <a:latin typeface="DM Sans"/>
                <a:ea typeface="DM Sans"/>
                <a:cs typeface="DM Sans"/>
                <a:sym typeface="DM Sans"/>
              </a:rPr>
              <a:t>events</a:t>
            </a:r>
            <a:r>
              <a:rPr lang="en">
                <a:solidFill>
                  <a:schemeClr val="dk2"/>
                </a:solidFill>
                <a:latin typeface="DM Sans"/>
                <a:ea typeface="DM Sans"/>
                <a:cs typeface="DM Sans"/>
                <a:sym typeface="DM Sans"/>
              </a:rPr>
              <a:t> and </a:t>
            </a:r>
            <a:r>
              <a:rPr b="1" lang="en">
                <a:solidFill>
                  <a:schemeClr val="dk2"/>
                </a:solidFill>
                <a:latin typeface="DM Sans"/>
                <a:ea typeface="DM Sans"/>
                <a:cs typeface="DM Sans"/>
                <a:sym typeface="DM Sans"/>
              </a:rPr>
              <a:t>experiences</a:t>
            </a:r>
            <a:r>
              <a:rPr lang="en">
                <a:solidFill>
                  <a:schemeClr val="dk2"/>
                </a:solidFill>
                <a:latin typeface="DM Sans"/>
                <a:ea typeface="DM Sans"/>
                <a:cs typeface="DM Sans"/>
                <a:sym typeface="DM Sans"/>
              </a:rPr>
              <a:t>. It is often associated with a module that stores training examples in neural networks..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13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pic>
        <p:nvPicPr>
          <p:cNvPr id="1838" name="Google Shape;1838;p133"/>
          <p:cNvPicPr preferRelativeResize="0"/>
          <p:nvPr/>
        </p:nvPicPr>
        <p:blipFill>
          <a:blip r:embed="rId3">
            <a:alphaModFix/>
          </a:blip>
          <a:stretch>
            <a:fillRect/>
          </a:stretch>
        </p:blipFill>
        <p:spPr>
          <a:xfrm>
            <a:off x="640586" y="1251296"/>
            <a:ext cx="2002038" cy="1969160"/>
          </a:xfrm>
          <a:prstGeom prst="rect">
            <a:avLst/>
          </a:prstGeom>
          <a:noFill/>
          <a:ln>
            <a:noFill/>
          </a:ln>
        </p:spPr>
      </p:pic>
      <p:pic>
        <p:nvPicPr>
          <p:cNvPr id="1839" name="Google Shape;1839;p133"/>
          <p:cNvPicPr preferRelativeResize="0"/>
          <p:nvPr/>
        </p:nvPicPr>
        <p:blipFill>
          <a:blip r:embed="rId4">
            <a:alphaModFix/>
          </a:blip>
          <a:stretch>
            <a:fillRect/>
          </a:stretch>
        </p:blipFill>
        <p:spPr>
          <a:xfrm>
            <a:off x="2523650" y="1673288"/>
            <a:ext cx="726602" cy="658474"/>
          </a:xfrm>
          <a:prstGeom prst="rect">
            <a:avLst/>
          </a:prstGeom>
          <a:noFill/>
          <a:ln>
            <a:noFill/>
          </a:ln>
        </p:spPr>
      </p:pic>
      <p:cxnSp>
        <p:nvCxnSpPr>
          <p:cNvPr id="1840" name="Google Shape;1840;p133"/>
          <p:cNvCxnSpPr/>
          <p:nvPr/>
        </p:nvCxnSpPr>
        <p:spPr>
          <a:xfrm flipH="1" rot="10800000">
            <a:off x="1626925" y="312887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1841" name="Google Shape;1841;p133"/>
          <p:cNvSpPr txBox="1"/>
          <p:nvPr/>
        </p:nvSpPr>
        <p:spPr>
          <a:xfrm>
            <a:off x="4759475" y="901225"/>
            <a:ext cx="3322800" cy="1483500"/>
          </a:xfrm>
          <a:prstGeom prst="rect">
            <a:avLst/>
          </a:prstGeom>
          <a:solidFill>
            <a:srgbClr val="FF8A4F"/>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latin typeface="DM Sans"/>
                <a:ea typeface="DM Sans"/>
                <a:cs typeface="DM Sans"/>
                <a:sym typeface="DM Sans"/>
              </a:rPr>
              <a:t>Tanker leaks 6,000 tons of oil after running aground</a:t>
            </a:r>
            <a:endParaRPr b="1" sz="1200">
              <a:latin typeface="DM Sans"/>
              <a:ea typeface="DM Sans"/>
              <a:cs typeface="DM Sans"/>
              <a:sym typeface="DM Sans"/>
            </a:endParaRPr>
          </a:p>
          <a:p>
            <a:pPr indent="0" lvl="0" marL="0" rtl="0" algn="just">
              <a:spcBef>
                <a:spcPts val="0"/>
              </a:spcBef>
              <a:spcAft>
                <a:spcPts val="0"/>
              </a:spcAft>
              <a:buNone/>
            </a:pPr>
            <a:r>
              <a:rPr i="1" lang="en" sz="1200">
                <a:latin typeface="DM Sans"/>
                <a:ea typeface="DM Sans"/>
                <a:cs typeface="DM Sans"/>
                <a:sym typeface="DM Sans"/>
              </a:rPr>
              <a:t>The Independent, Friday 16 February 1996</a:t>
            </a:r>
            <a:endParaRPr i="1" sz="1200">
              <a:latin typeface="DM Sans"/>
              <a:ea typeface="DM Sans"/>
              <a:cs typeface="DM Sans"/>
              <a:sym typeface="DM Sans"/>
            </a:endParaRPr>
          </a:p>
          <a:p>
            <a:pPr indent="0" lvl="0" marL="0" rtl="0" algn="just">
              <a:spcBef>
                <a:spcPts val="0"/>
              </a:spcBef>
              <a:spcAft>
                <a:spcPts val="0"/>
              </a:spcAft>
              <a:buNone/>
            </a:pPr>
            <a:r>
              <a:rPr lang="en" sz="1200">
                <a:latin typeface="DM Sans"/>
                <a:ea typeface="DM Sans"/>
                <a:cs typeface="DM Sans"/>
                <a:sym typeface="DM Sans"/>
              </a:rPr>
              <a:t>A massive anti-pollution operation was underway last night after a 147,000-ton super tanker ran aground off Milford Haven, West Wales. [...]</a:t>
            </a:r>
            <a:endParaRPr sz="1200">
              <a:solidFill>
                <a:srgbClr val="123693"/>
              </a:solidFill>
              <a:latin typeface="DM Sans"/>
              <a:ea typeface="DM Sans"/>
              <a:cs typeface="DM Sans"/>
              <a:sym typeface="DM Sans"/>
            </a:endParaRPr>
          </a:p>
        </p:txBody>
      </p:sp>
      <p:sp>
        <p:nvSpPr>
          <p:cNvPr id="1842" name="Google Shape;1842;p133"/>
          <p:cNvSpPr txBox="1"/>
          <p:nvPr/>
        </p:nvSpPr>
        <p:spPr>
          <a:xfrm>
            <a:off x="5380250" y="630700"/>
            <a:ext cx="1986000" cy="33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chemeClr val="dk2"/>
                </a:solidFill>
                <a:latin typeface="DM Sans"/>
                <a:ea typeface="DM Sans"/>
                <a:cs typeface="DM Sans"/>
                <a:sym typeface="DM Sans"/>
              </a:rPr>
              <a:t>TriviaQA: </a:t>
            </a:r>
            <a:r>
              <a:rPr lang="en" sz="1200">
                <a:solidFill>
                  <a:srgbClr val="A64D79"/>
                </a:solidFill>
                <a:latin typeface="DM Sans"/>
                <a:ea typeface="DM Sans"/>
                <a:cs typeface="DM Sans"/>
                <a:sym typeface="DM Sans"/>
              </a:rPr>
              <a:t>Joshi et al., 2017</a:t>
            </a:r>
            <a:endParaRPr sz="1200"/>
          </a:p>
        </p:txBody>
      </p:sp>
      <p:sp>
        <p:nvSpPr>
          <p:cNvPr id="1843" name="Google Shape;1843;p133"/>
          <p:cNvSpPr txBox="1"/>
          <p:nvPr>
            <p:ph idx="1" type="body"/>
          </p:nvPr>
        </p:nvSpPr>
        <p:spPr>
          <a:xfrm>
            <a:off x="2831050" y="1158950"/>
            <a:ext cx="9855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Training</a:t>
            </a:r>
            <a:endParaRPr sz="1800"/>
          </a:p>
        </p:txBody>
      </p:sp>
      <p:sp>
        <p:nvSpPr>
          <p:cNvPr id="1844" name="Google Shape;1844;p133"/>
          <p:cNvSpPr txBox="1"/>
          <p:nvPr/>
        </p:nvSpPr>
        <p:spPr>
          <a:xfrm>
            <a:off x="4759475" y="2394625"/>
            <a:ext cx="3322800" cy="6045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Which super-tanker ran aground near Milford Haven in 1996?</a:t>
            </a:r>
            <a:endParaRPr b="1" sz="1200">
              <a:latin typeface="DM Sans"/>
              <a:ea typeface="DM Sans"/>
              <a:cs typeface="DM Sans"/>
              <a:sym typeface="DM Sans"/>
            </a:endParaRPr>
          </a:p>
          <a:p>
            <a:pPr indent="0" lvl="0" marL="0" rtl="0" algn="just">
              <a:spcBef>
                <a:spcPts val="500"/>
              </a:spcBef>
              <a:spcAft>
                <a:spcPts val="0"/>
              </a:spcAft>
              <a:buNone/>
            </a:pPr>
            <a:r>
              <a:t/>
            </a:r>
            <a:endParaRPr sz="120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pic>
        <p:nvPicPr>
          <p:cNvPr id="1849" name="Google Shape;1849;p134"/>
          <p:cNvPicPr preferRelativeResize="0"/>
          <p:nvPr/>
        </p:nvPicPr>
        <p:blipFill>
          <a:blip r:embed="rId3">
            <a:alphaModFix/>
          </a:blip>
          <a:stretch>
            <a:fillRect/>
          </a:stretch>
        </p:blipFill>
        <p:spPr>
          <a:xfrm>
            <a:off x="640586" y="1251296"/>
            <a:ext cx="2002036" cy="1969160"/>
          </a:xfrm>
          <a:prstGeom prst="rect">
            <a:avLst/>
          </a:prstGeom>
          <a:noFill/>
          <a:ln>
            <a:noFill/>
          </a:ln>
        </p:spPr>
      </p:pic>
      <p:sp>
        <p:nvSpPr>
          <p:cNvPr id="1850" name="Google Shape;1850;p13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pic>
        <p:nvPicPr>
          <p:cNvPr id="1851" name="Google Shape;1851;p134"/>
          <p:cNvPicPr preferRelativeResize="0"/>
          <p:nvPr/>
        </p:nvPicPr>
        <p:blipFill>
          <a:blip r:embed="rId4">
            <a:alphaModFix/>
          </a:blip>
          <a:stretch>
            <a:fillRect/>
          </a:stretch>
        </p:blipFill>
        <p:spPr>
          <a:xfrm>
            <a:off x="2523650" y="1673288"/>
            <a:ext cx="726602" cy="658474"/>
          </a:xfrm>
          <a:prstGeom prst="rect">
            <a:avLst/>
          </a:prstGeom>
          <a:noFill/>
          <a:ln>
            <a:noFill/>
          </a:ln>
        </p:spPr>
      </p:pic>
      <p:cxnSp>
        <p:nvCxnSpPr>
          <p:cNvPr id="1852" name="Google Shape;1852;p134"/>
          <p:cNvCxnSpPr/>
          <p:nvPr/>
        </p:nvCxnSpPr>
        <p:spPr>
          <a:xfrm flipH="1" rot="10800000">
            <a:off x="1626925" y="3128875"/>
            <a:ext cx="6111300" cy="15000"/>
          </a:xfrm>
          <a:prstGeom prst="straightConnector1">
            <a:avLst/>
          </a:prstGeom>
          <a:noFill/>
          <a:ln cap="flat" cmpd="sng" w="28575">
            <a:solidFill>
              <a:schemeClr val="dk2"/>
            </a:solidFill>
            <a:prstDash val="solid"/>
            <a:round/>
            <a:headEnd len="med" w="med" type="none"/>
            <a:tailEnd len="med" w="med" type="triangle"/>
          </a:ln>
        </p:spPr>
      </p:cxnSp>
      <p:pic>
        <p:nvPicPr>
          <p:cNvPr id="1853" name="Google Shape;1853;p134"/>
          <p:cNvPicPr preferRelativeResize="0"/>
          <p:nvPr/>
        </p:nvPicPr>
        <p:blipFill>
          <a:blip r:embed="rId5">
            <a:alphaModFix/>
          </a:blip>
          <a:stretch>
            <a:fillRect/>
          </a:stretch>
        </p:blipFill>
        <p:spPr>
          <a:xfrm>
            <a:off x="3275809" y="1651675"/>
            <a:ext cx="774288" cy="701701"/>
          </a:xfrm>
          <a:prstGeom prst="rect">
            <a:avLst/>
          </a:prstGeom>
          <a:noFill/>
          <a:ln>
            <a:noFill/>
          </a:ln>
        </p:spPr>
      </p:pic>
      <p:sp>
        <p:nvSpPr>
          <p:cNvPr id="1854" name="Google Shape;1854;p134"/>
          <p:cNvSpPr txBox="1"/>
          <p:nvPr/>
        </p:nvSpPr>
        <p:spPr>
          <a:xfrm>
            <a:off x="4845500" y="701475"/>
            <a:ext cx="3322800" cy="1211700"/>
          </a:xfrm>
          <a:prstGeom prst="rect">
            <a:avLst/>
          </a:prstGeom>
          <a:solidFill>
            <a:srgbClr val="FFDB1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latin typeface="DM Sans"/>
                <a:ea typeface="DM Sans"/>
                <a:cs typeface="DM Sans"/>
                <a:sym typeface="DM Sans"/>
              </a:rPr>
              <a:t>Computational Complexity Theory.</a:t>
            </a:r>
            <a:r>
              <a:rPr lang="en" sz="1200">
                <a:latin typeface="DM Sans"/>
                <a:ea typeface="DM Sans"/>
                <a:cs typeface="DM Sans"/>
                <a:sym typeface="DM Sans"/>
              </a:rPr>
              <a:t> Computational complexity theory is a branch of the theory of computation in theoretical computer science that focuses on classifying computational problems according to their inherent difficulty [...]</a:t>
            </a:r>
            <a:endParaRPr sz="1200">
              <a:latin typeface="DM Sans"/>
              <a:ea typeface="DM Sans"/>
              <a:cs typeface="DM Sans"/>
              <a:sym typeface="DM Sans"/>
            </a:endParaRPr>
          </a:p>
          <a:p>
            <a:pPr indent="0" lvl="0" marL="0" rtl="0" algn="just">
              <a:spcBef>
                <a:spcPts val="500"/>
              </a:spcBef>
              <a:spcAft>
                <a:spcPts val="500"/>
              </a:spcAft>
              <a:buNone/>
            </a:pPr>
            <a:r>
              <a:t/>
            </a:r>
            <a:endParaRPr sz="1200">
              <a:latin typeface="DM Sans"/>
              <a:ea typeface="DM Sans"/>
              <a:cs typeface="DM Sans"/>
              <a:sym typeface="DM Sans"/>
            </a:endParaRPr>
          </a:p>
        </p:txBody>
      </p:sp>
      <p:sp>
        <p:nvSpPr>
          <p:cNvPr id="1855" name="Google Shape;1855;p134"/>
          <p:cNvSpPr txBox="1"/>
          <p:nvPr/>
        </p:nvSpPr>
        <p:spPr>
          <a:xfrm>
            <a:off x="5391625" y="431000"/>
            <a:ext cx="2548500" cy="33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chemeClr val="dk2"/>
                </a:solidFill>
                <a:latin typeface="DM Sans"/>
                <a:ea typeface="DM Sans"/>
                <a:cs typeface="DM Sans"/>
                <a:sym typeface="DM Sans"/>
              </a:rPr>
              <a:t>SQuAD: </a:t>
            </a:r>
            <a:r>
              <a:rPr lang="en" sz="1200">
                <a:solidFill>
                  <a:srgbClr val="A64D79"/>
                </a:solidFill>
                <a:latin typeface="DM Sans"/>
                <a:ea typeface="DM Sans"/>
                <a:cs typeface="DM Sans"/>
                <a:sym typeface="DM Sans"/>
              </a:rPr>
              <a:t>Rajpurkar et al., 2016</a:t>
            </a:r>
            <a:endParaRPr sz="1200"/>
          </a:p>
        </p:txBody>
      </p:sp>
      <p:sp>
        <p:nvSpPr>
          <p:cNvPr id="1856" name="Google Shape;1856;p134"/>
          <p:cNvSpPr txBox="1"/>
          <p:nvPr>
            <p:ph idx="1" type="body"/>
          </p:nvPr>
        </p:nvSpPr>
        <p:spPr>
          <a:xfrm>
            <a:off x="2831050" y="1158950"/>
            <a:ext cx="9855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Training</a:t>
            </a:r>
            <a:endParaRPr sz="1800"/>
          </a:p>
        </p:txBody>
      </p:sp>
      <p:sp>
        <p:nvSpPr>
          <p:cNvPr id="1857" name="Google Shape;1857;p134"/>
          <p:cNvSpPr txBox="1"/>
          <p:nvPr/>
        </p:nvSpPr>
        <p:spPr>
          <a:xfrm>
            <a:off x="4840150" y="1953600"/>
            <a:ext cx="3322800" cy="9831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What branch of theoretical computer science deals with broadly classifying computational problems by difficulty and class of relationship?</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08"/>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Language and Intelligence</a:t>
            </a:r>
            <a:endParaRPr/>
          </a:p>
          <a:p>
            <a:pPr indent="0" lvl="0" marL="0" rtl="0" algn="l">
              <a:spcBef>
                <a:spcPts val="0"/>
              </a:spcBef>
              <a:spcAft>
                <a:spcPts val="0"/>
              </a:spcAft>
              <a:buNone/>
            </a:pPr>
            <a:r>
              <a:t/>
            </a:r>
            <a:endParaRPr/>
          </a:p>
        </p:txBody>
      </p:sp>
      <p:sp>
        <p:nvSpPr>
          <p:cNvPr id="1591" name="Google Shape;1591;p108"/>
          <p:cNvSpPr txBox="1"/>
          <p:nvPr>
            <p:ph idx="1" type="body"/>
          </p:nvPr>
        </p:nvSpPr>
        <p:spPr>
          <a:xfrm>
            <a:off x="847600" y="1132699"/>
            <a:ext cx="78036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A</a:t>
            </a:r>
            <a:r>
              <a:rPr lang="en" sz="1400"/>
              <a:t> </a:t>
            </a:r>
            <a:r>
              <a:rPr b="1" lang="en" sz="1400"/>
              <a:t>primary medium</a:t>
            </a:r>
            <a:r>
              <a:rPr lang="en" sz="1400"/>
              <a:t> through which we </a:t>
            </a:r>
            <a:r>
              <a:rPr b="1" lang="en" sz="1400"/>
              <a:t>acquire</a:t>
            </a:r>
            <a:r>
              <a:rPr lang="en" sz="1400"/>
              <a:t> new skills and knowledge (+visual perception).</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457200" rtl="0" algn="l">
              <a:spcBef>
                <a:spcPts val="500"/>
              </a:spcBef>
              <a:spcAft>
                <a:spcPts val="0"/>
              </a:spcAft>
              <a:buNone/>
            </a:pPr>
            <a:r>
              <a:t/>
            </a:r>
            <a:endParaRPr sz="1400"/>
          </a:p>
          <a:p>
            <a:pPr indent="0" lvl="0" marL="914400" rtl="0" algn="l">
              <a:spcBef>
                <a:spcPts val="500"/>
              </a:spcBef>
              <a:spcAft>
                <a:spcPts val="0"/>
              </a:spcAft>
              <a:buNone/>
            </a:pPr>
            <a:r>
              <a:t/>
            </a:r>
            <a:endParaRPr sz="1400"/>
          </a:p>
          <a:p>
            <a:pPr indent="0" lvl="0" marL="1371600" rtl="0" algn="l">
              <a:spcBef>
                <a:spcPts val="500"/>
              </a:spcBef>
              <a:spcAft>
                <a:spcPts val="500"/>
              </a:spcAft>
              <a:buNone/>
            </a:pPr>
            <a:r>
              <a:t/>
            </a:r>
            <a:endParaRPr sz="1400"/>
          </a:p>
        </p:txBody>
      </p:sp>
      <p:pic>
        <p:nvPicPr>
          <p:cNvPr id="1592" name="Google Shape;1592;p108"/>
          <p:cNvPicPr preferRelativeResize="0"/>
          <p:nvPr/>
        </p:nvPicPr>
        <p:blipFill>
          <a:blip r:embed="rId3">
            <a:alphaModFix/>
          </a:blip>
          <a:stretch>
            <a:fillRect/>
          </a:stretch>
        </p:blipFill>
        <p:spPr>
          <a:xfrm>
            <a:off x="4540775" y="1981264"/>
            <a:ext cx="3015549" cy="2247524"/>
          </a:xfrm>
          <a:prstGeom prst="rect">
            <a:avLst/>
          </a:prstGeom>
          <a:noFill/>
          <a:ln>
            <a:noFill/>
          </a:ln>
        </p:spPr>
      </p:pic>
      <p:pic>
        <p:nvPicPr>
          <p:cNvPr id="1593" name="Google Shape;1593;p108"/>
          <p:cNvPicPr preferRelativeResize="0"/>
          <p:nvPr/>
        </p:nvPicPr>
        <p:blipFill>
          <a:blip r:embed="rId4">
            <a:alphaModFix/>
          </a:blip>
          <a:stretch>
            <a:fillRect/>
          </a:stretch>
        </p:blipFill>
        <p:spPr>
          <a:xfrm>
            <a:off x="2137175" y="1750237"/>
            <a:ext cx="1354800" cy="270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pic>
        <p:nvPicPr>
          <p:cNvPr id="1862" name="Google Shape;1862;p135"/>
          <p:cNvPicPr preferRelativeResize="0"/>
          <p:nvPr/>
        </p:nvPicPr>
        <p:blipFill>
          <a:blip r:embed="rId3">
            <a:alphaModFix/>
          </a:blip>
          <a:stretch>
            <a:fillRect/>
          </a:stretch>
        </p:blipFill>
        <p:spPr>
          <a:xfrm>
            <a:off x="640586" y="1251296"/>
            <a:ext cx="2002036" cy="1969160"/>
          </a:xfrm>
          <a:prstGeom prst="rect">
            <a:avLst/>
          </a:prstGeom>
          <a:noFill/>
          <a:ln>
            <a:noFill/>
          </a:ln>
        </p:spPr>
      </p:pic>
      <p:sp>
        <p:nvSpPr>
          <p:cNvPr id="1863" name="Google Shape;1863;p13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pic>
        <p:nvPicPr>
          <p:cNvPr id="1864" name="Google Shape;1864;p135"/>
          <p:cNvPicPr preferRelativeResize="0"/>
          <p:nvPr/>
        </p:nvPicPr>
        <p:blipFill>
          <a:blip r:embed="rId4">
            <a:alphaModFix/>
          </a:blip>
          <a:stretch>
            <a:fillRect/>
          </a:stretch>
        </p:blipFill>
        <p:spPr>
          <a:xfrm>
            <a:off x="2523650" y="1673288"/>
            <a:ext cx="726602" cy="658474"/>
          </a:xfrm>
          <a:prstGeom prst="rect">
            <a:avLst/>
          </a:prstGeom>
          <a:noFill/>
          <a:ln>
            <a:noFill/>
          </a:ln>
        </p:spPr>
      </p:pic>
      <p:cxnSp>
        <p:nvCxnSpPr>
          <p:cNvPr id="1865" name="Google Shape;1865;p135"/>
          <p:cNvCxnSpPr/>
          <p:nvPr/>
        </p:nvCxnSpPr>
        <p:spPr>
          <a:xfrm flipH="1" rot="10800000">
            <a:off x="1626925" y="312887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1866" name="Google Shape;1866;p135"/>
          <p:cNvSpPr txBox="1"/>
          <p:nvPr>
            <p:ph idx="1" type="body"/>
          </p:nvPr>
        </p:nvSpPr>
        <p:spPr>
          <a:xfrm>
            <a:off x="2831050" y="1158950"/>
            <a:ext cx="9855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Training</a:t>
            </a:r>
            <a:endParaRPr sz="1800"/>
          </a:p>
        </p:txBody>
      </p:sp>
      <p:pic>
        <p:nvPicPr>
          <p:cNvPr id="1867" name="Google Shape;1867;p135"/>
          <p:cNvPicPr preferRelativeResize="0"/>
          <p:nvPr/>
        </p:nvPicPr>
        <p:blipFill>
          <a:blip r:embed="rId5">
            <a:alphaModFix/>
          </a:blip>
          <a:stretch>
            <a:fillRect/>
          </a:stretch>
        </p:blipFill>
        <p:spPr>
          <a:xfrm>
            <a:off x="3275809" y="1651675"/>
            <a:ext cx="774288" cy="701701"/>
          </a:xfrm>
          <a:prstGeom prst="rect">
            <a:avLst/>
          </a:prstGeom>
          <a:noFill/>
          <a:ln>
            <a:noFill/>
          </a:ln>
        </p:spPr>
      </p:pic>
      <p:pic>
        <p:nvPicPr>
          <p:cNvPr id="1868" name="Google Shape;1868;p135"/>
          <p:cNvPicPr preferRelativeResize="0"/>
          <p:nvPr/>
        </p:nvPicPr>
        <p:blipFill>
          <a:blip r:embed="rId6">
            <a:alphaModFix/>
          </a:blip>
          <a:stretch>
            <a:fillRect/>
          </a:stretch>
        </p:blipFill>
        <p:spPr>
          <a:xfrm>
            <a:off x="4075659" y="1651675"/>
            <a:ext cx="774288" cy="701701"/>
          </a:xfrm>
          <a:prstGeom prst="rect">
            <a:avLst/>
          </a:prstGeom>
          <a:noFill/>
          <a:ln>
            <a:noFill/>
          </a:ln>
        </p:spPr>
      </p:pic>
      <p:sp>
        <p:nvSpPr>
          <p:cNvPr id="1869" name="Google Shape;1869;p135"/>
          <p:cNvSpPr txBox="1"/>
          <p:nvPr/>
        </p:nvSpPr>
        <p:spPr>
          <a:xfrm>
            <a:off x="5064275" y="915488"/>
            <a:ext cx="3673500" cy="1597200"/>
          </a:xfrm>
          <a:prstGeom prst="rect">
            <a:avLst/>
          </a:prstGeom>
          <a:solidFill>
            <a:srgbClr val="93C47D"/>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latin typeface="DM Sans"/>
                <a:ea typeface="DM Sans"/>
                <a:cs typeface="DM Sans"/>
                <a:sym typeface="DM Sans"/>
              </a:rPr>
              <a:t>Augusto Pinochet --- Intellectual life ...</a:t>
            </a:r>
            <a:endParaRPr b="1" sz="1200">
              <a:latin typeface="DM Sans"/>
              <a:ea typeface="DM Sans"/>
              <a:cs typeface="DM Sans"/>
              <a:sym typeface="DM Sans"/>
            </a:endParaRPr>
          </a:p>
          <a:p>
            <a:pPr indent="0" lvl="0" marL="0" rtl="0" algn="just">
              <a:spcBef>
                <a:spcPts val="0"/>
              </a:spcBef>
              <a:spcAft>
                <a:spcPts val="0"/>
              </a:spcAft>
              <a:buNone/>
            </a:pPr>
            <a:r>
              <a:rPr lang="en" sz="1200">
                <a:solidFill>
                  <a:srgbClr val="222222"/>
                </a:solidFill>
                <a:latin typeface="DM Sans"/>
                <a:ea typeface="DM Sans"/>
                <a:cs typeface="DM Sans"/>
                <a:sym typeface="DM Sans"/>
              </a:rPr>
              <a:t>Pinochet was publicly known as a man with a lack of culture. This image was reinforced by the fact </a:t>
            </a:r>
            <a:r>
              <a:rPr lang="en" sz="1200">
                <a:latin typeface="DM Sans"/>
                <a:ea typeface="DM Sans"/>
                <a:cs typeface="DM Sans"/>
                <a:sym typeface="DM Sans"/>
              </a:rPr>
              <a:t>[...]</a:t>
            </a:r>
            <a:endParaRPr sz="1200">
              <a:latin typeface="DM Sans"/>
              <a:ea typeface="DM Sans"/>
              <a:cs typeface="DM Sans"/>
              <a:sym typeface="DM Sans"/>
            </a:endParaRPr>
          </a:p>
          <a:p>
            <a:pPr indent="0" lvl="0" marL="0" rtl="0" algn="just">
              <a:spcBef>
                <a:spcPts val="0"/>
              </a:spcBef>
              <a:spcAft>
                <a:spcPts val="0"/>
              </a:spcAft>
              <a:buNone/>
            </a:pPr>
            <a:r>
              <a:t/>
            </a:r>
            <a:endParaRPr sz="1200">
              <a:latin typeface="DM Sans"/>
              <a:ea typeface="DM Sans"/>
              <a:cs typeface="DM Sans"/>
              <a:sym typeface="DM Sans"/>
            </a:endParaRPr>
          </a:p>
          <a:p>
            <a:pPr indent="0" lvl="0" marL="0" rtl="0" algn="just">
              <a:spcBef>
                <a:spcPts val="0"/>
              </a:spcBef>
              <a:spcAft>
                <a:spcPts val="0"/>
              </a:spcAft>
              <a:buNone/>
            </a:pPr>
            <a:r>
              <a:rPr b="1" lang="en" sz="1200">
                <a:latin typeface="DM Sans"/>
                <a:ea typeface="DM Sans"/>
                <a:cs typeface="DM Sans"/>
                <a:sym typeface="DM Sans"/>
              </a:rPr>
              <a:t>Was he known for being intelligent? </a:t>
            </a:r>
            <a:r>
              <a:rPr lang="en" sz="1200">
                <a:latin typeface="DM Sans"/>
                <a:ea typeface="DM Sans"/>
                <a:cs typeface="DM Sans"/>
                <a:sym typeface="DM Sans"/>
              </a:rPr>
              <a:t>No, Pinochet was publicly known as a man with a lack of culture.</a:t>
            </a:r>
            <a:endParaRPr sz="1200">
              <a:latin typeface="DM Sans"/>
              <a:ea typeface="DM Sans"/>
              <a:cs typeface="DM Sans"/>
              <a:sym typeface="DM Sans"/>
            </a:endParaRPr>
          </a:p>
        </p:txBody>
      </p:sp>
      <p:sp>
        <p:nvSpPr>
          <p:cNvPr id="1870" name="Google Shape;1870;p135"/>
          <p:cNvSpPr txBox="1"/>
          <p:nvPr/>
        </p:nvSpPr>
        <p:spPr>
          <a:xfrm>
            <a:off x="5899250" y="660163"/>
            <a:ext cx="1816800" cy="33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sz="1200">
                <a:solidFill>
                  <a:schemeClr val="dk2"/>
                </a:solidFill>
                <a:latin typeface="DM Sans"/>
                <a:ea typeface="DM Sans"/>
                <a:cs typeface="DM Sans"/>
                <a:sym typeface="DM Sans"/>
              </a:rPr>
              <a:t>QuAC: </a:t>
            </a:r>
            <a:r>
              <a:rPr lang="en" sz="1200">
                <a:solidFill>
                  <a:srgbClr val="A64D79"/>
                </a:solidFill>
                <a:latin typeface="DM Sans"/>
                <a:ea typeface="DM Sans"/>
                <a:cs typeface="DM Sans"/>
                <a:sym typeface="DM Sans"/>
              </a:rPr>
              <a:t>Choi et al., 2018</a:t>
            </a:r>
            <a:endParaRPr sz="1200"/>
          </a:p>
        </p:txBody>
      </p:sp>
      <p:sp>
        <p:nvSpPr>
          <p:cNvPr id="1871" name="Google Shape;1871;p135"/>
          <p:cNvSpPr txBox="1"/>
          <p:nvPr/>
        </p:nvSpPr>
        <p:spPr>
          <a:xfrm>
            <a:off x="5064275" y="2544015"/>
            <a:ext cx="3673500" cy="335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latin typeface="DM Sans"/>
                <a:ea typeface="DM Sans"/>
                <a:cs typeface="DM Sans"/>
                <a:sym typeface="DM Sans"/>
              </a:rPr>
              <a:t>Why did people feel that way?</a:t>
            </a:r>
            <a:endParaRPr b="1" sz="120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pic>
        <p:nvPicPr>
          <p:cNvPr id="1876" name="Google Shape;1876;p136"/>
          <p:cNvPicPr preferRelativeResize="0"/>
          <p:nvPr/>
        </p:nvPicPr>
        <p:blipFill>
          <a:blip r:embed="rId3">
            <a:alphaModFix/>
          </a:blip>
          <a:stretch>
            <a:fillRect/>
          </a:stretch>
        </p:blipFill>
        <p:spPr>
          <a:xfrm>
            <a:off x="640586" y="1251296"/>
            <a:ext cx="2002036" cy="1969160"/>
          </a:xfrm>
          <a:prstGeom prst="rect">
            <a:avLst/>
          </a:prstGeom>
          <a:noFill/>
          <a:ln>
            <a:noFill/>
          </a:ln>
        </p:spPr>
      </p:pic>
      <p:sp>
        <p:nvSpPr>
          <p:cNvPr id="1877" name="Google Shape;1877;p13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pic>
        <p:nvPicPr>
          <p:cNvPr id="1878" name="Google Shape;1878;p136"/>
          <p:cNvPicPr preferRelativeResize="0"/>
          <p:nvPr/>
        </p:nvPicPr>
        <p:blipFill>
          <a:blip r:embed="rId4">
            <a:alphaModFix/>
          </a:blip>
          <a:stretch>
            <a:fillRect/>
          </a:stretch>
        </p:blipFill>
        <p:spPr>
          <a:xfrm>
            <a:off x="2523650" y="1673288"/>
            <a:ext cx="726602" cy="658474"/>
          </a:xfrm>
          <a:prstGeom prst="rect">
            <a:avLst/>
          </a:prstGeom>
          <a:noFill/>
          <a:ln>
            <a:noFill/>
          </a:ln>
        </p:spPr>
      </p:pic>
      <p:cxnSp>
        <p:nvCxnSpPr>
          <p:cNvPr id="1879" name="Google Shape;1879;p136"/>
          <p:cNvCxnSpPr/>
          <p:nvPr/>
        </p:nvCxnSpPr>
        <p:spPr>
          <a:xfrm flipH="1" rot="10800000">
            <a:off x="1626925" y="3128875"/>
            <a:ext cx="6111300" cy="15000"/>
          </a:xfrm>
          <a:prstGeom prst="straightConnector1">
            <a:avLst/>
          </a:prstGeom>
          <a:noFill/>
          <a:ln cap="flat" cmpd="sng" w="28575">
            <a:solidFill>
              <a:schemeClr val="dk2"/>
            </a:solidFill>
            <a:prstDash val="solid"/>
            <a:round/>
            <a:headEnd len="med" w="med" type="none"/>
            <a:tailEnd len="med" w="med" type="triangle"/>
          </a:ln>
        </p:spPr>
      </p:cxnSp>
      <p:pic>
        <p:nvPicPr>
          <p:cNvPr id="1880" name="Google Shape;1880;p136"/>
          <p:cNvPicPr preferRelativeResize="0"/>
          <p:nvPr/>
        </p:nvPicPr>
        <p:blipFill>
          <a:blip r:embed="rId4">
            <a:alphaModFix/>
          </a:blip>
          <a:stretch>
            <a:fillRect/>
          </a:stretch>
        </p:blipFill>
        <p:spPr>
          <a:xfrm>
            <a:off x="2369025" y="3992563"/>
            <a:ext cx="726602" cy="658474"/>
          </a:xfrm>
          <a:prstGeom prst="rect">
            <a:avLst/>
          </a:prstGeom>
          <a:noFill/>
          <a:ln>
            <a:noFill/>
          </a:ln>
        </p:spPr>
      </p:pic>
      <p:sp>
        <p:nvSpPr>
          <p:cNvPr id="1881" name="Google Shape;1881;p136"/>
          <p:cNvSpPr txBox="1"/>
          <p:nvPr>
            <p:ph idx="1" type="body"/>
          </p:nvPr>
        </p:nvSpPr>
        <p:spPr>
          <a:xfrm>
            <a:off x="1343125" y="4153950"/>
            <a:ext cx="6960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Test</a:t>
            </a:r>
            <a:endParaRPr sz="1800"/>
          </a:p>
        </p:txBody>
      </p:sp>
      <p:sp>
        <p:nvSpPr>
          <p:cNvPr id="1882" name="Google Shape;1882;p136"/>
          <p:cNvSpPr txBox="1"/>
          <p:nvPr>
            <p:ph idx="1" type="body"/>
          </p:nvPr>
        </p:nvSpPr>
        <p:spPr>
          <a:xfrm>
            <a:off x="2831050" y="1158950"/>
            <a:ext cx="9855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Training</a:t>
            </a:r>
            <a:endParaRPr sz="1800"/>
          </a:p>
        </p:txBody>
      </p:sp>
      <p:pic>
        <p:nvPicPr>
          <p:cNvPr id="1883" name="Google Shape;1883;p136"/>
          <p:cNvPicPr preferRelativeResize="0"/>
          <p:nvPr/>
        </p:nvPicPr>
        <p:blipFill>
          <a:blip r:embed="rId5">
            <a:alphaModFix/>
          </a:blip>
          <a:stretch>
            <a:fillRect/>
          </a:stretch>
        </p:blipFill>
        <p:spPr>
          <a:xfrm>
            <a:off x="3275809" y="1651675"/>
            <a:ext cx="774288" cy="701701"/>
          </a:xfrm>
          <a:prstGeom prst="rect">
            <a:avLst/>
          </a:prstGeom>
          <a:noFill/>
          <a:ln>
            <a:noFill/>
          </a:ln>
        </p:spPr>
      </p:pic>
      <p:pic>
        <p:nvPicPr>
          <p:cNvPr id="1884" name="Google Shape;1884;p136"/>
          <p:cNvPicPr preferRelativeResize="0"/>
          <p:nvPr/>
        </p:nvPicPr>
        <p:blipFill>
          <a:blip r:embed="rId5">
            <a:alphaModFix/>
          </a:blip>
          <a:stretch>
            <a:fillRect/>
          </a:stretch>
        </p:blipFill>
        <p:spPr>
          <a:xfrm>
            <a:off x="3176359" y="3970950"/>
            <a:ext cx="774288" cy="701701"/>
          </a:xfrm>
          <a:prstGeom prst="rect">
            <a:avLst/>
          </a:prstGeom>
          <a:noFill/>
          <a:ln>
            <a:noFill/>
          </a:ln>
        </p:spPr>
      </p:pic>
      <p:pic>
        <p:nvPicPr>
          <p:cNvPr id="1885" name="Google Shape;1885;p136"/>
          <p:cNvPicPr preferRelativeResize="0"/>
          <p:nvPr/>
        </p:nvPicPr>
        <p:blipFill>
          <a:blip r:embed="rId6">
            <a:alphaModFix/>
          </a:blip>
          <a:stretch>
            <a:fillRect/>
          </a:stretch>
        </p:blipFill>
        <p:spPr>
          <a:xfrm>
            <a:off x="4075659" y="1651675"/>
            <a:ext cx="774288" cy="701701"/>
          </a:xfrm>
          <a:prstGeom prst="rect">
            <a:avLst/>
          </a:prstGeom>
          <a:noFill/>
          <a:ln>
            <a:noFill/>
          </a:ln>
        </p:spPr>
      </p:pic>
      <p:pic>
        <p:nvPicPr>
          <p:cNvPr id="1886" name="Google Shape;1886;p136"/>
          <p:cNvPicPr preferRelativeResize="0"/>
          <p:nvPr/>
        </p:nvPicPr>
        <p:blipFill>
          <a:blip r:embed="rId6">
            <a:alphaModFix/>
          </a:blip>
          <a:stretch>
            <a:fillRect/>
          </a:stretch>
        </p:blipFill>
        <p:spPr>
          <a:xfrm>
            <a:off x="4031384" y="3919375"/>
            <a:ext cx="774288" cy="701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0" name="Shape 1890"/>
        <p:cNvGrpSpPr/>
        <p:nvPr/>
      </p:nvGrpSpPr>
      <p:grpSpPr>
        <a:xfrm>
          <a:off x="0" y="0"/>
          <a:ext cx="0" cy="0"/>
          <a:chOff x="0" y="0"/>
          <a:chExt cx="0" cy="0"/>
        </a:xfrm>
      </p:grpSpPr>
      <p:pic>
        <p:nvPicPr>
          <p:cNvPr id="1891" name="Google Shape;1891;p137"/>
          <p:cNvPicPr preferRelativeResize="0"/>
          <p:nvPr/>
        </p:nvPicPr>
        <p:blipFill>
          <a:blip r:embed="rId3">
            <a:alphaModFix/>
          </a:blip>
          <a:stretch>
            <a:fillRect/>
          </a:stretch>
        </p:blipFill>
        <p:spPr>
          <a:xfrm>
            <a:off x="640586" y="1251296"/>
            <a:ext cx="2002038" cy="1969160"/>
          </a:xfrm>
          <a:prstGeom prst="rect">
            <a:avLst/>
          </a:prstGeom>
          <a:noFill/>
          <a:ln>
            <a:noFill/>
          </a:ln>
        </p:spPr>
      </p:pic>
      <p:sp>
        <p:nvSpPr>
          <p:cNvPr id="1892" name="Google Shape;1892;p13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Setup</a:t>
            </a:r>
            <a:endParaRPr/>
          </a:p>
        </p:txBody>
      </p:sp>
      <p:pic>
        <p:nvPicPr>
          <p:cNvPr id="1893" name="Google Shape;1893;p137"/>
          <p:cNvPicPr preferRelativeResize="0"/>
          <p:nvPr/>
        </p:nvPicPr>
        <p:blipFill>
          <a:blip r:embed="rId4">
            <a:alphaModFix/>
          </a:blip>
          <a:stretch>
            <a:fillRect/>
          </a:stretch>
        </p:blipFill>
        <p:spPr>
          <a:xfrm>
            <a:off x="2523650" y="1673288"/>
            <a:ext cx="726602" cy="658474"/>
          </a:xfrm>
          <a:prstGeom prst="rect">
            <a:avLst/>
          </a:prstGeom>
          <a:noFill/>
          <a:ln>
            <a:noFill/>
          </a:ln>
        </p:spPr>
      </p:pic>
      <p:cxnSp>
        <p:nvCxnSpPr>
          <p:cNvPr id="1894" name="Google Shape;1894;p137"/>
          <p:cNvCxnSpPr/>
          <p:nvPr/>
        </p:nvCxnSpPr>
        <p:spPr>
          <a:xfrm flipH="1" rot="10800000">
            <a:off x="1626925" y="3128875"/>
            <a:ext cx="6111300" cy="15000"/>
          </a:xfrm>
          <a:prstGeom prst="straightConnector1">
            <a:avLst/>
          </a:prstGeom>
          <a:noFill/>
          <a:ln cap="flat" cmpd="sng" w="28575">
            <a:solidFill>
              <a:schemeClr val="dk2"/>
            </a:solidFill>
            <a:prstDash val="solid"/>
            <a:round/>
            <a:headEnd len="med" w="med" type="none"/>
            <a:tailEnd len="med" w="med" type="triangle"/>
          </a:ln>
        </p:spPr>
      </p:cxnSp>
      <p:pic>
        <p:nvPicPr>
          <p:cNvPr id="1895" name="Google Shape;1895;p137"/>
          <p:cNvPicPr preferRelativeResize="0"/>
          <p:nvPr/>
        </p:nvPicPr>
        <p:blipFill>
          <a:blip r:embed="rId4">
            <a:alphaModFix/>
          </a:blip>
          <a:stretch>
            <a:fillRect/>
          </a:stretch>
        </p:blipFill>
        <p:spPr>
          <a:xfrm>
            <a:off x="2369025" y="3992563"/>
            <a:ext cx="726602" cy="658474"/>
          </a:xfrm>
          <a:prstGeom prst="rect">
            <a:avLst/>
          </a:prstGeom>
          <a:noFill/>
          <a:ln>
            <a:noFill/>
          </a:ln>
        </p:spPr>
      </p:pic>
      <p:sp>
        <p:nvSpPr>
          <p:cNvPr id="1896" name="Google Shape;1896;p137"/>
          <p:cNvSpPr txBox="1"/>
          <p:nvPr>
            <p:ph idx="1" type="body"/>
          </p:nvPr>
        </p:nvSpPr>
        <p:spPr>
          <a:xfrm>
            <a:off x="1343125" y="4153950"/>
            <a:ext cx="6960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Test</a:t>
            </a:r>
            <a:endParaRPr sz="1800"/>
          </a:p>
        </p:txBody>
      </p:sp>
      <p:sp>
        <p:nvSpPr>
          <p:cNvPr id="1897" name="Google Shape;1897;p137"/>
          <p:cNvSpPr txBox="1"/>
          <p:nvPr>
            <p:ph idx="1" type="body"/>
          </p:nvPr>
        </p:nvSpPr>
        <p:spPr>
          <a:xfrm>
            <a:off x="2831050" y="1158950"/>
            <a:ext cx="985500" cy="3357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Training</a:t>
            </a:r>
            <a:endParaRPr sz="1800"/>
          </a:p>
        </p:txBody>
      </p:sp>
      <p:pic>
        <p:nvPicPr>
          <p:cNvPr id="1898" name="Google Shape;1898;p137"/>
          <p:cNvPicPr preferRelativeResize="0"/>
          <p:nvPr/>
        </p:nvPicPr>
        <p:blipFill>
          <a:blip r:embed="rId5">
            <a:alphaModFix/>
          </a:blip>
          <a:stretch>
            <a:fillRect/>
          </a:stretch>
        </p:blipFill>
        <p:spPr>
          <a:xfrm>
            <a:off x="3275809" y="1651675"/>
            <a:ext cx="774288" cy="701701"/>
          </a:xfrm>
          <a:prstGeom prst="rect">
            <a:avLst/>
          </a:prstGeom>
          <a:noFill/>
          <a:ln>
            <a:noFill/>
          </a:ln>
        </p:spPr>
      </p:pic>
      <p:pic>
        <p:nvPicPr>
          <p:cNvPr id="1899" name="Google Shape;1899;p137"/>
          <p:cNvPicPr preferRelativeResize="0"/>
          <p:nvPr/>
        </p:nvPicPr>
        <p:blipFill>
          <a:blip r:embed="rId5">
            <a:alphaModFix/>
          </a:blip>
          <a:stretch>
            <a:fillRect/>
          </a:stretch>
        </p:blipFill>
        <p:spPr>
          <a:xfrm>
            <a:off x="3176359" y="3970950"/>
            <a:ext cx="774288" cy="701701"/>
          </a:xfrm>
          <a:prstGeom prst="rect">
            <a:avLst/>
          </a:prstGeom>
          <a:noFill/>
          <a:ln>
            <a:noFill/>
          </a:ln>
        </p:spPr>
      </p:pic>
      <p:pic>
        <p:nvPicPr>
          <p:cNvPr id="1900" name="Google Shape;1900;p137"/>
          <p:cNvPicPr preferRelativeResize="0"/>
          <p:nvPr/>
        </p:nvPicPr>
        <p:blipFill>
          <a:blip r:embed="rId6">
            <a:alphaModFix/>
          </a:blip>
          <a:stretch>
            <a:fillRect/>
          </a:stretch>
        </p:blipFill>
        <p:spPr>
          <a:xfrm>
            <a:off x="4075659" y="1651675"/>
            <a:ext cx="774288" cy="701701"/>
          </a:xfrm>
          <a:prstGeom prst="rect">
            <a:avLst/>
          </a:prstGeom>
          <a:noFill/>
          <a:ln>
            <a:noFill/>
          </a:ln>
        </p:spPr>
      </p:pic>
      <p:pic>
        <p:nvPicPr>
          <p:cNvPr id="1901" name="Google Shape;1901;p137"/>
          <p:cNvPicPr preferRelativeResize="0"/>
          <p:nvPr/>
        </p:nvPicPr>
        <p:blipFill>
          <a:blip r:embed="rId6">
            <a:alphaModFix/>
          </a:blip>
          <a:stretch>
            <a:fillRect/>
          </a:stretch>
        </p:blipFill>
        <p:spPr>
          <a:xfrm>
            <a:off x="4031384" y="3919375"/>
            <a:ext cx="774288" cy="701701"/>
          </a:xfrm>
          <a:prstGeom prst="rect">
            <a:avLst/>
          </a:prstGeom>
          <a:noFill/>
          <a:ln>
            <a:noFill/>
          </a:ln>
        </p:spPr>
      </p:pic>
      <p:sp>
        <p:nvSpPr>
          <p:cNvPr id="1902" name="Google Shape;1902;p137"/>
          <p:cNvSpPr txBox="1"/>
          <p:nvPr/>
        </p:nvSpPr>
        <p:spPr>
          <a:xfrm>
            <a:off x="5181650" y="3474750"/>
            <a:ext cx="3495600" cy="42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chemeClr val="dk2"/>
                </a:solidFill>
                <a:latin typeface="DM Sans"/>
                <a:ea typeface="DM Sans"/>
                <a:cs typeface="DM Sans"/>
                <a:sym typeface="DM Sans"/>
              </a:rPr>
              <a:t>Never-Ending Language Learning</a:t>
            </a:r>
            <a:endParaRPr sz="1600">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sz="1600">
                <a:solidFill>
                  <a:srgbClr val="A64D79"/>
                </a:solidFill>
                <a:latin typeface="DM Sans"/>
                <a:ea typeface="DM Sans"/>
                <a:cs typeface="DM Sans"/>
                <a:sym typeface="DM Sans"/>
              </a:rPr>
              <a:t>Mitchell et al., 2015</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13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a:t>
            </a:r>
            <a:r>
              <a:rPr lang="en"/>
              <a:t>Model</a:t>
            </a:r>
            <a:endParaRPr/>
          </a:p>
        </p:txBody>
      </p:sp>
      <p:pic>
        <p:nvPicPr>
          <p:cNvPr id="1908" name="Google Shape;1908;p138"/>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13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14" name="Google Shape;1914;p139"/>
          <p:cNvSpPr/>
          <p:nvPr/>
        </p:nvSpPr>
        <p:spPr>
          <a:xfrm>
            <a:off x="3399800" y="3558600"/>
            <a:ext cx="377100" cy="2895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9"/>
          <p:cNvSpPr txBox="1"/>
          <p:nvPr/>
        </p:nvSpPr>
        <p:spPr>
          <a:xfrm>
            <a:off x="610300" y="4075950"/>
            <a:ext cx="63330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Input</a:t>
            </a:r>
            <a:r>
              <a:rPr lang="en">
                <a:solidFill>
                  <a:schemeClr val="dk2"/>
                </a:solidFill>
                <a:latin typeface="DM Sans"/>
                <a:ea typeface="DM Sans"/>
                <a:cs typeface="DM Sans"/>
                <a:sym typeface="DM Sans"/>
              </a:rPr>
              <a:t>: a concatenation of context (e.g.,  a Wikipedia article) and question.</a:t>
            </a:r>
            <a:endParaRPr/>
          </a:p>
        </p:txBody>
      </p:sp>
      <p:pic>
        <p:nvPicPr>
          <p:cNvPr id="1916" name="Google Shape;1916;p139"/>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14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22" name="Google Shape;1922;p140"/>
          <p:cNvSpPr/>
          <p:nvPr/>
        </p:nvSpPr>
        <p:spPr>
          <a:xfrm>
            <a:off x="3399700" y="1229475"/>
            <a:ext cx="377100" cy="2895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40"/>
          <p:cNvSpPr txBox="1"/>
          <p:nvPr/>
        </p:nvSpPr>
        <p:spPr>
          <a:xfrm>
            <a:off x="2086075" y="614375"/>
            <a:ext cx="44706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Output</a:t>
            </a:r>
            <a:r>
              <a:rPr lang="en">
                <a:solidFill>
                  <a:schemeClr val="dk2"/>
                </a:solidFill>
                <a:latin typeface="DM Sans"/>
                <a:ea typeface="DM Sans"/>
                <a:cs typeface="DM Sans"/>
                <a:sym typeface="DM Sans"/>
              </a:rPr>
              <a:t>: an </a:t>
            </a:r>
            <a:r>
              <a:rPr lang="en">
                <a:solidFill>
                  <a:schemeClr val="dk2"/>
                </a:solidFill>
                <a:latin typeface="DM Sans"/>
                <a:ea typeface="DM Sans"/>
                <a:cs typeface="DM Sans"/>
                <a:sym typeface="DM Sans"/>
              </a:rPr>
              <a:t>answer</a:t>
            </a:r>
            <a:r>
              <a:rPr lang="en">
                <a:solidFill>
                  <a:schemeClr val="dk2"/>
                </a:solidFill>
                <a:latin typeface="DM Sans"/>
                <a:ea typeface="DM Sans"/>
                <a:cs typeface="DM Sans"/>
                <a:sym typeface="DM Sans"/>
              </a:rPr>
              <a:t>, predicted as start and end indices of the answer in the context.</a:t>
            </a:r>
            <a:endParaRPr/>
          </a:p>
        </p:txBody>
      </p:sp>
      <p:pic>
        <p:nvPicPr>
          <p:cNvPr id="1924" name="Google Shape;1924;p140"/>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sp>
        <p:nvSpPr>
          <p:cNvPr id="1929" name="Google Shape;1929;p14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30" name="Google Shape;1930;p141"/>
          <p:cNvSpPr/>
          <p:nvPr/>
        </p:nvSpPr>
        <p:spPr>
          <a:xfrm>
            <a:off x="3399700" y="1229475"/>
            <a:ext cx="377100" cy="2895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41"/>
          <p:cNvSpPr txBox="1"/>
          <p:nvPr/>
        </p:nvSpPr>
        <p:spPr>
          <a:xfrm>
            <a:off x="2086075" y="614375"/>
            <a:ext cx="44706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Output</a:t>
            </a:r>
            <a:r>
              <a:rPr lang="en">
                <a:solidFill>
                  <a:schemeClr val="dk2"/>
                </a:solidFill>
                <a:latin typeface="DM Sans"/>
                <a:ea typeface="DM Sans"/>
                <a:cs typeface="DM Sans"/>
                <a:sym typeface="DM Sans"/>
              </a:rPr>
              <a:t>: an </a:t>
            </a:r>
            <a:r>
              <a:rPr lang="en">
                <a:solidFill>
                  <a:schemeClr val="dk2"/>
                </a:solidFill>
                <a:latin typeface="DM Sans"/>
                <a:ea typeface="DM Sans"/>
                <a:cs typeface="DM Sans"/>
                <a:sym typeface="DM Sans"/>
              </a:rPr>
              <a:t>answer</a:t>
            </a:r>
            <a:r>
              <a:rPr lang="en">
                <a:solidFill>
                  <a:schemeClr val="dk2"/>
                </a:solidFill>
                <a:latin typeface="DM Sans"/>
                <a:ea typeface="DM Sans"/>
                <a:cs typeface="DM Sans"/>
                <a:sym typeface="DM Sans"/>
              </a:rPr>
              <a:t>, predicted as start and end indices of the answer in the context.</a:t>
            </a:r>
            <a:endParaRPr/>
          </a:p>
        </p:txBody>
      </p:sp>
      <p:pic>
        <p:nvPicPr>
          <p:cNvPr id="1932" name="Google Shape;1932;p141"/>
          <p:cNvPicPr preferRelativeResize="0"/>
          <p:nvPr/>
        </p:nvPicPr>
        <p:blipFill>
          <a:blip r:embed="rId3">
            <a:alphaModFix/>
          </a:blip>
          <a:stretch>
            <a:fillRect/>
          </a:stretch>
        </p:blipFill>
        <p:spPr>
          <a:xfrm>
            <a:off x="2011680" y="1252728"/>
            <a:ext cx="5129784" cy="2496313"/>
          </a:xfrm>
          <a:prstGeom prst="rect">
            <a:avLst/>
          </a:prstGeom>
          <a:noFill/>
          <a:ln>
            <a:noFill/>
          </a:ln>
        </p:spPr>
      </p:pic>
      <p:sp>
        <p:nvSpPr>
          <p:cNvPr id="1933" name="Google Shape;1933;p141"/>
          <p:cNvSpPr txBox="1"/>
          <p:nvPr/>
        </p:nvSpPr>
        <p:spPr>
          <a:xfrm>
            <a:off x="4265525" y="2723775"/>
            <a:ext cx="3322800" cy="1073700"/>
          </a:xfrm>
          <a:prstGeom prst="rect">
            <a:avLst/>
          </a:prstGeom>
          <a:solidFill>
            <a:srgbClr val="FFDB1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6AA84F"/>
                </a:solidFill>
                <a:latin typeface="DM Sans"/>
                <a:ea typeface="DM Sans"/>
                <a:cs typeface="DM Sans"/>
                <a:sym typeface="DM Sans"/>
              </a:rPr>
              <a:t>Computational complexity theory</a:t>
            </a:r>
            <a:r>
              <a:rPr lang="en" sz="1200">
                <a:latin typeface="DM Sans"/>
                <a:ea typeface="DM Sans"/>
                <a:cs typeface="DM Sans"/>
                <a:sym typeface="DM Sans"/>
              </a:rPr>
              <a:t> is a branch of the theory of computation in theoretical computer science that focuses on classifying computational problems according to their inherent difficulty [...]</a:t>
            </a:r>
            <a:endParaRPr sz="1200">
              <a:latin typeface="DM Sans"/>
              <a:ea typeface="DM Sans"/>
              <a:cs typeface="DM Sans"/>
              <a:sym typeface="DM Sans"/>
            </a:endParaRPr>
          </a:p>
          <a:p>
            <a:pPr indent="0" lvl="0" marL="0" rtl="0" algn="just">
              <a:spcBef>
                <a:spcPts val="500"/>
              </a:spcBef>
              <a:spcAft>
                <a:spcPts val="0"/>
              </a:spcAft>
              <a:buNone/>
            </a:pPr>
            <a:r>
              <a:t/>
            </a:r>
            <a:endParaRPr sz="1200">
              <a:latin typeface="DM Sans"/>
              <a:ea typeface="DM Sans"/>
              <a:cs typeface="DM Sans"/>
              <a:sym typeface="DM Sans"/>
            </a:endParaRPr>
          </a:p>
          <a:p>
            <a:pPr indent="0" lvl="0" marL="0" rtl="0" algn="just">
              <a:spcBef>
                <a:spcPts val="500"/>
              </a:spcBef>
              <a:spcAft>
                <a:spcPts val="500"/>
              </a:spcAft>
              <a:buNone/>
            </a:pPr>
            <a:r>
              <a:t/>
            </a:r>
            <a:endParaRPr b="1" sz="1200">
              <a:solidFill>
                <a:srgbClr val="FFFFFF"/>
              </a:solidFill>
              <a:latin typeface="DM Sans"/>
              <a:ea typeface="DM Sans"/>
              <a:cs typeface="DM Sans"/>
              <a:sym typeface="DM Sans"/>
            </a:endParaRPr>
          </a:p>
        </p:txBody>
      </p:sp>
      <p:sp>
        <p:nvSpPr>
          <p:cNvPr id="1934" name="Google Shape;1934;p141"/>
          <p:cNvSpPr txBox="1"/>
          <p:nvPr/>
        </p:nvSpPr>
        <p:spPr>
          <a:xfrm>
            <a:off x="4265525" y="3843950"/>
            <a:ext cx="3322800" cy="1000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What branch of theoretical computer science deals with broadly classifying computational problems by difficulty and class of relationship?</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14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40" name="Google Shape;1940;p142"/>
          <p:cNvSpPr/>
          <p:nvPr/>
        </p:nvSpPr>
        <p:spPr>
          <a:xfrm>
            <a:off x="1961425" y="2552000"/>
            <a:ext cx="1181100" cy="41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42"/>
          <p:cNvSpPr txBox="1"/>
          <p:nvPr/>
        </p:nvSpPr>
        <p:spPr>
          <a:xfrm>
            <a:off x="545100" y="3936650"/>
            <a:ext cx="39129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Encoder</a:t>
            </a:r>
            <a:r>
              <a:rPr lang="en">
                <a:solidFill>
                  <a:schemeClr val="dk2"/>
                </a:solidFill>
                <a:latin typeface="DM Sans"/>
                <a:ea typeface="DM Sans"/>
                <a:cs typeface="DM Sans"/>
                <a:sym typeface="DM Sans"/>
              </a:rPr>
              <a:t>: a large neural network, e.g., </a:t>
            </a:r>
            <a:r>
              <a:rPr lang="en" sz="1200">
                <a:solidFill>
                  <a:schemeClr val="dk2"/>
                </a:solidFill>
                <a:latin typeface="DM Sans"/>
                <a:ea typeface="DM Sans"/>
                <a:cs typeface="DM Sans"/>
                <a:sym typeface="DM Sans"/>
              </a:rPr>
              <a:t>ELMo (</a:t>
            </a:r>
            <a:r>
              <a:rPr lang="en" sz="1200">
                <a:solidFill>
                  <a:srgbClr val="A64D79"/>
                </a:solidFill>
                <a:latin typeface="DM Sans"/>
                <a:ea typeface="DM Sans"/>
                <a:cs typeface="DM Sans"/>
                <a:sym typeface="DM Sans"/>
              </a:rPr>
              <a:t>Peters et al., 2018</a:t>
            </a:r>
            <a:r>
              <a:rPr lang="en" sz="1200">
                <a:solidFill>
                  <a:schemeClr val="dk2"/>
                </a:solidFill>
                <a:latin typeface="DM Sans"/>
                <a:ea typeface="DM Sans"/>
                <a:cs typeface="DM Sans"/>
                <a:sym typeface="DM Sans"/>
              </a:rPr>
              <a:t>), BERT (</a:t>
            </a:r>
            <a:r>
              <a:rPr lang="en" sz="1200">
                <a:solidFill>
                  <a:srgbClr val="A64D79"/>
                </a:solidFill>
                <a:latin typeface="DM Sans"/>
                <a:ea typeface="DM Sans"/>
                <a:cs typeface="DM Sans"/>
                <a:sym typeface="DM Sans"/>
              </a:rPr>
              <a:t>Devlin et al., 2019</a:t>
            </a:r>
            <a:r>
              <a:rPr lang="en" sz="1200">
                <a:solidFill>
                  <a:schemeClr val="dk2"/>
                </a:solidFill>
                <a:latin typeface="DM Sans"/>
                <a:ea typeface="DM Sans"/>
                <a:cs typeface="DM Sans"/>
                <a:sym typeface="DM Sans"/>
              </a:rPr>
              <a:t>), XLNet (</a:t>
            </a:r>
            <a:r>
              <a:rPr lang="en" sz="1200">
                <a:solidFill>
                  <a:srgbClr val="A64D79"/>
                </a:solidFill>
                <a:latin typeface="DM Sans"/>
                <a:ea typeface="DM Sans"/>
                <a:cs typeface="DM Sans"/>
                <a:sym typeface="DM Sans"/>
              </a:rPr>
              <a:t>Yang et al., 2019</a:t>
            </a:r>
            <a:r>
              <a:rPr lang="en" sz="1200">
                <a:solidFill>
                  <a:schemeClr val="dk2"/>
                </a:solidFill>
                <a:latin typeface="DM Sans"/>
                <a:ea typeface="DM Sans"/>
                <a:cs typeface="DM Sans"/>
                <a:sym typeface="DM Sans"/>
              </a:rPr>
              <a:t>).</a:t>
            </a:r>
            <a:endParaRPr/>
          </a:p>
        </p:txBody>
      </p:sp>
      <p:pic>
        <p:nvPicPr>
          <p:cNvPr id="1942" name="Google Shape;1942;p142"/>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14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48" name="Google Shape;1948;p143"/>
          <p:cNvSpPr/>
          <p:nvPr/>
        </p:nvSpPr>
        <p:spPr>
          <a:xfrm>
            <a:off x="1911000" y="1720375"/>
            <a:ext cx="1181100" cy="41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43"/>
          <p:cNvSpPr txBox="1"/>
          <p:nvPr/>
        </p:nvSpPr>
        <p:spPr>
          <a:xfrm>
            <a:off x="365100" y="755838"/>
            <a:ext cx="27363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Decoder</a:t>
            </a:r>
            <a:r>
              <a:rPr lang="en">
                <a:solidFill>
                  <a:schemeClr val="dk2"/>
                </a:solidFill>
                <a:latin typeface="DM Sans"/>
                <a:ea typeface="DM Sans"/>
                <a:cs typeface="DM Sans"/>
                <a:sym typeface="DM Sans"/>
              </a:rPr>
              <a:t>: a linear function that predicts start and end indices of the answer in the context.</a:t>
            </a:r>
            <a:endParaRPr/>
          </a:p>
        </p:txBody>
      </p:sp>
      <p:pic>
        <p:nvPicPr>
          <p:cNvPr id="1950" name="Google Shape;1950;p143"/>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4" name="Shape 1954"/>
        <p:cNvGrpSpPr/>
        <p:nvPr/>
      </p:nvGrpSpPr>
      <p:grpSpPr>
        <a:xfrm>
          <a:off x="0" y="0"/>
          <a:ext cx="0" cy="0"/>
          <a:chOff x="0" y="0"/>
          <a:chExt cx="0" cy="0"/>
        </a:xfrm>
      </p:grpSpPr>
      <p:sp>
        <p:nvSpPr>
          <p:cNvPr id="1955" name="Google Shape;1955;p14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56" name="Google Shape;1956;p144"/>
          <p:cNvSpPr/>
          <p:nvPr/>
        </p:nvSpPr>
        <p:spPr>
          <a:xfrm>
            <a:off x="4311425" y="2364900"/>
            <a:ext cx="1181100" cy="41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44"/>
          <p:cNvSpPr txBox="1"/>
          <p:nvPr/>
        </p:nvSpPr>
        <p:spPr>
          <a:xfrm>
            <a:off x="4068575" y="3729800"/>
            <a:ext cx="28710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Memory entry</a:t>
            </a:r>
            <a:r>
              <a:rPr lang="en">
                <a:solidFill>
                  <a:schemeClr val="dk2"/>
                </a:solidFill>
                <a:latin typeface="DM Sans"/>
                <a:ea typeface="DM Sans"/>
                <a:cs typeface="DM Sans"/>
                <a:sym typeface="DM Sans"/>
              </a:rPr>
              <a:t>: a key, value pair </a:t>
            </a:r>
            <a:endParaRPr/>
          </a:p>
        </p:txBody>
      </p:sp>
      <p:pic>
        <p:nvPicPr>
          <p:cNvPr id="1958" name="Google Shape;1958;p144"/>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sp>
        <p:nvSpPr>
          <p:cNvPr id="1598" name="Google Shape;1598;p109"/>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Language and Intelligence</a:t>
            </a:r>
            <a:endParaRPr/>
          </a:p>
          <a:p>
            <a:pPr indent="0" lvl="0" marL="0" rtl="0" algn="l">
              <a:spcBef>
                <a:spcPts val="0"/>
              </a:spcBef>
              <a:spcAft>
                <a:spcPts val="0"/>
              </a:spcAft>
              <a:buNone/>
            </a:pPr>
            <a:r>
              <a:t/>
            </a:r>
            <a:endParaRPr/>
          </a:p>
        </p:txBody>
      </p:sp>
      <p:pic>
        <p:nvPicPr>
          <p:cNvPr id="1599" name="Google Shape;1599;p109"/>
          <p:cNvPicPr preferRelativeResize="0"/>
          <p:nvPr/>
        </p:nvPicPr>
        <p:blipFill>
          <a:blip r:embed="rId3">
            <a:alphaModFix/>
          </a:blip>
          <a:stretch>
            <a:fillRect/>
          </a:stretch>
        </p:blipFill>
        <p:spPr>
          <a:xfrm>
            <a:off x="4762374" y="1773400"/>
            <a:ext cx="3147299" cy="2399825"/>
          </a:xfrm>
          <a:prstGeom prst="rect">
            <a:avLst/>
          </a:prstGeom>
          <a:noFill/>
          <a:ln>
            <a:noFill/>
          </a:ln>
        </p:spPr>
      </p:pic>
      <p:sp>
        <p:nvSpPr>
          <p:cNvPr id="1600" name="Google Shape;1600;p109"/>
          <p:cNvSpPr txBox="1"/>
          <p:nvPr>
            <p:ph idx="1" type="body"/>
          </p:nvPr>
        </p:nvSpPr>
        <p:spPr>
          <a:xfrm>
            <a:off x="949175" y="980299"/>
            <a:ext cx="7786500" cy="5061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400"/>
              <a:t>T</a:t>
            </a:r>
            <a:r>
              <a:rPr lang="en" sz="1400"/>
              <a:t>he </a:t>
            </a:r>
            <a:r>
              <a:rPr b="1" lang="en" sz="1400"/>
              <a:t>most effective</a:t>
            </a:r>
            <a:r>
              <a:rPr lang="en" sz="1400"/>
              <a:t> form of communication to </a:t>
            </a:r>
            <a:r>
              <a:rPr b="1" lang="en" sz="1400"/>
              <a:t>transmit</a:t>
            </a:r>
            <a:r>
              <a:rPr lang="en" sz="1400"/>
              <a:t> information and knowledge to others.</a:t>
            </a:r>
            <a:endParaRPr sz="1400"/>
          </a:p>
          <a:p>
            <a:pPr indent="0" lvl="0" marL="0" rtl="0" algn="ctr">
              <a:lnSpc>
                <a:spcPct val="100000"/>
              </a:lnSpc>
              <a:spcBef>
                <a:spcPts val="500"/>
              </a:spcBef>
              <a:spcAft>
                <a:spcPts val="500"/>
              </a:spcAft>
              <a:buNone/>
            </a:pPr>
            <a:r>
              <a:rPr lang="en" sz="1400"/>
              <a:t>(Language for communication; </a:t>
            </a:r>
            <a:r>
              <a:rPr lang="en" sz="1400">
                <a:solidFill>
                  <a:srgbClr val="A64D79"/>
                </a:solidFill>
              </a:rPr>
              <a:t>Wittgenstein, 1953</a:t>
            </a:r>
            <a:r>
              <a:rPr lang="en" sz="1400"/>
              <a:t>;</a:t>
            </a:r>
            <a:r>
              <a:rPr lang="en" sz="1400">
                <a:solidFill>
                  <a:srgbClr val="A64D79"/>
                </a:solidFill>
              </a:rPr>
              <a:t> Austin, 1975</a:t>
            </a:r>
            <a:r>
              <a:rPr lang="en" sz="1400"/>
              <a:t>)</a:t>
            </a:r>
            <a:endParaRPr sz="1400"/>
          </a:p>
        </p:txBody>
      </p:sp>
      <p:pic>
        <p:nvPicPr>
          <p:cNvPr id="1601" name="Google Shape;1601;p109"/>
          <p:cNvPicPr preferRelativeResize="0"/>
          <p:nvPr/>
        </p:nvPicPr>
        <p:blipFill>
          <a:blip r:embed="rId4">
            <a:alphaModFix/>
          </a:blip>
          <a:stretch>
            <a:fillRect/>
          </a:stretch>
        </p:blipFill>
        <p:spPr>
          <a:xfrm>
            <a:off x="1128249" y="1773404"/>
            <a:ext cx="3391752" cy="226293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14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64" name="Google Shape;1964;p145"/>
          <p:cNvSpPr/>
          <p:nvPr/>
        </p:nvSpPr>
        <p:spPr>
          <a:xfrm>
            <a:off x="4408550" y="2364900"/>
            <a:ext cx="224100" cy="41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45"/>
          <p:cNvSpPr txBox="1"/>
          <p:nvPr/>
        </p:nvSpPr>
        <p:spPr>
          <a:xfrm>
            <a:off x="4364925" y="827900"/>
            <a:ext cx="18063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Key</a:t>
            </a:r>
            <a:r>
              <a:rPr lang="en">
                <a:solidFill>
                  <a:schemeClr val="dk2"/>
                </a:solidFill>
                <a:latin typeface="DM Sans"/>
                <a:ea typeface="DM Sans"/>
                <a:cs typeface="DM Sans"/>
                <a:sym typeface="DM Sans"/>
              </a:rPr>
              <a:t>: </a:t>
            </a:r>
            <a:r>
              <a:rPr lang="en" sz="1200">
                <a:solidFill>
                  <a:schemeClr val="dk2"/>
                </a:solidFill>
                <a:latin typeface="DM Sans"/>
                <a:ea typeface="DM Sans"/>
                <a:cs typeface="DM Sans"/>
                <a:sym typeface="DM Sans"/>
              </a:rPr>
              <a:t>fixed embedding of a question from a pretrained encoder.</a:t>
            </a:r>
            <a:endParaRPr/>
          </a:p>
        </p:txBody>
      </p:sp>
      <p:pic>
        <p:nvPicPr>
          <p:cNvPr id="1966" name="Google Shape;1966;p145"/>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14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72" name="Google Shape;1972;p146"/>
          <p:cNvSpPr/>
          <p:nvPr/>
        </p:nvSpPr>
        <p:spPr>
          <a:xfrm>
            <a:off x="4623375" y="2364900"/>
            <a:ext cx="744000" cy="41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46"/>
          <p:cNvSpPr txBox="1"/>
          <p:nvPr/>
        </p:nvSpPr>
        <p:spPr>
          <a:xfrm>
            <a:off x="4068575" y="3729800"/>
            <a:ext cx="28605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Value</a:t>
            </a:r>
            <a:r>
              <a:rPr lang="en">
                <a:solidFill>
                  <a:schemeClr val="dk2"/>
                </a:solidFill>
                <a:latin typeface="DM Sans"/>
                <a:ea typeface="DM Sans"/>
                <a:cs typeface="DM Sans"/>
                <a:sym typeface="DM Sans"/>
              </a:rPr>
              <a:t>: </a:t>
            </a:r>
            <a:r>
              <a:rPr lang="en">
                <a:solidFill>
                  <a:schemeClr val="dk2"/>
                </a:solidFill>
                <a:latin typeface="DM Sans"/>
                <a:ea typeface="DM Sans"/>
                <a:cs typeface="DM Sans"/>
                <a:sym typeface="DM Sans"/>
              </a:rPr>
              <a:t>context, question, and answer in textual forms (strings).</a:t>
            </a:r>
            <a:r>
              <a:rPr lang="en">
                <a:solidFill>
                  <a:schemeClr val="dk2"/>
                </a:solidFill>
                <a:latin typeface="DM Sans"/>
                <a:ea typeface="DM Sans"/>
                <a:cs typeface="DM Sans"/>
                <a:sym typeface="DM Sans"/>
              </a:rPr>
              <a:t> </a:t>
            </a:r>
            <a:endParaRPr/>
          </a:p>
        </p:txBody>
      </p:sp>
      <p:pic>
        <p:nvPicPr>
          <p:cNvPr id="1974" name="Google Shape;1974;p146"/>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14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 Answering Model</a:t>
            </a:r>
            <a:endParaRPr/>
          </a:p>
        </p:txBody>
      </p:sp>
      <p:sp>
        <p:nvSpPr>
          <p:cNvPr id="1980" name="Google Shape;1980;p147"/>
          <p:cNvSpPr/>
          <p:nvPr/>
        </p:nvSpPr>
        <p:spPr>
          <a:xfrm>
            <a:off x="5972350" y="1238925"/>
            <a:ext cx="1133700" cy="270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7"/>
          <p:cNvSpPr txBox="1"/>
          <p:nvPr/>
        </p:nvSpPr>
        <p:spPr>
          <a:xfrm>
            <a:off x="5244200" y="821225"/>
            <a:ext cx="28479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Memory</a:t>
            </a:r>
            <a:r>
              <a:rPr lang="en">
                <a:solidFill>
                  <a:schemeClr val="dk2"/>
                </a:solidFill>
                <a:latin typeface="DM Sans"/>
                <a:ea typeface="DM Sans"/>
                <a:cs typeface="DM Sans"/>
                <a:sym typeface="DM Sans"/>
              </a:rPr>
              <a:t>: stores memory entries</a:t>
            </a:r>
            <a:endParaRPr/>
          </a:p>
        </p:txBody>
      </p:sp>
      <p:pic>
        <p:nvPicPr>
          <p:cNvPr id="1982" name="Google Shape;1982;p147"/>
          <p:cNvPicPr preferRelativeResize="0"/>
          <p:nvPr/>
        </p:nvPicPr>
        <p:blipFill>
          <a:blip r:embed="rId3">
            <a:alphaModFix/>
          </a:blip>
          <a:stretch>
            <a:fillRect/>
          </a:stretch>
        </p:blipFill>
        <p:spPr>
          <a:xfrm>
            <a:off x="2011680" y="1252728"/>
            <a:ext cx="5129784" cy="24963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148"/>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pic>
        <p:nvPicPr>
          <p:cNvPr id="1989" name="Google Shape;1989;p148"/>
          <p:cNvPicPr preferRelativeResize="0"/>
          <p:nvPr/>
        </p:nvPicPr>
        <p:blipFill>
          <a:blip r:embed="rId3">
            <a:alphaModFix/>
          </a:blip>
          <a:stretch>
            <a:fillRect/>
          </a:stretch>
        </p:blipFill>
        <p:spPr>
          <a:xfrm>
            <a:off x="456186" y="2639646"/>
            <a:ext cx="2002036" cy="1969160"/>
          </a:xfrm>
          <a:prstGeom prst="rect">
            <a:avLst/>
          </a:prstGeom>
          <a:noFill/>
          <a:ln>
            <a:noFill/>
          </a:ln>
        </p:spPr>
      </p:pic>
      <p:cxnSp>
        <p:nvCxnSpPr>
          <p:cNvPr id="1990" name="Google Shape;1990;p148"/>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1991" name="Google Shape;1991;p148"/>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8"/>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8"/>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4" name="Google Shape;1994;p148"/>
          <p:cNvPicPr preferRelativeResize="0"/>
          <p:nvPr/>
        </p:nvPicPr>
        <p:blipFill>
          <a:blip r:embed="rId4">
            <a:alphaModFix/>
          </a:blip>
          <a:stretch>
            <a:fillRect/>
          </a:stretch>
        </p:blipFill>
        <p:spPr>
          <a:xfrm>
            <a:off x="3932075" y="1940400"/>
            <a:ext cx="2816095" cy="335700"/>
          </a:xfrm>
          <a:prstGeom prst="rect">
            <a:avLst/>
          </a:prstGeom>
          <a:noFill/>
          <a:ln>
            <a:noFill/>
          </a:ln>
        </p:spPr>
      </p:pic>
      <p:sp>
        <p:nvSpPr>
          <p:cNvPr id="1995" name="Google Shape;1995;p148"/>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9" name="Shape 1999"/>
        <p:cNvGrpSpPr/>
        <p:nvPr/>
      </p:nvGrpSpPr>
      <p:grpSpPr>
        <a:xfrm>
          <a:off x="0" y="0"/>
          <a:ext cx="0" cy="0"/>
          <a:chOff x="0" y="0"/>
          <a:chExt cx="0" cy="0"/>
        </a:xfrm>
      </p:grpSpPr>
      <p:sp>
        <p:nvSpPr>
          <p:cNvPr id="2000" name="Google Shape;2000;p149"/>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4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002" name="Google Shape;2002;p149"/>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sz="1400">
              <a:solidFill>
                <a:srgbClr val="000000"/>
              </a:solidFill>
            </a:endParaRPr>
          </a:p>
          <a:p>
            <a:pPr indent="0" lvl="0" marL="0" rtl="0" algn="l">
              <a:spcBef>
                <a:spcPts val="500"/>
              </a:spcBef>
              <a:spcAft>
                <a:spcPts val="0"/>
              </a:spcAft>
              <a:buNone/>
            </a:pPr>
            <a:r>
              <a:t/>
            </a:r>
            <a:endParaRPr b="1" sz="1400"/>
          </a:p>
          <a:p>
            <a:pPr indent="0" lvl="0" marL="457200" rtl="0" algn="l">
              <a:spcBef>
                <a:spcPts val="500"/>
              </a:spcBef>
              <a:spcAft>
                <a:spcPts val="0"/>
              </a:spcAft>
              <a:buNone/>
            </a:pPr>
            <a:r>
              <a:t/>
            </a:r>
            <a:endParaRPr/>
          </a:p>
          <a:p>
            <a:pPr indent="0" lvl="0" marL="457200" rtl="0" algn="l">
              <a:spcBef>
                <a:spcPts val="500"/>
              </a:spcBef>
              <a:spcAft>
                <a:spcPts val="500"/>
              </a:spcAft>
              <a:buNone/>
            </a:pPr>
            <a:r>
              <a:t/>
            </a:r>
            <a:endParaRPr/>
          </a:p>
        </p:txBody>
      </p:sp>
      <p:pic>
        <p:nvPicPr>
          <p:cNvPr id="2003" name="Google Shape;2003;p149"/>
          <p:cNvPicPr preferRelativeResize="0"/>
          <p:nvPr/>
        </p:nvPicPr>
        <p:blipFill>
          <a:blip r:embed="rId3">
            <a:alphaModFix/>
          </a:blip>
          <a:stretch>
            <a:fillRect/>
          </a:stretch>
        </p:blipFill>
        <p:spPr>
          <a:xfrm>
            <a:off x="456186" y="2639646"/>
            <a:ext cx="2002036" cy="1969160"/>
          </a:xfrm>
          <a:prstGeom prst="rect">
            <a:avLst/>
          </a:prstGeom>
          <a:noFill/>
          <a:ln>
            <a:noFill/>
          </a:ln>
        </p:spPr>
      </p:pic>
      <p:cxnSp>
        <p:nvCxnSpPr>
          <p:cNvPr id="2004" name="Google Shape;2004;p149"/>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005" name="Google Shape;2005;p149"/>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9"/>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49"/>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8" name="Google Shape;2008;p149"/>
          <p:cNvPicPr preferRelativeResize="0"/>
          <p:nvPr/>
        </p:nvPicPr>
        <p:blipFill>
          <a:blip r:embed="rId4">
            <a:alphaModFix/>
          </a:blip>
          <a:stretch>
            <a:fillRect/>
          </a:stretch>
        </p:blipFill>
        <p:spPr>
          <a:xfrm>
            <a:off x="3932075" y="1940400"/>
            <a:ext cx="2816095" cy="335700"/>
          </a:xfrm>
          <a:prstGeom prst="rect">
            <a:avLst/>
          </a:prstGeom>
          <a:noFill/>
          <a:ln>
            <a:noFill/>
          </a:ln>
        </p:spPr>
      </p:pic>
      <p:sp>
        <p:nvSpPr>
          <p:cNvPr id="2009" name="Google Shape;2009;p149"/>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3" name="Shape 2013"/>
        <p:cNvGrpSpPr/>
        <p:nvPr/>
      </p:nvGrpSpPr>
      <p:grpSpPr>
        <a:xfrm>
          <a:off x="0" y="0"/>
          <a:ext cx="0" cy="0"/>
          <a:chOff x="0" y="0"/>
          <a:chExt cx="0" cy="0"/>
        </a:xfrm>
      </p:grpSpPr>
      <p:sp>
        <p:nvSpPr>
          <p:cNvPr id="2014" name="Google Shape;2014;p150"/>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5" name="Google Shape;2015;p150"/>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016" name="Google Shape;2016;p15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017" name="Google Shape;2017;p150"/>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a:p>
          <a:p>
            <a:pPr indent="0" lvl="0" marL="457200" rtl="0" algn="l">
              <a:spcBef>
                <a:spcPts val="500"/>
              </a:spcBef>
              <a:spcAft>
                <a:spcPts val="500"/>
              </a:spcAft>
              <a:buNone/>
            </a:pPr>
            <a:r>
              <a:t/>
            </a:r>
            <a:endParaRPr/>
          </a:p>
        </p:txBody>
      </p:sp>
      <p:cxnSp>
        <p:nvCxnSpPr>
          <p:cNvPr id="2018" name="Google Shape;2018;p150"/>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019" name="Google Shape;2019;p150"/>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50"/>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50"/>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50"/>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50"/>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50"/>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5" name="Google Shape;2025;p150"/>
          <p:cNvPicPr preferRelativeResize="0"/>
          <p:nvPr/>
        </p:nvPicPr>
        <p:blipFill>
          <a:blip r:embed="rId4">
            <a:alphaModFix/>
          </a:blip>
          <a:stretch>
            <a:fillRect/>
          </a:stretch>
        </p:blipFill>
        <p:spPr>
          <a:xfrm>
            <a:off x="3932075" y="1940400"/>
            <a:ext cx="2816095" cy="335700"/>
          </a:xfrm>
          <a:prstGeom prst="rect">
            <a:avLst/>
          </a:prstGeom>
          <a:noFill/>
          <a:ln>
            <a:noFill/>
          </a:ln>
        </p:spPr>
      </p:pic>
      <p:cxnSp>
        <p:nvCxnSpPr>
          <p:cNvPr id="2026" name="Google Shape;2026;p150"/>
          <p:cNvCxnSpPr/>
          <p:nvPr/>
        </p:nvCxnSpPr>
        <p:spPr>
          <a:xfrm rot="10800000">
            <a:off x="2274075" y="2556450"/>
            <a:ext cx="450300" cy="625800"/>
          </a:xfrm>
          <a:prstGeom prst="straightConnector1">
            <a:avLst/>
          </a:prstGeom>
          <a:noFill/>
          <a:ln cap="flat" cmpd="sng" w="28575">
            <a:solidFill>
              <a:schemeClr val="dk2"/>
            </a:solidFill>
            <a:prstDash val="solid"/>
            <a:round/>
            <a:headEnd len="med" w="med" type="none"/>
            <a:tailEnd len="med" w="med" type="triangle"/>
          </a:ln>
        </p:spPr>
      </p:cxnSp>
      <p:cxnSp>
        <p:nvCxnSpPr>
          <p:cNvPr id="2027" name="Google Shape;2027;p150"/>
          <p:cNvCxnSpPr/>
          <p:nvPr/>
        </p:nvCxnSpPr>
        <p:spPr>
          <a:xfrm flipH="1" rot="10800000">
            <a:off x="2343725" y="3182238"/>
            <a:ext cx="707700" cy="1500"/>
          </a:xfrm>
          <a:prstGeom prst="straightConnector1">
            <a:avLst/>
          </a:prstGeom>
          <a:noFill/>
          <a:ln cap="flat" cmpd="sng" w="28575">
            <a:solidFill>
              <a:schemeClr val="dk2"/>
            </a:solidFill>
            <a:prstDash val="solid"/>
            <a:round/>
            <a:headEnd len="med" w="med" type="diamond"/>
            <a:tailEnd len="med" w="med" type="diamond"/>
          </a:ln>
        </p:spPr>
      </p:cxnSp>
      <p:sp>
        <p:nvSpPr>
          <p:cNvPr id="2028" name="Google Shape;2028;p150"/>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51"/>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4" name="Google Shape;2034;p151"/>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035" name="Google Shape;2035;p15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036" name="Google Shape;2036;p151"/>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a:p>
          <a:p>
            <a:pPr indent="0" lvl="0" marL="457200" rtl="0" algn="l">
              <a:spcBef>
                <a:spcPts val="500"/>
              </a:spcBef>
              <a:spcAft>
                <a:spcPts val="500"/>
              </a:spcAft>
              <a:buNone/>
            </a:pPr>
            <a:r>
              <a:t/>
            </a:r>
            <a:endParaRPr/>
          </a:p>
        </p:txBody>
      </p:sp>
      <p:cxnSp>
        <p:nvCxnSpPr>
          <p:cNvPr id="2037" name="Google Shape;2037;p151"/>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038" name="Google Shape;2038;p151"/>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51"/>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51"/>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51"/>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51"/>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51"/>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51"/>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5" name="Google Shape;2045;p151"/>
          <p:cNvCxnSpPr/>
          <p:nvPr/>
        </p:nvCxnSpPr>
        <p:spPr>
          <a:xfrm>
            <a:off x="2344375" y="2148225"/>
            <a:ext cx="906000" cy="1055400"/>
          </a:xfrm>
          <a:prstGeom prst="straightConnector1">
            <a:avLst/>
          </a:prstGeom>
          <a:noFill/>
          <a:ln cap="flat" cmpd="sng" w="28575">
            <a:solidFill>
              <a:schemeClr val="dk2"/>
            </a:solidFill>
            <a:prstDash val="solid"/>
            <a:round/>
            <a:headEnd len="med" w="med" type="none"/>
            <a:tailEnd len="med" w="med" type="triangle"/>
          </a:ln>
        </p:spPr>
      </p:cxnSp>
      <p:pic>
        <p:nvPicPr>
          <p:cNvPr id="2046" name="Google Shape;2046;p151"/>
          <p:cNvPicPr preferRelativeResize="0"/>
          <p:nvPr/>
        </p:nvPicPr>
        <p:blipFill>
          <a:blip r:embed="rId4">
            <a:alphaModFix/>
          </a:blip>
          <a:stretch>
            <a:fillRect/>
          </a:stretch>
        </p:blipFill>
        <p:spPr>
          <a:xfrm>
            <a:off x="3932075" y="1940400"/>
            <a:ext cx="2816095" cy="335700"/>
          </a:xfrm>
          <a:prstGeom prst="rect">
            <a:avLst/>
          </a:prstGeom>
          <a:noFill/>
          <a:ln>
            <a:noFill/>
          </a:ln>
        </p:spPr>
      </p:pic>
      <p:sp>
        <p:nvSpPr>
          <p:cNvPr id="2047" name="Google Shape;2047;p151"/>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152"/>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3" name="Google Shape;2053;p152"/>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054" name="Google Shape;2054;p15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cxnSp>
        <p:nvCxnSpPr>
          <p:cNvPr id="2055" name="Google Shape;2055;p152"/>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056" name="Google Shape;2056;p152"/>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52"/>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52"/>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52"/>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52"/>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52"/>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52"/>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52"/>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52"/>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52"/>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52"/>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52"/>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52"/>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9" name="Google Shape;2069;p152"/>
          <p:cNvPicPr preferRelativeResize="0"/>
          <p:nvPr/>
        </p:nvPicPr>
        <p:blipFill>
          <a:blip r:embed="rId4">
            <a:alphaModFix/>
          </a:blip>
          <a:stretch>
            <a:fillRect/>
          </a:stretch>
        </p:blipFill>
        <p:spPr>
          <a:xfrm>
            <a:off x="3932075" y="1940400"/>
            <a:ext cx="2816095" cy="335700"/>
          </a:xfrm>
          <a:prstGeom prst="rect">
            <a:avLst/>
          </a:prstGeom>
          <a:noFill/>
          <a:ln>
            <a:noFill/>
          </a:ln>
        </p:spPr>
      </p:pic>
      <p:cxnSp>
        <p:nvCxnSpPr>
          <p:cNvPr id="2070" name="Google Shape;2070;p152"/>
          <p:cNvCxnSpPr/>
          <p:nvPr/>
        </p:nvCxnSpPr>
        <p:spPr>
          <a:xfrm rot="10800000">
            <a:off x="2480275" y="2564075"/>
            <a:ext cx="1442100" cy="625800"/>
          </a:xfrm>
          <a:prstGeom prst="straightConnector1">
            <a:avLst/>
          </a:prstGeom>
          <a:noFill/>
          <a:ln cap="flat" cmpd="sng" w="28575">
            <a:solidFill>
              <a:schemeClr val="dk2"/>
            </a:solidFill>
            <a:prstDash val="solid"/>
            <a:round/>
            <a:headEnd len="med" w="med" type="none"/>
            <a:tailEnd len="med" w="med" type="triangle"/>
          </a:ln>
        </p:spPr>
      </p:cxnSp>
      <p:cxnSp>
        <p:nvCxnSpPr>
          <p:cNvPr id="2071" name="Google Shape;2071;p152"/>
          <p:cNvCxnSpPr/>
          <p:nvPr/>
        </p:nvCxnSpPr>
        <p:spPr>
          <a:xfrm flipH="1" rot="10800000">
            <a:off x="3503600" y="3189863"/>
            <a:ext cx="707700" cy="1500"/>
          </a:xfrm>
          <a:prstGeom prst="straightConnector1">
            <a:avLst/>
          </a:prstGeom>
          <a:noFill/>
          <a:ln cap="flat" cmpd="sng" w="28575">
            <a:solidFill>
              <a:schemeClr val="dk2"/>
            </a:solidFill>
            <a:prstDash val="solid"/>
            <a:round/>
            <a:headEnd len="med" w="med" type="diamond"/>
            <a:tailEnd len="med" w="med" type="diamond"/>
          </a:ln>
        </p:spPr>
      </p:cxnSp>
      <p:sp>
        <p:nvSpPr>
          <p:cNvPr id="2072" name="Google Shape;2072;p152"/>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a:p>
          <a:p>
            <a:pPr indent="0" lvl="0" marL="457200" rtl="0" algn="l">
              <a:spcBef>
                <a:spcPts val="500"/>
              </a:spcBef>
              <a:spcAft>
                <a:spcPts val="500"/>
              </a:spcAft>
              <a:buNone/>
            </a:pPr>
            <a:r>
              <a:t/>
            </a:r>
            <a:endParaRPr/>
          </a:p>
        </p:txBody>
      </p:sp>
      <p:sp>
        <p:nvSpPr>
          <p:cNvPr id="2073" name="Google Shape;2073;p152"/>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074" name="Google Shape;2074;p152"/>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8" name="Shape 2078"/>
        <p:cNvGrpSpPr/>
        <p:nvPr/>
      </p:nvGrpSpPr>
      <p:grpSpPr>
        <a:xfrm>
          <a:off x="0" y="0"/>
          <a:ext cx="0" cy="0"/>
          <a:chOff x="0" y="0"/>
          <a:chExt cx="0" cy="0"/>
        </a:xfrm>
      </p:grpSpPr>
      <p:sp>
        <p:nvSpPr>
          <p:cNvPr id="2079" name="Google Shape;2079;p153"/>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0" name="Google Shape;2080;p153"/>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081" name="Google Shape;2081;p15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cxnSp>
        <p:nvCxnSpPr>
          <p:cNvPr id="2082" name="Google Shape;2082;p153"/>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083" name="Google Shape;2083;p153"/>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53"/>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53"/>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53"/>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53"/>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53"/>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53"/>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53"/>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53"/>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53"/>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53"/>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53"/>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53"/>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53"/>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7" name="Google Shape;2097;p153"/>
          <p:cNvCxnSpPr/>
          <p:nvPr/>
        </p:nvCxnSpPr>
        <p:spPr>
          <a:xfrm>
            <a:off x="2528121" y="2026516"/>
            <a:ext cx="1833300" cy="1206000"/>
          </a:xfrm>
          <a:prstGeom prst="straightConnector1">
            <a:avLst/>
          </a:prstGeom>
          <a:noFill/>
          <a:ln cap="flat" cmpd="sng" w="28575">
            <a:solidFill>
              <a:schemeClr val="dk2"/>
            </a:solidFill>
            <a:prstDash val="solid"/>
            <a:round/>
            <a:headEnd len="med" w="med" type="none"/>
            <a:tailEnd len="med" w="med" type="triangle"/>
          </a:ln>
        </p:spPr>
      </p:cxnSp>
      <p:pic>
        <p:nvPicPr>
          <p:cNvPr id="2098" name="Google Shape;2098;p153"/>
          <p:cNvPicPr preferRelativeResize="0"/>
          <p:nvPr/>
        </p:nvPicPr>
        <p:blipFill>
          <a:blip r:embed="rId4">
            <a:alphaModFix/>
          </a:blip>
          <a:stretch>
            <a:fillRect/>
          </a:stretch>
        </p:blipFill>
        <p:spPr>
          <a:xfrm>
            <a:off x="3932075" y="1940400"/>
            <a:ext cx="2816095" cy="335700"/>
          </a:xfrm>
          <a:prstGeom prst="rect">
            <a:avLst/>
          </a:prstGeom>
          <a:noFill/>
          <a:ln>
            <a:noFill/>
          </a:ln>
        </p:spPr>
      </p:pic>
      <p:sp>
        <p:nvSpPr>
          <p:cNvPr id="2099" name="Google Shape;2099;p153"/>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a:p>
          <a:p>
            <a:pPr indent="0" lvl="0" marL="457200" rtl="0" algn="l">
              <a:spcBef>
                <a:spcPts val="500"/>
              </a:spcBef>
              <a:spcAft>
                <a:spcPts val="500"/>
              </a:spcAft>
              <a:buNone/>
            </a:pPr>
            <a:r>
              <a:t/>
            </a:r>
            <a:endParaRPr/>
          </a:p>
        </p:txBody>
      </p:sp>
      <p:sp>
        <p:nvSpPr>
          <p:cNvPr id="2100" name="Google Shape;2100;p153"/>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101" name="Google Shape;2101;p153"/>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5" name="Shape 2105"/>
        <p:cNvGrpSpPr/>
        <p:nvPr/>
      </p:nvGrpSpPr>
      <p:grpSpPr>
        <a:xfrm>
          <a:off x="0" y="0"/>
          <a:ext cx="0" cy="0"/>
          <a:chOff x="0" y="0"/>
          <a:chExt cx="0" cy="0"/>
        </a:xfrm>
      </p:grpSpPr>
      <p:sp>
        <p:nvSpPr>
          <p:cNvPr id="2106" name="Google Shape;2106;p154"/>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7" name="Google Shape;2107;p154"/>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108" name="Google Shape;2108;p15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109" name="Google Shape;2109;p154"/>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sz="1400"/>
          </a:p>
          <a:p>
            <a:pPr indent="0" lvl="0" marL="457200" rtl="0" algn="l">
              <a:spcBef>
                <a:spcPts val="500"/>
              </a:spcBef>
              <a:spcAft>
                <a:spcPts val="0"/>
              </a:spcAft>
              <a:buNone/>
            </a:pPr>
            <a:r>
              <a:t/>
            </a:r>
            <a:endParaRPr/>
          </a:p>
          <a:p>
            <a:pPr indent="0" lvl="0" marL="457200" rtl="0" algn="l">
              <a:spcBef>
                <a:spcPts val="500"/>
              </a:spcBef>
              <a:spcAft>
                <a:spcPts val="500"/>
              </a:spcAft>
              <a:buNone/>
            </a:pPr>
            <a:r>
              <a:t/>
            </a:r>
            <a:endParaRPr/>
          </a:p>
        </p:txBody>
      </p:sp>
      <p:cxnSp>
        <p:nvCxnSpPr>
          <p:cNvPr id="2110" name="Google Shape;2110;p154"/>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111" name="Google Shape;2111;p154"/>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54"/>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54"/>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54"/>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15" name="Google Shape;2115;p154"/>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54"/>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54"/>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54"/>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19" name="Google Shape;2119;p154"/>
          <p:cNvSpPr/>
          <p:nvPr/>
        </p:nvSpPr>
        <p:spPr>
          <a:xfrm>
            <a:off x="45951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54"/>
          <p:cNvSpPr/>
          <p:nvPr/>
        </p:nvSpPr>
        <p:spPr>
          <a:xfrm>
            <a:off x="487830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54"/>
          <p:cNvSpPr/>
          <p:nvPr/>
        </p:nvSpPr>
        <p:spPr>
          <a:xfrm>
            <a:off x="51614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54"/>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3" name="Google Shape;2123;p154"/>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4" name="Google Shape;2124;p154"/>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5" name="Google Shape;2125;p154"/>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6" name="Google Shape;2126;p154"/>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7" name="Google Shape;2127;p154"/>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8" name="Google Shape;2128;p154"/>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29" name="Google Shape;2129;p154"/>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sp>
        <p:nvSpPr>
          <p:cNvPr id="2130" name="Google Shape;2130;p154"/>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17B"/>
              </a:solidFill>
            </a:endParaRPr>
          </a:p>
        </p:txBody>
      </p:sp>
      <p:pic>
        <p:nvPicPr>
          <p:cNvPr id="2131" name="Google Shape;2131;p154"/>
          <p:cNvPicPr preferRelativeResize="0"/>
          <p:nvPr/>
        </p:nvPicPr>
        <p:blipFill>
          <a:blip r:embed="rId4">
            <a:alphaModFix/>
          </a:blip>
          <a:stretch>
            <a:fillRect/>
          </a:stretch>
        </p:blipFill>
        <p:spPr>
          <a:xfrm>
            <a:off x="3932075" y="1940400"/>
            <a:ext cx="2816095" cy="335700"/>
          </a:xfrm>
          <a:prstGeom prst="rect">
            <a:avLst/>
          </a:prstGeom>
          <a:noFill/>
          <a:ln>
            <a:noFill/>
          </a:ln>
        </p:spPr>
      </p:pic>
      <p:cxnSp>
        <p:nvCxnSpPr>
          <p:cNvPr id="2132" name="Google Shape;2132;p154"/>
          <p:cNvCxnSpPr/>
          <p:nvPr/>
        </p:nvCxnSpPr>
        <p:spPr>
          <a:xfrm rot="10800000">
            <a:off x="2686250" y="2571875"/>
            <a:ext cx="2327400" cy="625800"/>
          </a:xfrm>
          <a:prstGeom prst="straightConnector1">
            <a:avLst/>
          </a:prstGeom>
          <a:noFill/>
          <a:ln cap="flat" cmpd="sng" w="28575">
            <a:solidFill>
              <a:schemeClr val="dk2"/>
            </a:solidFill>
            <a:prstDash val="solid"/>
            <a:round/>
            <a:headEnd len="med" w="med" type="none"/>
            <a:tailEnd len="med" w="med" type="triangle"/>
          </a:ln>
        </p:spPr>
      </p:cxnSp>
      <p:cxnSp>
        <p:nvCxnSpPr>
          <p:cNvPr id="2133" name="Google Shape;2133;p154"/>
          <p:cNvCxnSpPr/>
          <p:nvPr/>
        </p:nvCxnSpPr>
        <p:spPr>
          <a:xfrm flipH="1" rot="10800000">
            <a:off x="4595150" y="3197663"/>
            <a:ext cx="707700" cy="1500"/>
          </a:xfrm>
          <a:prstGeom prst="straightConnector1">
            <a:avLst/>
          </a:prstGeom>
          <a:noFill/>
          <a:ln cap="flat" cmpd="sng" w="28575">
            <a:solidFill>
              <a:schemeClr val="dk2"/>
            </a:solidFill>
            <a:prstDash val="solid"/>
            <a:round/>
            <a:headEnd len="med" w="med" type="diamond"/>
            <a:tailEnd len="med" w="med" type="diamond"/>
          </a:ln>
        </p:spPr>
      </p:cxnSp>
      <p:sp>
        <p:nvSpPr>
          <p:cNvPr id="2134" name="Google Shape;2134;p154"/>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135" name="Google Shape;2135;p154"/>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136" name="Google Shape;2136;p154"/>
          <p:cNvSpPr txBox="1"/>
          <p:nvPr>
            <p:ph idx="1" type="body"/>
          </p:nvPr>
        </p:nvSpPr>
        <p:spPr>
          <a:xfrm>
            <a:off x="477185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110"/>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Language and Intelligence</a:t>
            </a:r>
            <a:endParaRPr/>
          </a:p>
          <a:p>
            <a:pPr indent="0" lvl="0" marL="0" rtl="0" algn="l">
              <a:spcBef>
                <a:spcPts val="0"/>
              </a:spcBef>
              <a:spcAft>
                <a:spcPts val="0"/>
              </a:spcAft>
              <a:buNone/>
            </a:pPr>
            <a:r>
              <a:t/>
            </a:r>
            <a:endParaRPr/>
          </a:p>
        </p:txBody>
      </p:sp>
      <p:sp>
        <p:nvSpPr>
          <p:cNvPr id="1607" name="Google Shape;1607;p110"/>
          <p:cNvSpPr txBox="1"/>
          <p:nvPr>
            <p:ph idx="1" type="body"/>
          </p:nvPr>
        </p:nvSpPr>
        <p:spPr>
          <a:xfrm>
            <a:off x="1733250" y="1058925"/>
            <a:ext cx="5244900" cy="3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400"/>
              <a:t>A </a:t>
            </a:r>
            <a:r>
              <a:rPr b="1" lang="en" sz="1400"/>
              <a:t>mechanism</a:t>
            </a:r>
            <a:r>
              <a:rPr lang="en" sz="1400"/>
              <a:t> with which we formulate our thought process. (Language </a:t>
            </a:r>
            <a:r>
              <a:rPr b="1" lang="en" sz="1400"/>
              <a:t>for thinking; </a:t>
            </a:r>
            <a:r>
              <a:rPr lang="en" sz="1400">
                <a:solidFill>
                  <a:srgbClr val="A64D79"/>
                </a:solidFill>
              </a:rPr>
              <a:t>Spelke, 2003</a:t>
            </a:r>
            <a:r>
              <a:rPr lang="en" sz="1400"/>
              <a:t>)</a:t>
            </a:r>
            <a:endParaRPr sz="1400"/>
          </a:p>
        </p:txBody>
      </p:sp>
      <p:pic>
        <p:nvPicPr>
          <p:cNvPr id="1608" name="Google Shape;1608;p110"/>
          <p:cNvPicPr preferRelativeResize="0"/>
          <p:nvPr/>
        </p:nvPicPr>
        <p:blipFill>
          <a:blip r:embed="rId3">
            <a:alphaModFix/>
          </a:blip>
          <a:stretch>
            <a:fillRect/>
          </a:stretch>
        </p:blipFill>
        <p:spPr>
          <a:xfrm>
            <a:off x="2543700" y="1992475"/>
            <a:ext cx="3447000" cy="229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155"/>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2" name="Google Shape;2142;p155"/>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143" name="Google Shape;2143;p15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144" name="Google Shape;2144;p155"/>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sz="1400"/>
          </a:p>
          <a:p>
            <a:pPr indent="0" lvl="0" marL="457200" rtl="0" algn="l">
              <a:spcBef>
                <a:spcPts val="500"/>
              </a:spcBef>
              <a:spcAft>
                <a:spcPts val="0"/>
              </a:spcAft>
              <a:buNone/>
            </a:pPr>
            <a:r>
              <a:t/>
            </a:r>
            <a:endParaRPr/>
          </a:p>
          <a:p>
            <a:pPr indent="0" lvl="0" marL="457200" rtl="0" algn="l">
              <a:spcBef>
                <a:spcPts val="500"/>
              </a:spcBef>
              <a:spcAft>
                <a:spcPts val="500"/>
              </a:spcAft>
              <a:buNone/>
            </a:pPr>
            <a:r>
              <a:t/>
            </a:r>
            <a:endParaRPr/>
          </a:p>
        </p:txBody>
      </p:sp>
      <p:cxnSp>
        <p:nvCxnSpPr>
          <p:cNvPr id="2145" name="Google Shape;2145;p155"/>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146" name="Google Shape;2146;p155"/>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55"/>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55"/>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55"/>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55"/>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55"/>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55"/>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55"/>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55"/>
          <p:cNvSpPr/>
          <p:nvPr/>
        </p:nvSpPr>
        <p:spPr>
          <a:xfrm>
            <a:off x="45951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55"/>
          <p:cNvSpPr/>
          <p:nvPr/>
        </p:nvSpPr>
        <p:spPr>
          <a:xfrm>
            <a:off x="487830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55"/>
          <p:cNvSpPr/>
          <p:nvPr/>
        </p:nvSpPr>
        <p:spPr>
          <a:xfrm>
            <a:off x="51614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55"/>
          <p:cNvSpPr/>
          <p:nvPr/>
        </p:nvSpPr>
        <p:spPr>
          <a:xfrm>
            <a:off x="54446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55"/>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55"/>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55"/>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55"/>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55"/>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55"/>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4" name="Google Shape;2164;p155"/>
          <p:cNvCxnSpPr/>
          <p:nvPr/>
        </p:nvCxnSpPr>
        <p:spPr>
          <a:xfrm>
            <a:off x="2237600" y="2474150"/>
            <a:ext cx="3239700" cy="814500"/>
          </a:xfrm>
          <a:prstGeom prst="straightConnector1">
            <a:avLst/>
          </a:prstGeom>
          <a:noFill/>
          <a:ln cap="flat" cmpd="sng" w="28575">
            <a:solidFill>
              <a:schemeClr val="dk2"/>
            </a:solidFill>
            <a:prstDash val="solid"/>
            <a:round/>
            <a:headEnd len="med" w="med" type="none"/>
            <a:tailEnd len="med" w="med" type="triangle"/>
          </a:ln>
        </p:spPr>
      </p:cxnSp>
      <p:sp>
        <p:nvSpPr>
          <p:cNvPr id="2165" name="Google Shape;2165;p155"/>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55"/>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55"/>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8" name="Google Shape;2168;p155"/>
          <p:cNvPicPr preferRelativeResize="0"/>
          <p:nvPr/>
        </p:nvPicPr>
        <p:blipFill>
          <a:blip r:embed="rId4">
            <a:alphaModFix/>
          </a:blip>
          <a:stretch>
            <a:fillRect/>
          </a:stretch>
        </p:blipFill>
        <p:spPr>
          <a:xfrm>
            <a:off x="3932075" y="1940400"/>
            <a:ext cx="2816095" cy="335700"/>
          </a:xfrm>
          <a:prstGeom prst="rect">
            <a:avLst/>
          </a:prstGeom>
          <a:noFill/>
          <a:ln>
            <a:noFill/>
          </a:ln>
        </p:spPr>
      </p:pic>
      <p:sp>
        <p:nvSpPr>
          <p:cNvPr id="2169" name="Google Shape;2169;p155"/>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170" name="Google Shape;2170;p155"/>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171" name="Google Shape;2171;p155"/>
          <p:cNvSpPr txBox="1"/>
          <p:nvPr>
            <p:ph idx="1" type="body"/>
          </p:nvPr>
        </p:nvSpPr>
        <p:spPr>
          <a:xfrm>
            <a:off x="477185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B</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sp>
        <p:nvSpPr>
          <p:cNvPr id="2176" name="Google Shape;2176;p156"/>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7" name="Google Shape;2177;p156"/>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178" name="Google Shape;2178;p15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179" name="Google Shape;2179;p156"/>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sz="1400"/>
          </a:p>
          <a:p>
            <a:pPr indent="0" lvl="0" marL="457200" rtl="0" algn="l">
              <a:spcBef>
                <a:spcPts val="500"/>
              </a:spcBef>
              <a:spcAft>
                <a:spcPts val="0"/>
              </a:spcAft>
              <a:buNone/>
            </a:pPr>
            <a:r>
              <a:t/>
            </a:r>
            <a:endParaRPr/>
          </a:p>
          <a:p>
            <a:pPr indent="0" lvl="0" marL="457200" rtl="0" algn="l">
              <a:spcBef>
                <a:spcPts val="500"/>
              </a:spcBef>
              <a:spcAft>
                <a:spcPts val="500"/>
              </a:spcAft>
              <a:buNone/>
            </a:pPr>
            <a:r>
              <a:t/>
            </a:r>
            <a:endParaRPr/>
          </a:p>
        </p:txBody>
      </p:sp>
      <p:cxnSp>
        <p:nvCxnSpPr>
          <p:cNvPr id="2180" name="Google Shape;2180;p156"/>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181" name="Google Shape;2181;p156"/>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56"/>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56"/>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56"/>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56"/>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56"/>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56"/>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6"/>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56"/>
          <p:cNvSpPr/>
          <p:nvPr/>
        </p:nvSpPr>
        <p:spPr>
          <a:xfrm>
            <a:off x="45951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56"/>
          <p:cNvSpPr/>
          <p:nvPr/>
        </p:nvSpPr>
        <p:spPr>
          <a:xfrm>
            <a:off x="487830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56"/>
          <p:cNvSpPr/>
          <p:nvPr/>
        </p:nvSpPr>
        <p:spPr>
          <a:xfrm>
            <a:off x="51614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56"/>
          <p:cNvSpPr/>
          <p:nvPr/>
        </p:nvSpPr>
        <p:spPr>
          <a:xfrm>
            <a:off x="54446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56"/>
          <p:cNvSpPr/>
          <p:nvPr/>
        </p:nvSpPr>
        <p:spPr>
          <a:xfrm>
            <a:off x="57277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56"/>
          <p:cNvSpPr/>
          <p:nvPr/>
        </p:nvSpPr>
        <p:spPr>
          <a:xfrm>
            <a:off x="601090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56"/>
          <p:cNvSpPr/>
          <p:nvPr/>
        </p:nvSpPr>
        <p:spPr>
          <a:xfrm>
            <a:off x="62940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56"/>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56"/>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56"/>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56"/>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56"/>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56"/>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56"/>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56"/>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56"/>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56"/>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56"/>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56"/>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8" name="Google Shape;2208;p156"/>
          <p:cNvPicPr preferRelativeResize="0"/>
          <p:nvPr/>
        </p:nvPicPr>
        <p:blipFill>
          <a:blip r:embed="rId4">
            <a:alphaModFix/>
          </a:blip>
          <a:stretch>
            <a:fillRect/>
          </a:stretch>
        </p:blipFill>
        <p:spPr>
          <a:xfrm>
            <a:off x="3932075" y="1940400"/>
            <a:ext cx="2816095" cy="335700"/>
          </a:xfrm>
          <a:prstGeom prst="rect">
            <a:avLst/>
          </a:prstGeom>
          <a:noFill/>
          <a:ln>
            <a:noFill/>
          </a:ln>
        </p:spPr>
      </p:pic>
      <p:cxnSp>
        <p:nvCxnSpPr>
          <p:cNvPr id="2209" name="Google Shape;2209;p156"/>
          <p:cNvCxnSpPr/>
          <p:nvPr/>
        </p:nvCxnSpPr>
        <p:spPr>
          <a:xfrm rot="10800000">
            <a:off x="2915400" y="2563975"/>
            <a:ext cx="3273600" cy="671700"/>
          </a:xfrm>
          <a:prstGeom prst="straightConnector1">
            <a:avLst/>
          </a:prstGeom>
          <a:noFill/>
          <a:ln cap="flat" cmpd="sng" w="28575">
            <a:solidFill>
              <a:schemeClr val="dk2"/>
            </a:solidFill>
            <a:prstDash val="solid"/>
            <a:round/>
            <a:headEnd len="med" w="med" type="none"/>
            <a:tailEnd len="med" w="med" type="triangle"/>
          </a:ln>
        </p:spPr>
      </p:cxnSp>
      <p:cxnSp>
        <p:nvCxnSpPr>
          <p:cNvPr id="2210" name="Google Shape;2210;p156"/>
          <p:cNvCxnSpPr/>
          <p:nvPr/>
        </p:nvCxnSpPr>
        <p:spPr>
          <a:xfrm flipH="1" rot="10800000">
            <a:off x="5727750" y="3236188"/>
            <a:ext cx="707700" cy="1500"/>
          </a:xfrm>
          <a:prstGeom prst="straightConnector1">
            <a:avLst/>
          </a:prstGeom>
          <a:noFill/>
          <a:ln cap="flat" cmpd="sng" w="28575">
            <a:solidFill>
              <a:schemeClr val="dk2"/>
            </a:solidFill>
            <a:prstDash val="solid"/>
            <a:round/>
            <a:headEnd len="med" w="med" type="diamond"/>
            <a:tailEnd len="med" w="med" type="diamond"/>
          </a:ln>
        </p:spPr>
      </p:cxnSp>
      <p:sp>
        <p:nvSpPr>
          <p:cNvPr id="2211" name="Google Shape;2211;p156"/>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212" name="Google Shape;2212;p156"/>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213" name="Google Shape;2213;p156"/>
          <p:cNvSpPr txBox="1"/>
          <p:nvPr>
            <p:ph idx="1" type="body"/>
          </p:nvPr>
        </p:nvSpPr>
        <p:spPr>
          <a:xfrm>
            <a:off x="477185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B</a:t>
            </a:r>
            <a:endParaRPr/>
          </a:p>
        </p:txBody>
      </p:sp>
      <p:sp>
        <p:nvSpPr>
          <p:cNvPr id="2214" name="Google Shape;2214;p156"/>
          <p:cNvSpPr txBox="1"/>
          <p:nvPr>
            <p:ph idx="1" type="body"/>
          </p:nvPr>
        </p:nvSpPr>
        <p:spPr>
          <a:xfrm>
            <a:off x="5869300" y="36646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57"/>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0" name="Google Shape;2220;p157"/>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221" name="Google Shape;2221;p15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2222" name="Google Shape;2222;p157"/>
          <p:cNvSpPr txBox="1"/>
          <p:nvPr>
            <p:ph idx="1" type="body"/>
          </p:nvPr>
        </p:nvSpPr>
        <p:spPr>
          <a:xfrm>
            <a:off x="700300" y="924563"/>
            <a:ext cx="8096700" cy="4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i="1" lang="en" sz="1400"/>
              <a:t>Sparse</a:t>
            </a:r>
            <a:r>
              <a:rPr b="1" lang="en" sz="1400"/>
              <a:t> experience replay</a:t>
            </a:r>
            <a:r>
              <a:rPr lang="en" sz="1400"/>
              <a:t>: retrain on randomly sampled examples from the memory at a 1% rate.</a:t>
            </a:r>
            <a:endParaRPr sz="1400"/>
          </a:p>
          <a:p>
            <a:pPr indent="0" lvl="0" marL="0" rtl="0" algn="l">
              <a:spcBef>
                <a:spcPts val="500"/>
              </a:spcBef>
              <a:spcAft>
                <a:spcPts val="0"/>
              </a:spcAft>
              <a:buNone/>
            </a:pPr>
            <a:r>
              <a:rPr lang="en" sz="1400"/>
              <a:t>Related to </a:t>
            </a:r>
            <a:r>
              <a:rPr b="1" lang="en" sz="1400"/>
              <a:t>memory consolidation</a:t>
            </a:r>
            <a:r>
              <a:rPr lang="en" sz="1400"/>
              <a:t> in human learning.</a:t>
            </a:r>
            <a:endParaRPr sz="1400"/>
          </a:p>
          <a:p>
            <a:pPr indent="0" lvl="0" marL="457200" rtl="0" algn="l">
              <a:spcBef>
                <a:spcPts val="500"/>
              </a:spcBef>
              <a:spcAft>
                <a:spcPts val="0"/>
              </a:spcAft>
              <a:buNone/>
            </a:pPr>
            <a:r>
              <a:t/>
            </a:r>
            <a:endParaRPr/>
          </a:p>
          <a:p>
            <a:pPr indent="0" lvl="0" marL="457200" rtl="0" algn="l">
              <a:spcBef>
                <a:spcPts val="500"/>
              </a:spcBef>
              <a:spcAft>
                <a:spcPts val="500"/>
              </a:spcAft>
              <a:buNone/>
            </a:pPr>
            <a:r>
              <a:t/>
            </a:r>
            <a:endParaRPr/>
          </a:p>
        </p:txBody>
      </p:sp>
      <p:cxnSp>
        <p:nvCxnSpPr>
          <p:cNvPr id="2223" name="Google Shape;2223;p157"/>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224" name="Google Shape;2224;p157"/>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57"/>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57"/>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57"/>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57"/>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57"/>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57"/>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57"/>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57"/>
          <p:cNvSpPr/>
          <p:nvPr/>
        </p:nvSpPr>
        <p:spPr>
          <a:xfrm>
            <a:off x="45951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57"/>
          <p:cNvSpPr/>
          <p:nvPr/>
        </p:nvSpPr>
        <p:spPr>
          <a:xfrm>
            <a:off x="487830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57"/>
          <p:cNvSpPr/>
          <p:nvPr/>
        </p:nvSpPr>
        <p:spPr>
          <a:xfrm>
            <a:off x="51614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57"/>
          <p:cNvSpPr/>
          <p:nvPr/>
        </p:nvSpPr>
        <p:spPr>
          <a:xfrm>
            <a:off x="54446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57"/>
          <p:cNvSpPr/>
          <p:nvPr/>
        </p:nvSpPr>
        <p:spPr>
          <a:xfrm>
            <a:off x="57277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57"/>
          <p:cNvSpPr/>
          <p:nvPr/>
        </p:nvSpPr>
        <p:spPr>
          <a:xfrm>
            <a:off x="601090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57"/>
          <p:cNvSpPr/>
          <p:nvPr/>
        </p:nvSpPr>
        <p:spPr>
          <a:xfrm>
            <a:off x="62940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57"/>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57"/>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57"/>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57"/>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57"/>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57"/>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57"/>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57"/>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57"/>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57"/>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57"/>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57"/>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1" name="Google Shape;2251;p157"/>
          <p:cNvPicPr preferRelativeResize="0"/>
          <p:nvPr/>
        </p:nvPicPr>
        <p:blipFill>
          <a:blip r:embed="rId4">
            <a:alphaModFix/>
          </a:blip>
          <a:stretch>
            <a:fillRect/>
          </a:stretch>
        </p:blipFill>
        <p:spPr>
          <a:xfrm>
            <a:off x="3932075" y="1940400"/>
            <a:ext cx="2816095" cy="335700"/>
          </a:xfrm>
          <a:prstGeom prst="rect">
            <a:avLst/>
          </a:prstGeom>
          <a:noFill/>
          <a:ln>
            <a:noFill/>
          </a:ln>
        </p:spPr>
      </p:pic>
      <p:cxnSp>
        <p:nvCxnSpPr>
          <p:cNvPr id="2252" name="Google Shape;2252;p157"/>
          <p:cNvCxnSpPr/>
          <p:nvPr/>
        </p:nvCxnSpPr>
        <p:spPr>
          <a:xfrm rot="10800000">
            <a:off x="2915400" y="2563975"/>
            <a:ext cx="3273600" cy="671700"/>
          </a:xfrm>
          <a:prstGeom prst="straightConnector1">
            <a:avLst/>
          </a:prstGeom>
          <a:noFill/>
          <a:ln cap="flat" cmpd="sng" w="28575">
            <a:solidFill>
              <a:schemeClr val="dk2"/>
            </a:solidFill>
            <a:prstDash val="solid"/>
            <a:round/>
            <a:headEnd len="med" w="med" type="none"/>
            <a:tailEnd len="med" w="med" type="triangle"/>
          </a:ln>
        </p:spPr>
      </p:cxnSp>
      <p:cxnSp>
        <p:nvCxnSpPr>
          <p:cNvPr id="2253" name="Google Shape;2253;p157"/>
          <p:cNvCxnSpPr/>
          <p:nvPr/>
        </p:nvCxnSpPr>
        <p:spPr>
          <a:xfrm flipH="1" rot="10800000">
            <a:off x="5727750" y="3236188"/>
            <a:ext cx="707700" cy="1500"/>
          </a:xfrm>
          <a:prstGeom prst="straightConnector1">
            <a:avLst/>
          </a:prstGeom>
          <a:noFill/>
          <a:ln cap="flat" cmpd="sng" w="28575">
            <a:solidFill>
              <a:schemeClr val="dk2"/>
            </a:solidFill>
            <a:prstDash val="solid"/>
            <a:round/>
            <a:headEnd len="med" w="med" type="diamond"/>
            <a:tailEnd len="med" w="med" type="diamond"/>
          </a:ln>
        </p:spPr>
      </p:cxnSp>
      <p:sp>
        <p:nvSpPr>
          <p:cNvPr id="2254" name="Google Shape;2254;p157"/>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255" name="Google Shape;2255;p157"/>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256" name="Google Shape;2256;p157"/>
          <p:cNvSpPr txBox="1"/>
          <p:nvPr>
            <p:ph idx="1" type="body"/>
          </p:nvPr>
        </p:nvSpPr>
        <p:spPr>
          <a:xfrm>
            <a:off x="477185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B</a:t>
            </a:r>
            <a:endParaRPr/>
          </a:p>
        </p:txBody>
      </p:sp>
      <p:sp>
        <p:nvSpPr>
          <p:cNvPr id="2257" name="Google Shape;2257;p157"/>
          <p:cNvSpPr txBox="1"/>
          <p:nvPr>
            <p:ph idx="1" type="body"/>
          </p:nvPr>
        </p:nvSpPr>
        <p:spPr>
          <a:xfrm>
            <a:off x="5869300" y="36646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15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2263" name="Google Shape;2263;p158"/>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2264" name="Google Shape;2264;p158"/>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58"/>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58"/>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58"/>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58"/>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58"/>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58"/>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58"/>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58"/>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58"/>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58"/>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58"/>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58"/>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58"/>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8" name="Google Shape;2278;p158"/>
          <p:cNvPicPr preferRelativeResize="0"/>
          <p:nvPr/>
        </p:nvPicPr>
        <p:blipFill>
          <a:blip r:embed="rId3">
            <a:alphaModFix/>
          </a:blip>
          <a:stretch>
            <a:fillRect/>
          </a:stretch>
        </p:blipFill>
        <p:spPr>
          <a:xfrm>
            <a:off x="456186" y="2639646"/>
            <a:ext cx="2002036" cy="1969160"/>
          </a:xfrm>
          <a:prstGeom prst="rect">
            <a:avLst/>
          </a:prstGeom>
          <a:noFill/>
          <a:ln>
            <a:noFill/>
          </a:ln>
        </p:spPr>
      </p:pic>
      <p:pic>
        <p:nvPicPr>
          <p:cNvPr id="2279" name="Google Shape;2279;p158"/>
          <p:cNvPicPr preferRelativeResize="0"/>
          <p:nvPr/>
        </p:nvPicPr>
        <p:blipFill>
          <a:blip r:embed="rId3">
            <a:alphaModFix/>
          </a:blip>
          <a:stretch>
            <a:fillRect/>
          </a:stretch>
        </p:blipFill>
        <p:spPr>
          <a:xfrm>
            <a:off x="456186" y="2639646"/>
            <a:ext cx="2002036" cy="1969160"/>
          </a:xfrm>
          <a:prstGeom prst="rect">
            <a:avLst/>
          </a:prstGeom>
          <a:noFill/>
          <a:ln>
            <a:noFill/>
          </a:ln>
        </p:spPr>
      </p:pic>
      <p:cxnSp>
        <p:nvCxnSpPr>
          <p:cNvPr id="2280" name="Google Shape;2280;p158"/>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281" name="Google Shape;2281;p158"/>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8"/>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58"/>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8"/>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58"/>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8"/>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58"/>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8"/>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58"/>
          <p:cNvSpPr/>
          <p:nvPr/>
        </p:nvSpPr>
        <p:spPr>
          <a:xfrm>
            <a:off x="45951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58"/>
          <p:cNvSpPr/>
          <p:nvPr/>
        </p:nvSpPr>
        <p:spPr>
          <a:xfrm>
            <a:off x="487830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8"/>
          <p:cNvSpPr/>
          <p:nvPr/>
        </p:nvSpPr>
        <p:spPr>
          <a:xfrm>
            <a:off x="51614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8"/>
          <p:cNvSpPr/>
          <p:nvPr/>
        </p:nvSpPr>
        <p:spPr>
          <a:xfrm>
            <a:off x="54446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8"/>
          <p:cNvSpPr/>
          <p:nvPr/>
        </p:nvSpPr>
        <p:spPr>
          <a:xfrm>
            <a:off x="57277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8"/>
          <p:cNvSpPr/>
          <p:nvPr/>
        </p:nvSpPr>
        <p:spPr>
          <a:xfrm>
            <a:off x="601090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8"/>
          <p:cNvSpPr/>
          <p:nvPr/>
        </p:nvSpPr>
        <p:spPr>
          <a:xfrm>
            <a:off x="62940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58"/>
          <p:cNvSpPr/>
          <p:nvPr/>
        </p:nvSpPr>
        <p:spPr>
          <a:xfrm>
            <a:off x="6729725" y="3244325"/>
            <a:ext cx="444000" cy="413700"/>
          </a:xfrm>
          <a:prstGeom prst="mathPlus">
            <a:avLst>
              <a:gd fmla="val 23520" name="adj1"/>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58"/>
          <p:cNvSpPr/>
          <p:nvPr/>
        </p:nvSpPr>
        <p:spPr>
          <a:xfrm>
            <a:off x="6752925" y="3250375"/>
            <a:ext cx="392400" cy="4017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8"/>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299" name="Google Shape;2299;p158"/>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300" name="Google Shape;2300;p158"/>
          <p:cNvSpPr txBox="1"/>
          <p:nvPr>
            <p:ph idx="1" type="body"/>
          </p:nvPr>
        </p:nvSpPr>
        <p:spPr>
          <a:xfrm>
            <a:off x="477185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B</a:t>
            </a:r>
            <a:endParaRPr/>
          </a:p>
        </p:txBody>
      </p:sp>
      <p:sp>
        <p:nvSpPr>
          <p:cNvPr id="2301" name="Google Shape;2301;p158"/>
          <p:cNvSpPr txBox="1"/>
          <p:nvPr>
            <p:ph idx="1" type="body"/>
          </p:nvPr>
        </p:nvSpPr>
        <p:spPr>
          <a:xfrm>
            <a:off x="5869300" y="36646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15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2307" name="Google Shape;2307;p159"/>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2308" name="Google Shape;2308;p159"/>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9"/>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9"/>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9"/>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9"/>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59"/>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9"/>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59"/>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9"/>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59"/>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59"/>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59"/>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59"/>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59"/>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2" name="Google Shape;2322;p159"/>
          <p:cNvPicPr preferRelativeResize="0"/>
          <p:nvPr/>
        </p:nvPicPr>
        <p:blipFill>
          <a:blip r:embed="rId3">
            <a:alphaModFix/>
          </a:blip>
          <a:stretch>
            <a:fillRect/>
          </a:stretch>
        </p:blipFill>
        <p:spPr>
          <a:xfrm>
            <a:off x="456186" y="2639646"/>
            <a:ext cx="2002036" cy="1969160"/>
          </a:xfrm>
          <a:prstGeom prst="rect">
            <a:avLst/>
          </a:prstGeom>
          <a:noFill/>
          <a:ln>
            <a:noFill/>
          </a:ln>
        </p:spPr>
      </p:pic>
      <p:pic>
        <p:nvPicPr>
          <p:cNvPr id="2323" name="Google Shape;2323;p159"/>
          <p:cNvPicPr preferRelativeResize="0"/>
          <p:nvPr/>
        </p:nvPicPr>
        <p:blipFill>
          <a:blip r:embed="rId3">
            <a:alphaModFix/>
          </a:blip>
          <a:stretch>
            <a:fillRect/>
          </a:stretch>
        </p:blipFill>
        <p:spPr>
          <a:xfrm>
            <a:off x="456186" y="2639646"/>
            <a:ext cx="2002036" cy="1969160"/>
          </a:xfrm>
          <a:prstGeom prst="rect">
            <a:avLst/>
          </a:prstGeom>
          <a:noFill/>
          <a:ln>
            <a:noFill/>
          </a:ln>
        </p:spPr>
      </p:pic>
      <p:cxnSp>
        <p:nvCxnSpPr>
          <p:cNvPr id="2324" name="Google Shape;2324;p159"/>
          <p:cNvCxnSpPr/>
          <p:nvPr/>
        </p:nvCxnSpPr>
        <p:spPr>
          <a:xfrm flipH="1" rot="10800000">
            <a:off x="1442525" y="4517225"/>
            <a:ext cx="6111300" cy="15000"/>
          </a:xfrm>
          <a:prstGeom prst="straightConnector1">
            <a:avLst/>
          </a:prstGeom>
          <a:noFill/>
          <a:ln cap="flat" cmpd="sng" w="28575">
            <a:solidFill>
              <a:schemeClr val="dk2"/>
            </a:solidFill>
            <a:prstDash val="solid"/>
            <a:round/>
            <a:headEnd len="med" w="med" type="none"/>
            <a:tailEnd len="med" w="med" type="triangle"/>
          </a:ln>
        </p:spPr>
      </p:cxnSp>
      <p:sp>
        <p:nvSpPr>
          <p:cNvPr id="2325" name="Google Shape;2325;p159"/>
          <p:cNvSpPr/>
          <p:nvPr/>
        </p:nvSpPr>
        <p:spPr>
          <a:xfrm>
            <a:off x="23026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59"/>
          <p:cNvSpPr/>
          <p:nvPr/>
        </p:nvSpPr>
        <p:spPr>
          <a:xfrm>
            <a:off x="258582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59"/>
          <p:cNvSpPr/>
          <p:nvPr/>
        </p:nvSpPr>
        <p:spPr>
          <a:xfrm>
            <a:off x="2868975"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59"/>
          <p:cNvSpPr/>
          <p:nvPr/>
        </p:nvSpPr>
        <p:spPr>
          <a:xfrm>
            <a:off x="31794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59"/>
          <p:cNvSpPr/>
          <p:nvPr/>
        </p:nvSpPr>
        <p:spPr>
          <a:xfrm>
            <a:off x="34625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59"/>
          <p:cNvSpPr/>
          <p:nvPr/>
        </p:nvSpPr>
        <p:spPr>
          <a:xfrm>
            <a:off x="374570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59"/>
          <p:cNvSpPr/>
          <p:nvPr/>
        </p:nvSpPr>
        <p:spPr>
          <a:xfrm>
            <a:off x="4028850" y="3325025"/>
            <a:ext cx="223500" cy="252300"/>
          </a:xfrm>
          <a:prstGeom prst="mathMultiply">
            <a:avLst>
              <a:gd fmla="val 23520" name="adj1"/>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59"/>
          <p:cNvSpPr/>
          <p:nvPr/>
        </p:nvSpPr>
        <p:spPr>
          <a:xfrm>
            <a:off x="43120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59"/>
          <p:cNvSpPr/>
          <p:nvPr/>
        </p:nvSpPr>
        <p:spPr>
          <a:xfrm>
            <a:off x="45951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59"/>
          <p:cNvSpPr/>
          <p:nvPr/>
        </p:nvSpPr>
        <p:spPr>
          <a:xfrm>
            <a:off x="487830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59"/>
          <p:cNvSpPr/>
          <p:nvPr/>
        </p:nvSpPr>
        <p:spPr>
          <a:xfrm>
            <a:off x="5161450" y="3325025"/>
            <a:ext cx="223500" cy="252300"/>
          </a:xfrm>
          <a:prstGeom prst="mathMultiply">
            <a:avLst>
              <a:gd fmla="val 23520" name="adj1"/>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59"/>
          <p:cNvSpPr/>
          <p:nvPr/>
        </p:nvSpPr>
        <p:spPr>
          <a:xfrm>
            <a:off x="5444600" y="3325025"/>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59"/>
          <p:cNvSpPr/>
          <p:nvPr/>
        </p:nvSpPr>
        <p:spPr>
          <a:xfrm>
            <a:off x="57277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59"/>
          <p:cNvSpPr/>
          <p:nvPr/>
        </p:nvSpPr>
        <p:spPr>
          <a:xfrm>
            <a:off x="601090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59"/>
          <p:cNvSpPr/>
          <p:nvPr/>
        </p:nvSpPr>
        <p:spPr>
          <a:xfrm>
            <a:off x="6294050" y="3325025"/>
            <a:ext cx="223500" cy="252300"/>
          </a:xfrm>
          <a:prstGeom prst="mathMultiply">
            <a:avLst>
              <a:gd fmla="val 23520" name="adj1"/>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9"/>
          <p:cNvSpPr/>
          <p:nvPr/>
        </p:nvSpPr>
        <p:spPr>
          <a:xfrm>
            <a:off x="6729725" y="3244325"/>
            <a:ext cx="444000" cy="413700"/>
          </a:xfrm>
          <a:prstGeom prst="mathPlus">
            <a:avLst>
              <a:gd fmla="val 23520" name="adj1"/>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59"/>
          <p:cNvSpPr/>
          <p:nvPr/>
        </p:nvSpPr>
        <p:spPr>
          <a:xfrm>
            <a:off x="6752925" y="3250375"/>
            <a:ext cx="392400" cy="4017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59"/>
          <p:cNvSpPr txBox="1"/>
          <p:nvPr>
            <p:ph idx="1" type="body"/>
          </p:nvPr>
        </p:nvSpPr>
        <p:spPr>
          <a:xfrm>
            <a:off x="2444225"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343" name="Google Shape;2343;p159"/>
          <p:cNvSpPr txBox="1"/>
          <p:nvPr>
            <p:ph idx="1" type="body"/>
          </p:nvPr>
        </p:nvSpPr>
        <p:spPr>
          <a:xfrm>
            <a:off x="360410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A</a:t>
            </a:r>
            <a:endParaRPr/>
          </a:p>
        </p:txBody>
      </p:sp>
      <p:sp>
        <p:nvSpPr>
          <p:cNvPr id="2344" name="Google Shape;2344;p159"/>
          <p:cNvSpPr txBox="1"/>
          <p:nvPr>
            <p:ph idx="1" type="body"/>
          </p:nvPr>
        </p:nvSpPr>
        <p:spPr>
          <a:xfrm>
            <a:off x="4771850" y="36884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B</a:t>
            </a:r>
            <a:endParaRPr/>
          </a:p>
        </p:txBody>
      </p:sp>
      <p:sp>
        <p:nvSpPr>
          <p:cNvPr id="2345" name="Google Shape;2345;p159"/>
          <p:cNvSpPr txBox="1"/>
          <p:nvPr>
            <p:ph idx="1" type="body"/>
          </p:nvPr>
        </p:nvSpPr>
        <p:spPr>
          <a:xfrm>
            <a:off x="5869300" y="3664650"/>
            <a:ext cx="5067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Task C</a:t>
            </a:r>
            <a:endParaRPr/>
          </a:p>
        </p:txBody>
      </p:sp>
      <p:sp>
        <p:nvSpPr>
          <p:cNvPr id="2346" name="Google Shape;2346;p159"/>
          <p:cNvSpPr txBox="1"/>
          <p:nvPr/>
        </p:nvSpPr>
        <p:spPr>
          <a:xfrm>
            <a:off x="5000450" y="2599925"/>
            <a:ext cx="3576900" cy="3186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In what country is Normandy located?</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
        <p:nvSpPr>
          <p:cNvPr id="2347" name="Google Shape;2347;p159"/>
          <p:cNvSpPr txBox="1"/>
          <p:nvPr/>
        </p:nvSpPr>
        <p:spPr>
          <a:xfrm>
            <a:off x="5000450" y="1663100"/>
            <a:ext cx="3576900" cy="896700"/>
          </a:xfrm>
          <a:prstGeom prst="rect">
            <a:avLst/>
          </a:prstGeom>
          <a:solidFill>
            <a:srgbClr val="FFDB13"/>
          </a:solidFill>
          <a:ln>
            <a:noFill/>
          </a:ln>
        </p:spPr>
        <p:txBody>
          <a:bodyPr anchorCtr="0" anchor="t" bIns="91425" lIns="91425" spcFirstLastPara="1" rIns="91425" wrap="square" tIns="91425">
            <a:noAutofit/>
          </a:bodyPr>
          <a:lstStyle/>
          <a:p>
            <a:pPr indent="0" lvl="0" marL="0" marR="88900" rtl="0" algn="l">
              <a:lnSpc>
                <a:spcPct val="100000"/>
              </a:lnSpc>
              <a:spcBef>
                <a:spcPts val="0"/>
              </a:spcBef>
              <a:spcAft>
                <a:spcPts val="800"/>
              </a:spcAft>
              <a:buNone/>
            </a:pPr>
            <a:r>
              <a:rPr b="1" lang="en" sz="1200">
                <a:latin typeface="DM Sans"/>
                <a:ea typeface="DM Sans"/>
                <a:cs typeface="DM Sans"/>
                <a:sym typeface="DM Sans"/>
              </a:rPr>
              <a:t>Normans.</a:t>
            </a:r>
            <a:r>
              <a:rPr lang="en" sz="1200">
                <a:latin typeface="DM Sans"/>
                <a:ea typeface="DM Sans"/>
                <a:cs typeface="DM Sans"/>
                <a:sym typeface="DM Sans"/>
              </a:rPr>
              <a:t> The Normans (Norman: Nourmands; French: Normands; Latin: Normanni) were the people who in the 10th and 11th centuries gave their name to Normandy, a region in France. […]</a:t>
            </a:r>
            <a:endParaRPr b="1" sz="1200">
              <a:solidFill>
                <a:srgbClr val="FFFFFF"/>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Google Shape;2352;p160"/>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2353" name="Google Shape;2353;p160"/>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2354" name="Google Shape;2354;p160"/>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60"/>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60"/>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60"/>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60"/>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60"/>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60"/>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60"/>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60"/>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60"/>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60"/>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60"/>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60"/>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60"/>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60"/>
          <p:cNvSpPr/>
          <p:nvPr/>
        </p:nvSpPr>
        <p:spPr>
          <a:xfrm>
            <a:off x="39506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60"/>
          <p:cNvSpPr/>
          <p:nvPr/>
        </p:nvSpPr>
        <p:spPr>
          <a:xfrm>
            <a:off x="41792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60"/>
          <p:cNvSpPr/>
          <p:nvPr/>
        </p:nvSpPr>
        <p:spPr>
          <a:xfrm>
            <a:off x="44078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60"/>
          <p:cNvSpPr/>
          <p:nvPr/>
        </p:nvSpPr>
        <p:spPr>
          <a:xfrm>
            <a:off x="372517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2" name="Google Shape;2372;p160"/>
          <p:cNvCxnSpPr/>
          <p:nvPr/>
        </p:nvCxnSpPr>
        <p:spPr>
          <a:xfrm flipH="1" rot="10800000">
            <a:off x="2988475" y="2082950"/>
            <a:ext cx="700800" cy="5400"/>
          </a:xfrm>
          <a:prstGeom prst="straightConnector1">
            <a:avLst/>
          </a:prstGeom>
          <a:noFill/>
          <a:ln cap="flat" cmpd="sng" w="9525">
            <a:solidFill>
              <a:schemeClr val="dk2"/>
            </a:solidFill>
            <a:prstDash val="solid"/>
            <a:round/>
            <a:headEnd len="med" w="med" type="none"/>
            <a:tailEnd len="med" w="med" type="triangle"/>
          </a:ln>
        </p:spPr>
      </p:cxnSp>
      <p:sp>
        <p:nvSpPr>
          <p:cNvPr id="2373" name="Google Shape;2373;p160"/>
          <p:cNvSpPr txBox="1"/>
          <p:nvPr/>
        </p:nvSpPr>
        <p:spPr>
          <a:xfrm>
            <a:off x="3737475" y="2221838"/>
            <a:ext cx="1411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K nearest neighbors retrieval</a:t>
            </a:r>
            <a:endParaRPr/>
          </a:p>
        </p:txBody>
      </p:sp>
      <p:pic>
        <p:nvPicPr>
          <p:cNvPr id="2374" name="Google Shape;2374;p160"/>
          <p:cNvPicPr preferRelativeResize="0"/>
          <p:nvPr/>
        </p:nvPicPr>
        <p:blipFill>
          <a:blip r:embed="rId3">
            <a:alphaModFix/>
          </a:blip>
          <a:stretch>
            <a:fillRect/>
          </a:stretch>
        </p:blipFill>
        <p:spPr>
          <a:xfrm>
            <a:off x="456186" y="2639646"/>
            <a:ext cx="2002036" cy="1969160"/>
          </a:xfrm>
          <a:prstGeom prst="rect">
            <a:avLst/>
          </a:prstGeom>
          <a:noFill/>
          <a:ln>
            <a:noFill/>
          </a:ln>
        </p:spPr>
      </p:pic>
      <p:sp>
        <p:nvSpPr>
          <p:cNvPr id="2375" name="Google Shape;2375;p160"/>
          <p:cNvSpPr txBox="1"/>
          <p:nvPr/>
        </p:nvSpPr>
        <p:spPr>
          <a:xfrm>
            <a:off x="5000450" y="2599925"/>
            <a:ext cx="3576900" cy="3186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In what country is Normandy located?</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
        <p:nvSpPr>
          <p:cNvPr id="2376" name="Google Shape;2376;p160"/>
          <p:cNvSpPr txBox="1"/>
          <p:nvPr/>
        </p:nvSpPr>
        <p:spPr>
          <a:xfrm>
            <a:off x="5000450" y="1663100"/>
            <a:ext cx="3576900" cy="896700"/>
          </a:xfrm>
          <a:prstGeom prst="rect">
            <a:avLst/>
          </a:prstGeom>
          <a:solidFill>
            <a:srgbClr val="FFDB13"/>
          </a:solidFill>
          <a:ln>
            <a:noFill/>
          </a:ln>
        </p:spPr>
        <p:txBody>
          <a:bodyPr anchorCtr="0" anchor="t" bIns="91425" lIns="91425" spcFirstLastPara="1" rIns="91425" wrap="square" tIns="91425">
            <a:noAutofit/>
          </a:bodyPr>
          <a:lstStyle/>
          <a:p>
            <a:pPr indent="0" lvl="0" marL="0" marR="88900" rtl="0" algn="l">
              <a:lnSpc>
                <a:spcPct val="100000"/>
              </a:lnSpc>
              <a:spcBef>
                <a:spcPts val="0"/>
              </a:spcBef>
              <a:spcAft>
                <a:spcPts val="800"/>
              </a:spcAft>
              <a:buNone/>
            </a:pPr>
            <a:r>
              <a:rPr b="1" lang="en" sz="1200">
                <a:latin typeface="DM Sans"/>
                <a:ea typeface="DM Sans"/>
                <a:cs typeface="DM Sans"/>
                <a:sym typeface="DM Sans"/>
              </a:rPr>
              <a:t>Normans.</a:t>
            </a:r>
            <a:r>
              <a:rPr lang="en" sz="1200">
                <a:latin typeface="DM Sans"/>
                <a:ea typeface="DM Sans"/>
                <a:cs typeface="DM Sans"/>
                <a:sym typeface="DM Sans"/>
              </a:rPr>
              <a:t> The Normans (Norman: Nourmands; French: Normands; Latin: Normanni) were the people who in the 10th and 11th centuries gave their name to Normandy, a region in France. […]</a:t>
            </a:r>
            <a:endParaRPr b="1" sz="1200">
              <a:solidFill>
                <a:srgbClr val="FFFFFF"/>
              </a:solidFill>
              <a:latin typeface="DM Sans"/>
              <a:ea typeface="DM Sans"/>
              <a:cs typeface="DM Sans"/>
              <a:sym typeface="DM Sans"/>
            </a:endParaRPr>
          </a:p>
        </p:txBody>
      </p:sp>
      <p:sp>
        <p:nvSpPr>
          <p:cNvPr id="2377" name="Google Shape;2377;p160"/>
          <p:cNvSpPr txBox="1"/>
          <p:nvPr/>
        </p:nvSpPr>
        <p:spPr>
          <a:xfrm>
            <a:off x="2769600" y="3236325"/>
            <a:ext cx="3279000" cy="318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In what area of France is Calais located?</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
        <p:nvSpPr>
          <p:cNvPr id="2378" name="Google Shape;2378;p160"/>
          <p:cNvSpPr txBox="1"/>
          <p:nvPr/>
        </p:nvSpPr>
        <p:spPr>
          <a:xfrm>
            <a:off x="2769600" y="3629125"/>
            <a:ext cx="3279000" cy="318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In what country is St John’s located?</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
        <p:nvSpPr>
          <p:cNvPr id="2379" name="Google Shape;2379;p160"/>
          <p:cNvSpPr txBox="1"/>
          <p:nvPr/>
        </p:nvSpPr>
        <p:spPr>
          <a:xfrm>
            <a:off x="2769600" y="4021900"/>
            <a:ext cx="3279000" cy="318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In what country is Spoleto located?</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
        <p:nvSpPr>
          <p:cNvPr id="2380" name="Google Shape;2380;p160"/>
          <p:cNvSpPr txBox="1"/>
          <p:nvPr/>
        </p:nvSpPr>
        <p:spPr>
          <a:xfrm>
            <a:off x="2769600" y="4414675"/>
            <a:ext cx="3279000" cy="318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00">
                <a:latin typeface="DM Sans"/>
                <a:ea typeface="DM Sans"/>
                <a:cs typeface="DM Sans"/>
                <a:sym typeface="DM Sans"/>
              </a:rPr>
              <a:t>In what part of Africa is Palermo located?</a:t>
            </a:r>
            <a:endParaRPr b="1" sz="1200">
              <a:latin typeface="DM Sans"/>
              <a:ea typeface="DM Sans"/>
              <a:cs typeface="DM Sans"/>
              <a:sym typeface="DM Sans"/>
            </a:endParaRPr>
          </a:p>
          <a:p>
            <a:pPr indent="0" lvl="0" marL="0" rtl="0" algn="just">
              <a:spcBef>
                <a:spcPts val="500"/>
              </a:spcBef>
              <a:spcAft>
                <a:spcPts val="0"/>
              </a:spcAft>
              <a:buNone/>
            </a:pPr>
            <a:r>
              <a:t/>
            </a:r>
            <a:endParaRPr b="1" sz="1200">
              <a:latin typeface="DM Sans"/>
              <a:ea typeface="DM Sans"/>
              <a:cs typeface="DM Sans"/>
              <a:sym typeface="DM Sans"/>
            </a:endParaRPr>
          </a:p>
          <a:p>
            <a:pPr indent="0" lvl="0" marL="0" rtl="0" algn="just">
              <a:spcBef>
                <a:spcPts val="500"/>
              </a:spcBef>
              <a:spcAft>
                <a:spcPts val="500"/>
              </a:spcAft>
              <a:buNone/>
            </a:pPr>
            <a:r>
              <a:t/>
            </a:r>
            <a:endParaRPr b="1" sz="120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4" name="Shape 2384"/>
        <p:cNvGrpSpPr/>
        <p:nvPr/>
      </p:nvGrpSpPr>
      <p:grpSpPr>
        <a:xfrm>
          <a:off x="0" y="0"/>
          <a:ext cx="0" cy="0"/>
          <a:chOff x="0" y="0"/>
          <a:chExt cx="0" cy="0"/>
        </a:xfrm>
      </p:grpSpPr>
      <p:sp>
        <p:nvSpPr>
          <p:cNvPr id="2385" name="Google Shape;2385;p161"/>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61"/>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2387" name="Google Shape;2387;p161"/>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2388" name="Google Shape;2388;p161"/>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61"/>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61"/>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61"/>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61"/>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61"/>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61"/>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61"/>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61"/>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61"/>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61"/>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61"/>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61"/>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61"/>
          <p:cNvSpPr/>
          <p:nvPr/>
        </p:nvSpPr>
        <p:spPr>
          <a:xfrm>
            <a:off x="39506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61"/>
          <p:cNvSpPr/>
          <p:nvPr/>
        </p:nvSpPr>
        <p:spPr>
          <a:xfrm>
            <a:off x="41792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61"/>
          <p:cNvSpPr/>
          <p:nvPr/>
        </p:nvSpPr>
        <p:spPr>
          <a:xfrm>
            <a:off x="44078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61"/>
          <p:cNvSpPr/>
          <p:nvPr/>
        </p:nvSpPr>
        <p:spPr>
          <a:xfrm>
            <a:off x="372517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61"/>
          <p:cNvSpPr txBox="1"/>
          <p:nvPr/>
        </p:nvSpPr>
        <p:spPr>
          <a:xfrm>
            <a:off x="3737475" y="2221838"/>
            <a:ext cx="1411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K nearest neighbors retrieval</a:t>
            </a:r>
            <a:endParaRPr/>
          </a:p>
        </p:txBody>
      </p:sp>
      <p:cxnSp>
        <p:nvCxnSpPr>
          <p:cNvPr id="2406" name="Google Shape;2406;p161"/>
          <p:cNvCxnSpPr/>
          <p:nvPr/>
        </p:nvCxnSpPr>
        <p:spPr>
          <a:xfrm flipH="1" rot="10800000">
            <a:off x="2988475" y="2082950"/>
            <a:ext cx="700800" cy="5400"/>
          </a:xfrm>
          <a:prstGeom prst="straightConnector1">
            <a:avLst/>
          </a:prstGeom>
          <a:noFill/>
          <a:ln cap="flat" cmpd="sng" w="9525">
            <a:solidFill>
              <a:schemeClr val="dk2"/>
            </a:solidFill>
            <a:prstDash val="solid"/>
            <a:round/>
            <a:headEnd len="med" w="med" type="none"/>
            <a:tailEnd len="med" w="med" type="triangle"/>
          </a:ln>
        </p:spPr>
      </p:cxnSp>
      <p:cxnSp>
        <p:nvCxnSpPr>
          <p:cNvPr id="2407" name="Google Shape;2407;p161"/>
          <p:cNvCxnSpPr/>
          <p:nvPr/>
        </p:nvCxnSpPr>
        <p:spPr>
          <a:xfrm flipH="1" rot="10800000">
            <a:off x="4766675" y="2063838"/>
            <a:ext cx="700800" cy="5400"/>
          </a:xfrm>
          <a:prstGeom prst="straightConnector1">
            <a:avLst/>
          </a:prstGeom>
          <a:noFill/>
          <a:ln cap="flat" cmpd="sng" w="9525">
            <a:solidFill>
              <a:schemeClr val="dk2"/>
            </a:solidFill>
            <a:prstDash val="solid"/>
            <a:round/>
            <a:headEnd len="med" w="med" type="none"/>
            <a:tailEnd len="med" w="med" type="triangle"/>
          </a:ln>
        </p:spPr>
      </p:cxnSp>
      <p:sp>
        <p:nvSpPr>
          <p:cNvPr id="2408" name="Google Shape;2408;p161"/>
          <p:cNvSpPr txBox="1"/>
          <p:nvPr/>
        </p:nvSpPr>
        <p:spPr>
          <a:xfrm>
            <a:off x="5172975" y="2304925"/>
            <a:ext cx="1288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Make a copy of </a:t>
            </a:r>
            <a:r>
              <a:rPr lang="en">
                <a:solidFill>
                  <a:schemeClr val="dk2"/>
                </a:solidFill>
                <a:latin typeface="DM Sans"/>
                <a:ea typeface="DM Sans"/>
                <a:cs typeface="DM Sans"/>
                <a:sym typeface="DM Sans"/>
              </a:rPr>
              <a:t>itself</a:t>
            </a:r>
            <a:endParaRPr/>
          </a:p>
        </p:txBody>
      </p:sp>
      <p:pic>
        <p:nvPicPr>
          <p:cNvPr id="2409" name="Google Shape;2409;p161"/>
          <p:cNvPicPr preferRelativeResize="0"/>
          <p:nvPr/>
        </p:nvPicPr>
        <p:blipFill>
          <a:blip r:embed="rId3">
            <a:alphaModFix/>
          </a:blip>
          <a:stretch>
            <a:fillRect/>
          </a:stretch>
        </p:blipFill>
        <p:spPr>
          <a:xfrm>
            <a:off x="5440630" y="1814915"/>
            <a:ext cx="602707" cy="538070"/>
          </a:xfrm>
          <a:prstGeom prst="rect">
            <a:avLst/>
          </a:prstGeom>
          <a:noFill/>
          <a:ln>
            <a:noFill/>
          </a:ln>
        </p:spPr>
      </p:pic>
      <p:pic>
        <p:nvPicPr>
          <p:cNvPr id="2410" name="Google Shape;2410;p161"/>
          <p:cNvPicPr preferRelativeResize="0"/>
          <p:nvPr/>
        </p:nvPicPr>
        <p:blipFill>
          <a:blip r:embed="rId4">
            <a:alphaModFix/>
          </a:blip>
          <a:stretch>
            <a:fillRect/>
          </a:stretch>
        </p:blipFill>
        <p:spPr>
          <a:xfrm>
            <a:off x="456186" y="2639646"/>
            <a:ext cx="2002036" cy="19691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4" name="Shape 2414"/>
        <p:cNvGrpSpPr/>
        <p:nvPr/>
      </p:nvGrpSpPr>
      <p:grpSpPr>
        <a:xfrm>
          <a:off x="0" y="0"/>
          <a:ext cx="0" cy="0"/>
          <a:chOff x="0" y="0"/>
          <a:chExt cx="0" cy="0"/>
        </a:xfrm>
      </p:grpSpPr>
      <p:sp>
        <p:nvSpPr>
          <p:cNvPr id="2415" name="Google Shape;2415;p162"/>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62"/>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2417" name="Google Shape;2417;p162"/>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2418" name="Google Shape;2418;p162"/>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2"/>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62"/>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62"/>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62"/>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62"/>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62"/>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62"/>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62"/>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2"/>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62"/>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2"/>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62"/>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2"/>
          <p:cNvSpPr txBox="1"/>
          <p:nvPr/>
        </p:nvSpPr>
        <p:spPr>
          <a:xfrm>
            <a:off x="7139625" y="1857113"/>
            <a:ext cx="16233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Retrain the copy on the retrieved examples</a:t>
            </a:r>
            <a:endParaRPr/>
          </a:p>
        </p:txBody>
      </p:sp>
      <p:pic>
        <p:nvPicPr>
          <p:cNvPr id="2432" name="Google Shape;2432;p162"/>
          <p:cNvPicPr preferRelativeResize="0"/>
          <p:nvPr/>
        </p:nvPicPr>
        <p:blipFill>
          <a:blip r:embed="rId3">
            <a:alphaModFix/>
          </a:blip>
          <a:stretch>
            <a:fillRect/>
          </a:stretch>
        </p:blipFill>
        <p:spPr>
          <a:xfrm>
            <a:off x="3950625" y="3430688"/>
            <a:ext cx="4569656" cy="578025"/>
          </a:xfrm>
          <a:prstGeom prst="rect">
            <a:avLst/>
          </a:prstGeom>
          <a:noFill/>
          <a:ln>
            <a:noFill/>
          </a:ln>
        </p:spPr>
      </p:pic>
      <p:sp>
        <p:nvSpPr>
          <p:cNvPr id="2433" name="Google Shape;2433;p162"/>
          <p:cNvSpPr/>
          <p:nvPr/>
        </p:nvSpPr>
        <p:spPr>
          <a:xfrm>
            <a:off x="39506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62"/>
          <p:cNvSpPr/>
          <p:nvPr/>
        </p:nvSpPr>
        <p:spPr>
          <a:xfrm>
            <a:off x="41792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62"/>
          <p:cNvSpPr/>
          <p:nvPr/>
        </p:nvSpPr>
        <p:spPr>
          <a:xfrm>
            <a:off x="372517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62"/>
          <p:cNvSpPr txBox="1"/>
          <p:nvPr/>
        </p:nvSpPr>
        <p:spPr>
          <a:xfrm>
            <a:off x="3737475" y="2221838"/>
            <a:ext cx="1411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K nearest neighbors retrieval</a:t>
            </a:r>
            <a:endParaRPr/>
          </a:p>
        </p:txBody>
      </p:sp>
      <p:cxnSp>
        <p:nvCxnSpPr>
          <p:cNvPr id="2437" name="Google Shape;2437;p162"/>
          <p:cNvCxnSpPr/>
          <p:nvPr/>
        </p:nvCxnSpPr>
        <p:spPr>
          <a:xfrm flipH="1" rot="10800000">
            <a:off x="2988475" y="2082950"/>
            <a:ext cx="700800" cy="5400"/>
          </a:xfrm>
          <a:prstGeom prst="straightConnector1">
            <a:avLst/>
          </a:prstGeom>
          <a:noFill/>
          <a:ln cap="flat" cmpd="sng" w="9525">
            <a:solidFill>
              <a:schemeClr val="dk2"/>
            </a:solidFill>
            <a:prstDash val="solid"/>
            <a:round/>
            <a:headEnd len="med" w="med" type="none"/>
            <a:tailEnd len="med" w="med" type="triangle"/>
          </a:ln>
        </p:spPr>
      </p:cxnSp>
      <p:sp>
        <p:nvSpPr>
          <p:cNvPr id="2438" name="Google Shape;2438;p162"/>
          <p:cNvSpPr txBox="1"/>
          <p:nvPr/>
        </p:nvSpPr>
        <p:spPr>
          <a:xfrm>
            <a:off x="5172975" y="2304925"/>
            <a:ext cx="1288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Make a copy of itself</a:t>
            </a:r>
            <a:endParaRPr/>
          </a:p>
        </p:txBody>
      </p:sp>
      <p:pic>
        <p:nvPicPr>
          <p:cNvPr id="2439" name="Google Shape;2439;p162"/>
          <p:cNvPicPr preferRelativeResize="0"/>
          <p:nvPr/>
        </p:nvPicPr>
        <p:blipFill>
          <a:blip r:embed="rId4">
            <a:alphaModFix/>
          </a:blip>
          <a:stretch>
            <a:fillRect/>
          </a:stretch>
        </p:blipFill>
        <p:spPr>
          <a:xfrm>
            <a:off x="456186" y="2639646"/>
            <a:ext cx="2002036" cy="1969160"/>
          </a:xfrm>
          <a:prstGeom prst="rect">
            <a:avLst/>
          </a:prstGeom>
          <a:noFill/>
          <a:ln>
            <a:noFill/>
          </a:ln>
        </p:spPr>
      </p:pic>
      <p:pic>
        <p:nvPicPr>
          <p:cNvPr id="2440" name="Google Shape;2440;p162"/>
          <p:cNvPicPr preferRelativeResize="0"/>
          <p:nvPr/>
        </p:nvPicPr>
        <p:blipFill>
          <a:blip r:embed="rId5">
            <a:alphaModFix/>
          </a:blip>
          <a:stretch>
            <a:fillRect/>
          </a:stretch>
        </p:blipFill>
        <p:spPr>
          <a:xfrm>
            <a:off x="5440630" y="1814915"/>
            <a:ext cx="602707" cy="538070"/>
          </a:xfrm>
          <a:prstGeom prst="rect">
            <a:avLst/>
          </a:prstGeom>
          <a:noFill/>
          <a:ln>
            <a:noFill/>
          </a:ln>
        </p:spPr>
      </p:pic>
      <p:cxnSp>
        <p:nvCxnSpPr>
          <p:cNvPr id="2441" name="Google Shape;2441;p162"/>
          <p:cNvCxnSpPr/>
          <p:nvPr/>
        </p:nvCxnSpPr>
        <p:spPr>
          <a:xfrm flipH="1" rot="10800000">
            <a:off x="6043338" y="2082750"/>
            <a:ext cx="958800" cy="1200"/>
          </a:xfrm>
          <a:prstGeom prst="straightConnector1">
            <a:avLst/>
          </a:prstGeom>
          <a:noFill/>
          <a:ln cap="flat" cmpd="sng" w="9525">
            <a:solidFill>
              <a:schemeClr val="dk2"/>
            </a:solidFill>
            <a:prstDash val="solid"/>
            <a:round/>
            <a:headEnd len="med" w="med" type="none"/>
            <a:tailEnd len="med" w="med" type="triangle"/>
          </a:ln>
        </p:spPr>
      </p:cxnSp>
      <p:cxnSp>
        <p:nvCxnSpPr>
          <p:cNvPr id="2442" name="Google Shape;2442;p162"/>
          <p:cNvCxnSpPr/>
          <p:nvPr/>
        </p:nvCxnSpPr>
        <p:spPr>
          <a:xfrm flipH="1" rot="10800000">
            <a:off x="4766675" y="2063838"/>
            <a:ext cx="700800" cy="5400"/>
          </a:xfrm>
          <a:prstGeom prst="straightConnector1">
            <a:avLst/>
          </a:prstGeom>
          <a:noFill/>
          <a:ln cap="flat" cmpd="sng" w="9525">
            <a:solidFill>
              <a:schemeClr val="dk2"/>
            </a:solidFill>
            <a:prstDash val="solid"/>
            <a:round/>
            <a:headEnd len="med" w="med" type="none"/>
            <a:tailEnd len="med" w="med" type="triangle"/>
          </a:ln>
        </p:spPr>
      </p:cxnSp>
      <p:sp>
        <p:nvSpPr>
          <p:cNvPr id="2443" name="Google Shape;2443;p162"/>
          <p:cNvSpPr/>
          <p:nvPr/>
        </p:nvSpPr>
        <p:spPr>
          <a:xfrm>
            <a:off x="44078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7" name="Shape 2447"/>
        <p:cNvGrpSpPr/>
        <p:nvPr/>
      </p:nvGrpSpPr>
      <p:grpSpPr>
        <a:xfrm>
          <a:off x="0" y="0"/>
          <a:ext cx="0" cy="0"/>
          <a:chOff x="0" y="0"/>
          <a:chExt cx="0" cy="0"/>
        </a:xfrm>
      </p:grpSpPr>
      <p:sp>
        <p:nvSpPr>
          <p:cNvPr id="2448" name="Google Shape;2448;p163"/>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63"/>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Inference (Prediction)</a:t>
            </a:r>
            <a:endParaRPr/>
          </a:p>
        </p:txBody>
      </p:sp>
      <p:sp>
        <p:nvSpPr>
          <p:cNvPr id="2450" name="Google Shape;2450;p163"/>
          <p:cNvSpPr txBox="1"/>
          <p:nvPr>
            <p:ph idx="1" type="body"/>
          </p:nvPr>
        </p:nvSpPr>
        <p:spPr>
          <a:xfrm>
            <a:off x="2252250" y="980300"/>
            <a:ext cx="5221200" cy="446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Local adaptation similar to MbPA (</a:t>
            </a:r>
            <a:r>
              <a:rPr lang="en" sz="1400">
                <a:solidFill>
                  <a:srgbClr val="A64D79"/>
                </a:solidFill>
              </a:rPr>
              <a:t>Sprechmann et al., 2018</a:t>
            </a:r>
            <a:r>
              <a:rPr lang="en" sz="1400"/>
              <a:t>).</a:t>
            </a:r>
            <a:endParaRPr sz="1400"/>
          </a:p>
        </p:txBody>
      </p:sp>
      <p:sp>
        <p:nvSpPr>
          <p:cNvPr id="2451" name="Google Shape;2451;p163"/>
          <p:cNvSpPr/>
          <p:nvPr/>
        </p:nvSpPr>
        <p:spPr>
          <a:xfrm>
            <a:off x="2077225" y="1793300"/>
            <a:ext cx="911700" cy="701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3"/>
          <p:cNvSpPr/>
          <p:nvPr/>
        </p:nvSpPr>
        <p:spPr>
          <a:xfrm>
            <a:off x="23026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63"/>
          <p:cNvSpPr/>
          <p:nvPr/>
        </p:nvSpPr>
        <p:spPr>
          <a:xfrm>
            <a:off x="23026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3"/>
          <p:cNvSpPr/>
          <p:nvPr/>
        </p:nvSpPr>
        <p:spPr>
          <a:xfrm>
            <a:off x="23026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63"/>
          <p:cNvSpPr/>
          <p:nvPr/>
        </p:nvSpPr>
        <p:spPr>
          <a:xfrm>
            <a:off x="25312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3"/>
          <p:cNvSpPr/>
          <p:nvPr/>
        </p:nvSpPr>
        <p:spPr>
          <a:xfrm>
            <a:off x="25312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63"/>
          <p:cNvSpPr/>
          <p:nvPr/>
        </p:nvSpPr>
        <p:spPr>
          <a:xfrm>
            <a:off x="25312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3"/>
          <p:cNvSpPr/>
          <p:nvPr/>
        </p:nvSpPr>
        <p:spPr>
          <a:xfrm>
            <a:off x="2759875" y="18060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63"/>
          <p:cNvSpPr/>
          <p:nvPr/>
        </p:nvSpPr>
        <p:spPr>
          <a:xfrm>
            <a:off x="275987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63"/>
          <p:cNvSpPr/>
          <p:nvPr/>
        </p:nvSpPr>
        <p:spPr>
          <a:xfrm>
            <a:off x="275987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63"/>
          <p:cNvSpPr/>
          <p:nvPr/>
        </p:nvSpPr>
        <p:spPr>
          <a:xfrm>
            <a:off x="2077225" y="18142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3"/>
          <p:cNvSpPr/>
          <p:nvPr/>
        </p:nvSpPr>
        <p:spPr>
          <a:xfrm>
            <a:off x="2077225" y="2221850"/>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63"/>
          <p:cNvSpPr/>
          <p:nvPr/>
        </p:nvSpPr>
        <p:spPr>
          <a:xfrm>
            <a:off x="2077225" y="2026513"/>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4" name="Google Shape;2464;p163"/>
          <p:cNvCxnSpPr/>
          <p:nvPr/>
        </p:nvCxnSpPr>
        <p:spPr>
          <a:xfrm flipH="1" rot="10800000">
            <a:off x="6043338" y="2082750"/>
            <a:ext cx="958800" cy="1200"/>
          </a:xfrm>
          <a:prstGeom prst="straightConnector1">
            <a:avLst/>
          </a:prstGeom>
          <a:noFill/>
          <a:ln cap="flat" cmpd="sng" w="9525">
            <a:solidFill>
              <a:schemeClr val="dk2"/>
            </a:solidFill>
            <a:prstDash val="solid"/>
            <a:round/>
            <a:headEnd len="med" w="med" type="none"/>
            <a:tailEnd len="med" w="med" type="triangle"/>
          </a:ln>
        </p:spPr>
      </p:cxnSp>
      <p:sp>
        <p:nvSpPr>
          <p:cNvPr id="2465" name="Google Shape;2465;p163"/>
          <p:cNvSpPr txBox="1"/>
          <p:nvPr/>
        </p:nvSpPr>
        <p:spPr>
          <a:xfrm>
            <a:off x="7139625" y="1857113"/>
            <a:ext cx="16233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Retrain the copy on the retrieved examples</a:t>
            </a:r>
            <a:endParaRPr/>
          </a:p>
        </p:txBody>
      </p:sp>
      <p:sp>
        <p:nvSpPr>
          <p:cNvPr id="2466" name="Google Shape;2466;p163"/>
          <p:cNvSpPr/>
          <p:nvPr/>
        </p:nvSpPr>
        <p:spPr>
          <a:xfrm>
            <a:off x="39506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63"/>
          <p:cNvSpPr/>
          <p:nvPr/>
        </p:nvSpPr>
        <p:spPr>
          <a:xfrm>
            <a:off x="41792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63"/>
          <p:cNvSpPr/>
          <p:nvPr/>
        </p:nvSpPr>
        <p:spPr>
          <a:xfrm>
            <a:off x="440782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63"/>
          <p:cNvSpPr/>
          <p:nvPr/>
        </p:nvSpPr>
        <p:spPr>
          <a:xfrm>
            <a:off x="3725175" y="1969538"/>
            <a:ext cx="223500" cy="252300"/>
          </a:xfrm>
          <a:prstGeom prst="mathMultiply">
            <a:avLst>
              <a:gd fmla="val 23520" name="adj1"/>
            </a:avLst>
          </a:pr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63"/>
          <p:cNvSpPr txBox="1"/>
          <p:nvPr/>
        </p:nvSpPr>
        <p:spPr>
          <a:xfrm>
            <a:off x="3737475" y="2221838"/>
            <a:ext cx="1411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K nearest neighbors retrieval</a:t>
            </a:r>
            <a:endParaRPr/>
          </a:p>
        </p:txBody>
      </p:sp>
      <p:cxnSp>
        <p:nvCxnSpPr>
          <p:cNvPr id="2471" name="Google Shape;2471;p163"/>
          <p:cNvCxnSpPr/>
          <p:nvPr/>
        </p:nvCxnSpPr>
        <p:spPr>
          <a:xfrm flipH="1" rot="10800000">
            <a:off x="2988475" y="2082950"/>
            <a:ext cx="700800" cy="5400"/>
          </a:xfrm>
          <a:prstGeom prst="straightConnector1">
            <a:avLst/>
          </a:prstGeom>
          <a:noFill/>
          <a:ln cap="flat" cmpd="sng" w="9525">
            <a:solidFill>
              <a:schemeClr val="dk2"/>
            </a:solidFill>
            <a:prstDash val="solid"/>
            <a:round/>
            <a:headEnd len="med" w="med" type="none"/>
            <a:tailEnd len="med" w="med" type="triangle"/>
          </a:ln>
        </p:spPr>
      </p:cxnSp>
      <p:sp>
        <p:nvSpPr>
          <p:cNvPr id="2472" name="Google Shape;2472;p163"/>
          <p:cNvSpPr txBox="1"/>
          <p:nvPr/>
        </p:nvSpPr>
        <p:spPr>
          <a:xfrm>
            <a:off x="5172975" y="2304925"/>
            <a:ext cx="12888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Make a copy of itself</a:t>
            </a:r>
            <a:endParaRPr/>
          </a:p>
        </p:txBody>
      </p:sp>
      <p:pic>
        <p:nvPicPr>
          <p:cNvPr id="2473" name="Google Shape;2473;p163"/>
          <p:cNvPicPr preferRelativeResize="0"/>
          <p:nvPr/>
        </p:nvPicPr>
        <p:blipFill>
          <a:blip r:embed="rId3">
            <a:alphaModFix/>
          </a:blip>
          <a:stretch>
            <a:fillRect/>
          </a:stretch>
        </p:blipFill>
        <p:spPr>
          <a:xfrm>
            <a:off x="5976193" y="3410790"/>
            <a:ext cx="602707" cy="538070"/>
          </a:xfrm>
          <a:prstGeom prst="rect">
            <a:avLst/>
          </a:prstGeom>
          <a:noFill/>
          <a:ln>
            <a:noFill/>
          </a:ln>
        </p:spPr>
      </p:pic>
      <p:cxnSp>
        <p:nvCxnSpPr>
          <p:cNvPr id="2474" name="Google Shape;2474;p163"/>
          <p:cNvCxnSpPr/>
          <p:nvPr/>
        </p:nvCxnSpPr>
        <p:spPr>
          <a:xfrm flipH="1">
            <a:off x="7076759" y="2828003"/>
            <a:ext cx="441900" cy="627900"/>
          </a:xfrm>
          <a:prstGeom prst="straightConnector1">
            <a:avLst/>
          </a:prstGeom>
          <a:noFill/>
          <a:ln cap="flat" cmpd="sng" w="9525">
            <a:solidFill>
              <a:schemeClr val="dk2"/>
            </a:solidFill>
            <a:prstDash val="solid"/>
            <a:round/>
            <a:headEnd len="med" w="med" type="none"/>
            <a:tailEnd len="med" w="med" type="triangle"/>
          </a:ln>
        </p:spPr>
      </p:cxnSp>
      <p:sp>
        <p:nvSpPr>
          <p:cNvPr id="2475" name="Google Shape;2475;p163"/>
          <p:cNvSpPr txBox="1"/>
          <p:nvPr/>
        </p:nvSpPr>
        <p:spPr>
          <a:xfrm>
            <a:off x="5822075" y="3936650"/>
            <a:ext cx="1802100" cy="413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Use the retrained copy to predict</a:t>
            </a:r>
            <a:endParaRPr/>
          </a:p>
        </p:txBody>
      </p:sp>
      <p:pic>
        <p:nvPicPr>
          <p:cNvPr id="2476" name="Google Shape;2476;p163"/>
          <p:cNvPicPr preferRelativeResize="0"/>
          <p:nvPr/>
        </p:nvPicPr>
        <p:blipFill>
          <a:blip r:embed="rId4">
            <a:alphaModFix/>
          </a:blip>
          <a:stretch>
            <a:fillRect/>
          </a:stretch>
        </p:blipFill>
        <p:spPr>
          <a:xfrm>
            <a:off x="456186" y="2639646"/>
            <a:ext cx="2002036" cy="1969160"/>
          </a:xfrm>
          <a:prstGeom prst="rect">
            <a:avLst/>
          </a:prstGeom>
          <a:noFill/>
          <a:ln>
            <a:noFill/>
          </a:ln>
        </p:spPr>
      </p:pic>
      <p:pic>
        <p:nvPicPr>
          <p:cNvPr id="2477" name="Google Shape;2477;p163"/>
          <p:cNvPicPr preferRelativeResize="0"/>
          <p:nvPr/>
        </p:nvPicPr>
        <p:blipFill>
          <a:blip r:embed="rId5">
            <a:alphaModFix/>
          </a:blip>
          <a:stretch>
            <a:fillRect/>
          </a:stretch>
        </p:blipFill>
        <p:spPr>
          <a:xfrm>
            <a:off x="5440630" y="1814915"/>
            <a:ext cx="602707" cy="538070"/>
          </a:xfrm>
          <a:prstGeom prst="rect">
            <a:avLst/>
          </a:prstGeom>
          <a:noFill/>
          <a:ln>
            <a:noFill/>
          </a:ln>
        </p:spPr>
      </p:pic>
      <p:sp>
        <p:nvSpPr>
          <p:cNvPr id="2478" name="Google Shape;2478;p163"/>
          <p:cNvSpPr/>
          <p:nvPr/>
        </p:nvSpPr>
        <p:spPr>
          <a:xfrm>
            <a:off x="6501125" y="3472925"/>
            <a:ext cx="444000" cy="413700"/>
          </a:xfrm>
          <a:prstGeom prst="mathPlus">
            <a:avLst>
              <a:gd fmla="val 23520" name="adj1"/>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63"/>
          <p:cNvSpPr/>
          <p:nvPr/>
        </p:nvSpPr>
        <p:spPr>
          <a:xfrm>
            <a:off x="6524325" y="3478975"/>
            <a:ext cx="392400" cy="4017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0" name="Google Shape;2480;p163"/>
          <p:cNvCxnSpPr/>
          <p:nvPr/>
        </p:nvCxnSpPr>
        <p:spPr>
          <a:xfrm flipH="1" rot="10800000">
            <a:off x="4766675" y="2063838"/>
            <a:ext cx="700800" cy="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4" name="Shape 2484"/>
        <p:cNvGrpSpPr/>
        <p:nvPr/>
      </p:nvGrpSpPr>
      <p:grpSpPr>
        <a:xfrm>
          <a:off x="0" y="0"/>
          <a:ext cx="0" cy="0"/>
          <a:chOff x="0" y="0"/>
          <a:chExt cx="0" cy="0"/>
        </a:xfrm>
      </p:grpSpPr>
      <p:sp>
        <p:nvSpPr>
          <p:cNvPr id="2485" name="Google Shape;2485;p164"/>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Experiments</a:t>
            </a:r>
            <a:endParaRPr/>
          </a:p>
        </p:txBody>
      </p:sp>
      <p:sp>
        <p:nvSpPr>
          <p:cNvPr id="2486" name="Google Shape;2486;p164"/>
          <p:cNvSpPr txBox="1"/>
          <p:nvPr>
            <p:ph idx="1" type="body"/>
          </p:nvPr>
        </p:nvSpPr>
        <p:spPr>
          <a:xfrm>
            <a:off x="537750" y="1230575"/>
            <a:ext cx="8068500" cy="44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Four question answering datasets.</a:t>
            </a:r>
            <a:endParaRPr sz="1400"/>
          </a:p>
          <a:p>
            <a:pPr indent="-317500" lvl="1" marL="914400" rtl="0" algn="l">
              <a:spcBef>
                <a:spcPts val="0"/>
              </a:spcBef>
              <a:spcAft>
                <a:spcPts val="0"/>
              </a:spcAft>
              <a:buSzPts val="1400"/>
              <a:buChar char="○"/>
            </a:pPr>
            <a:r>
              <a:rPr lang="en" sz="1400"/>
              <a:t>SQuAD: </a:t>
            </a:r>
            <a:r>
              <a:rPr lang="en" sz="1400">
                <a:solidFill>
                  <a:srgbClr val="A64D79"/>
                </a:solidFill>
              </a:rPr>
              <a:t>Rajpurkar et al., 2016</a:t>
            </a:r>
            <a:r>
              <a:rPr lang="en" sz="1400"/>
              <a:t>.</a:t>
            </a:r>
            <a:endParaRPr sz="1400"/>
          </a:p>
          <a:p>
            <a:pPr indent="-317500" lvl="1" marL="914400" rtl="0" algn="l">
              <a:spcBef>
                <a:spcPts val="0"/>
              </a:spcBef>
              <a:spcAft>
                <a:spcPts val="0"/>
              </a:spcAft>
              <a:buSzPts val="1400"/>
              <a:buChar char="○"/>
            </a:pPr>
            <a:r>
              <a:rPr lang="en" sz="1400"/>
              <a:t>TriviaQA-Web: </a:t>
            </a:r>
            <a:r>
              <a:rPr lang="en" sz="1400">
                <a:solidFill>
                  <a:srgbClr val="A64D79"/>
                </a:solidFill>
              </a:rPr>
              <a:t>Joshi et al., 2017</a:t>
            </a:r>
            <a:r>
              <a:rPr lang="en" sz="1400"/>
              <a:t>.</a:t>
            </a:r>
            <a:endParaRPr sz="1400"/>
          </a:p>
          <a:p>
            <a:pPr indent="-317500" lvl="1" marL="914400" rtl="0" algn="l">
              <a:spcBef>
                <a:spcPts val="0"/>
              </a:spcBef>
              <a:spcAft>
                <a:spcPts val="0"/>
              </a:spcAft>
              <a:buSzPts val="1400"/>
              <a:buChar char="○"/>
            </a:pPr>
            <a:r>
              <a:rPr lang="en" sz="1400"/>
              <a:t>TriviaQA-Wiki: </a:t>
            </a:r>
            <a:r>
              <a:rPr lang="en" sz="1400">
                <a:solidFill>
                  <a:srgbClr val="A64D79"/>
                </a:solidFill>
              </a:rPr>
              <a:t>Joshi et al., 2017</a:t>
            </a:r>
            <a:r>
              <a:rPr lang="en" sz="1400"/>
              <a:t>.</a:t>
            </a:r>
            <a:endParaRPr sz="1400"/>
          </a:p>
          <a:p>
            <a:pPr indent="-317500" lvl="1" marL="914400" rtl="0" algn="l">
              <a:spcBef>
                <a:spcPts val="0"/>
              </a:spcBef>
              <a:spcAft>
                <a:spcPts val="0"/>
              </a:spcAft>
              <a:buSzPts val="1400"/>
              <a:buChar char="○"/>
            </a:pPr>
            <a:r>
              <a:rPr lang="en" sz="1400"/>
              <a:t>QuAC: </a:t>
            </a:r>
            <a:r>
              <a:rPr lang="en" sz="1400">
                <a:solidFill>
                  <a:srgbClr val="A64D79"/>
                </a:solidFill>
              </a:rPr>
              <a:t>Choi et al., 2018</a:t>
            </a:r>
            <a:r>
              <a:rPr lang="en" sz="1400"/>
              <a:t>.</a:t>
            </a:r>
            <a:endParaRPr sz="1400"/>
          </a:p>
          <a:p>
            <a:pPr indent="0" lvl="0" marL="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The contexts come from </a:t>
            </a:r>
            <a:r>
              <a:rPr b="1" lang="en" sz="1400"/>
              <a:t>different domains</a:t>
            </a:r>
            <a:r>
              <a:rPr lang="en" sz="1400"/>
              <a:t> (e.g., Wikipedia articles, web pages).</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The questions are posed in </a:t>
            </a:r>
            <a:r>
              <a:rPr b="1" lang="en" sz="1400"/>
              <a:t>different styles</a:t>
            </a:r>
            <a:r>
              <a:rPr lang="en" sz="1400"/>
              <a:t> (e.g., information seeking, trivia questions).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11"/>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Language and Intelligence</a:t>
            </a:r>
            <a:endParaRPr/>
          </a:p>
          <a:p>
            <a:pPr indent="0" lvl="0" marL="0" rtl="0" algn="l">
              <a:spcBef>
                <a:spcPts val="0"/>
              </a:spcBef>
              <a:spcAft>
                <a:spcPts val="0"/>
              </a:spcAft>
              <a:buNone/>
            </a:pPr>
            <a:r>
              <a:t/>
            </a:r>
            <a:endParaRPr/>
          </a:p>
        </p:txBody>
      </p:sp>
      <p:sp>
        <p:nvSpPr>
          <p:cNvPr id="1614" name="Google Shape;1614;p111"/>
          <p:cNvSpPr txBox="1"/>
          <p:nvPr>
            <p:ph idx="1" type="body"/>
          </p:nvPr>
        </p:nvSpPr>
        <p:spPr>
          <a:xfrm>
            <a:off x="1097425" y="2066550"/>
            <a:ext cx="6614100" cy="3357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b="1" lang="en" sz="2000"/>
              <a:t>Language</a:t>
            </a:r>
            <a:r>
              <a:rPr lang="en" sz="2000"/>
              <a:t> is </a:t>
            </a:r>
            <a:r>
              <a:rPr lang="en" sz="2000"/>
              <a:t>key</a:t>
            </a:r>
            <a:r>
              <a:rPr lang="en" sz="2000"/>
              <a:t> to </a:t>
            </a:r>
            <a:r>
              <a:rPr b="1" lang="en" sz="2000"/>
              <a:t>human intelligence</a:t>
            </a:r>
            <a:r>
              <a:rPr lang="en" sz="2000"/>
              <a:t> and is important for </a:t>
            </a:r>
            <a:r>
              <a:rPr b="1" lang="en" sz="2000"/>
              <a:t>artificial intelligence</a:t>
            </a:r>
            <a:r>
              <a:rPr lang="en" sz="2000"/>
              <a:t>.</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165"/>
          <p:cNvSpPr txBox="1"/>
          <p:nvPr>
            <p:ph idx="1" type="body"/>
          </p:nvPr>
        </p:nvSpPr>
        <p:spPr>
          <a:xfrm>
            <a:off x="3198775" y="1080400"/>
            <a:ext cx="2974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F1 scores (0-100), higher is better</a:t>
            </a:r>
            <a:endParaRPr sz="1400">
              <a:solidFill>
                <a:srgbClr val="A64D79"/>
              </a:solidFill>
            </a:endParaRPr>
          </a:p>
        </p:txBody>
      </p:sp>
      <p:sp>
        <p:nvSpPr>
          <p:cNvPr id="2492" name="Google Shape;2492;p165"/>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Experiments</a:t>
            </a:r>
            <a:endParaRPr/>
          </a:p>
        </p:txBody>
      </p:sp>
      <p:graphicFrame>
        <p:nvGraphicFramePr>
          <p:cNvPr id="2493" name="Google Shape;2493;p165"/>
          <p:cNvGraphicFramePr/>
          <p:nvPr/>
        </p:nvGraphicFramePr>
        <p:xfrm>
          <a:off x="1659763" y="1561467"/>
          <a:ext cx="3000000" cy="3000000"/>
        </p:xfrm>
        <a:graphic>
          <a:graphicData uri="http://schemas.openxmlformats.org/drawingml/2006/table">
            <a:tbl>
              <a:tblPr>
                <a:noFill/>
                <a:tableStyleId>{B01CEA4B-2D8A-49D2-8ED7-413B4396B8E6}</a:tableStyleId>
              </a:tblPr>
              <a:tblGrid>
                <a:gridCol w="809900"/>
                <a:gridCol w="994650"/>
                <a:gridCol w="802950"/>
                <a:gridCol w="747350"/>
                <a:gridCol w="881925"/>
                <a:gridCol w="1487900"/>
              </a:tblGrid>
              <a:tr h="443650">
                <a:tc>
                  <a:txBody>
                    <a:bodyPr/>
                    <a:lstStyle/>
                    <a:p>
                      <a:pPr indent="0" lvl="0" marL="0" rtl="0" algn="l">
                        <a:spcBef>
                          <a:spcPts val="0"/>
                        </a:spcBef>
                        <a:spcAft>
                          <a:spcPts val="0"/>
                        </a:spcAft>
                        <a:buNone/>
                      </a:pPr>
                      <a:r>
                        <a:rPr b="1" lang="en">
                          <a:solidFill>
                            <a:srgbClr val="FFFFFF"/>
                          </a:solidFill>
                        </a:rPr>
                        <a:t>F1</a:t>
                      </a:r>
                      <a:endParaRPr b="1">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Clr>
                          <a:srgbClr val="000000"/>
                        </a:buClr>
                        <a:buSzPts val="1100"/>
                        <a:buFont typeface="Arial"/>
                        <a:buNone/>
                      </a:pPr>
                      <a:r>
                        <a:rPr b="1" lang="en">
                          <a:solidFill>
                            <a:srgbClr val="FFFFFF"/>
                          </a:solidFill>
                          <a:latin typeface="DM Sans"/>
                          <a:ea typeface="DM Sans"/>
                          <a:cs typeface="DM Sans"/>
                          <a:sym typeface="DM Sans"/>
                        </a:rPr>
                        <a:t>Enc-Dec</a:t>
                      </a:r>
                      <a:endParaRPr b="1">
                        <a:solidFill>
                          <a:srgbClr val="FFFFFF"/>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A-GEM</a:t>
                      </a:r>
                      <a:endParaRPr b="1">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MbPA</a:t>
                      </a:r>
                      <a:endParaRPr b="1">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Clr>
                          <a:srgbClr val="000000"/>
                        </a:buClr>
                        <a:buSzPts val="1100"/>
                        <a:buFont typeface="Arial"/>
                        <a:buNone/>
                      </a:pPr>
                      <a:r>
                        <a:rPr b="1" lang="en">
                          <a:solidFill>
                            <a:srgbClr val="FFFFFF"/>
                          </a:solidFill>
                          <a:latin typeface="DM Sans"/>
                          <a:ea typeface="DM Sans"/>
                          <a:cs typeface="DM Sans"/>
                          <a:sym typeface="DM Sans"/>
                        </a:rPr>
                        <a:t>Ours</a:t>
                      </a:r>
                      <a:endParaRPr b="1">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solidFill>
                      <a:srgbClr val="F1C232"/>
                    </a:solidFill>
                  </a:tcPr>
                </a:tc>
                <a:tc>
                  <a:txBody>
                    <a:bodyPr/>
                    <a:lstStyle/>
                    <a:p>
                      <a:pPr indent="0" lvl="0" marL="0" rtl="0" algn="ctr">
                        <a:spcBef>
                          <a:spcPts val="0"/>
                        </a:spcBef>
                        <a:spcAft>
                          <a:spcPts val="0"/>
                        </a:spcAft>
                        <a:buNone/>
                      </a:pPr>
                      <a:r>
                        <a:rPr b="1" lang="en">
                          <a:solidFill>
                            <a:srgbClr val="FFFFFF"/>
                          </a:solidFill>
                          <a:latin typeface="DM Sans"/>
                          <a:ea typeface="DM Sans"/>
                          <a:cs typeface="DM Sans"/>
                          <a:sym typeface="DM Sans"/>
                        </a:rPr>
                        <a:t>Multitask</a:t>
                      </a:r>
                      <a:endParaRPr b="1">
                        <a:solidFill>
                          <a:srgbClr val="FFFFFF"/>
                        </a:solidFill>
                        <a:latin typeface="DM Sans"/>
                        <a:ea typeface="DM Sans"/>
                        <a:cs typeface="DM Sans"/>
                        <a:sym typeface="DM Sans"/>
                      </a:endParaRPr>
                    </a:p>
                    <a:p>
                      <a:pPr indent="0" lvl="0" marL="0" rtl="0" algn="ctr">
                        <a:spcBef>
                          <a:spcPts val="0"/>
                        </a:spcBef>
                        <a:spcAft>
                          <a:spcPts val="0"/>
                        </a:spcAft>
                        <a:buNone/>
                      </a:pPr>
                      <a:r>
                        <a:rPr b="1" lang="en">
                          <a:solidFill>
                            <a:srgbClr val="FFFFFF"/>
                          </a:solidFill>
                          <a:latin typeface="DM Sans"/>
                          <a:ea typeface="DM Sans"/>
                          <a:cs typeface="DM Sans"/>
                          <a:sym typeface="DM Sans"/>
                        </a:rPr>
                        <a:t>(upper bound)</a:t>
                      </a:r>
                      <a:endParaRPr b="1">
                        <a:solidFill>
                          <a:srgbClr val="FFFFFF"/>
                        </a:solidFill>
                        <a:latin typeface="DM Sans"/>
                        <a:ea typeface="DM Sans"/>
                        <a:cs typeface="DM Sans"/>
                        <a:sym typeface="DM Sans"/>
                      </a:endParaRPr>
                    </a:p>
                  </a:txBody>
                  <a:tcPr marT="91425" marB="91425" marR="91425" marL="91425">
                    <a:solidFill>
                      <a:srgbClr val="E06666"/>
                    </a:solidFill>
                  </a:tcPr>
                </a:tc>
              </a:tr>
              <a:tr h="372450">
                <a:tc>
                  <a:txBody>
                    <a:bodyPr/>
                    <a:lstStyle/>
                    <a:p>
                      <a:pPr indent="0" lvl="0" marL="0" rtl="0" algn="l">
                        <a:spcBef>
                          <a:spcPts val="0"/>
                        </a:spcBef>
                        <a:spcAft>
                          <a:spcPts val="0"/>
                        </a:spcAft>
                        <a:buNone/>
                      </a:pPr>
                      <a:r>
                        <a:rPr b="1" lang="en">
                          <a:solidFill>
                            <a:srgbClr val="FFFFFF"/>
                          </a:solidFill>
                          <a:latin typeface="DM Sans"/>
                          <a:ea typeface="DM Sans"/>
                          <a:cs typeface="DM Sans"/>
                          <a:sym typeface="DM Sans"/>
                        </a:rPr>
                        <a:t>QA</a:t>
                      </a:r>
                      <a:endParaRPr b="1">
                        <a:solidFill>
                          <a:srgbClr val="FFFFFF"/>
                        </a:solidFill>
                        <a:latin typeface="DM Sans"/>
                        <a:ea typeface="DM Sans"/>
                        <a:cs typeface="DM Sans"/>
                        <a:sym typeface="DM Sans"/>
                      </a:endParaRPr>
                    </a:p>
                  </a:txBody>
                  <a:tcPr marT="91425" marB="91425" marR="91425" marL="91425">
                    <a:solidFill>
                      <a:srgbClr val="B4A7D6"/>
                    </a:solidFill>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53.1</a:t>
                      </a:r>
                      <a:endParaRPr>
                        <a:solidFill>
                          <a:srgbClr val="66666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56.2</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60.3</a:t>
                      </a:r>
                      <a:endParaRPr>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666666"/>
                          </a:solidFill>
                          <a:latin typeface="DM Sans"/>
                          <a:ea typeface="DM Sans"/>
                          <a:cs typeface="DM Sans"/>
                          <a:sym typeface="DM Sans"/>
                        </a:rPr>
                        <a:t>62.4</a:t>
                      </a:r>
                      <a:endParaRPr b="1">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666666"/>
                          </a:solidFill>
                          <a:latin typeface="DM Sans"/>
                          <a:ea typeface="DM Sans"/>
                          <a:cs typeface="DM Sans"/>
                          <a:sym typeface="DM Sans"/>
                        </a:rPr>
                        <a:t>67.8</a:t>
                      </a:r>
                      <a:endParaRPr>
                        <a:solidFill>
                          <a:srgbClr val="666666"/>
                        </a:solidFill>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
        <p:nvSpPr>
          <p:cNvPr id="2494" name="Google Shape;2494;p165"/>
          <p:cNvSpPr txBox="1"/>
          <p:nvPr>
            <p:ph idx="1" type="body"/>
          </p:nvPr>
        </p:nvSpPr>
        <p:spPr>
          <a:xfrm>
            <a:off x="3188750" y="2951900"/>
            <a:ext cx="2914500" cy="23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A-GEM: </a:t>
            </a:r>
            <a:r>
              <a:rPr lang="en" sz="1400">
                <a:solidFill>
                  <a:srgbClr val="A64D79"/>
                </a:solidFill>
              </a:rPr>
              <a:t>Chaudhry</a:t>
            </a:r>
            <a:r>
              <a:rPr lang="en" sz="1400">
                <a:solidFill>
                  <a:srgbClr val="A64D79"/>
                </a:solidFill>
              </a:rPr>
              <a:t> et al., 2019</a:t>
            </a:r>
            <a:endParaRPr sz="1400">
              <a:solidFill>
                <a:srgbClr val="A64D79"/>
              </a:solidFill>
            </a:endParaRPr>
          </a:p>
          <a:p>
            <a:pPr indent="0" lvl="0" marL="0" rtl="0" algn="l">
              <a:spcBef>
                <a:spcPts val="500"/>
              </a:spcBef>
              <a:spcAft>
                <a:spcPts val="500"/>
              </a:spcAft>
              <a:buNone/>
            </a:pPr>
            <a:r>
              <a:rPr lang="en" sz="1400"/>
              <a:t>MbPA: </a:t>
            </a:r>
            <a:r>
              <a:rPr lang="en" sz="1400">
                <a:solidFill>
                  <a:srgbClr val="A64D79"/>
                </a:solidFill>
              </a:rPr>
              <a:t>Sprechmann et al., 2018</a:t>
            </a:r>
            <a:endParaRPr sz="1400">
              <a:solidFill>
                <a:srgbClr val="A64D7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66"/>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Takeaways and Limitations</a:t>
            </a:r>
            <a:endParaRPr/>
          </a:p>
          <a:p>
            <a:pPr indent="0" lvl="0" marL="0" rtl="0" algn="l">
              <a:spcBef>
                <a:spcPts val="0"/>
              </a:spcBef>
              <a:spcAft>
                <a:spcPts val="0"/>
              </a:spcAft>
              <a:buNone/>
            </a:pPr>
            <a:r>
              <a:t/>
            </a:r>
            <a:endParaRPr/>
          </a:p>
        </p:txBody>
      </p:sp>
      <p:sp>
        <p:nvSpPr>
          <p:cNvPr id="2500" name="Google Shape;2500;p166"/>
          <p:cNvSpPr txBox="1"/>
          <p:nvPr>
            <p:ph idx="1" type="body"/>
          </p:nvPr>
        </p:nvSpPr>
        <p:spPr>
          <a:xfrm>
            <a:off x="599050" y="938074"/>
            <a:ext cx="7862400" cy="44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Episodic memory allows a language model to deal with changes in data distribution.</a:t>
            </a:r>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4" name="Shape 2504"/>
        <p:cNvGrpSpPr/>
        <p:nvPr/>
      </p:nvGrpSpPr>
      <p:grpSpPr>
        <a:xfrm>
          <a:off x="0" y="0"/>
          <a:ext cx="0" cy="0"/>
          <a:chOff x="0" y="0"/>
          <a:chExt cx="0" cy="0"/>
        </a:xfrm>
      </p:grpSpPr>
      <p:sp>
        <p:nvSpPr>
          <p:cNvPr id="2505" name="Google Shape;2505;p167"/>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Takeaways and Limitations</a:t>
            </a:r>
            <a:endParaRPr/>
          </a:p>
          <a:p>
            <a:pPr indent="0" lvl="0" marL="0" rtl="0" algn="l">
              <a:spcBef>
                <a:spcPts val="0"/>
              </a:spcBef>
              <a:spcAft>
                <a:spcPts val="0"/>
              </a:spcAft>
              <a:buNone/>
            </a:pPr>
            <a:r>
              <a:t/>
            </a:r>
            <a:endParaRPr/>
          </a:p>
        </p:txBody>
      </p:sp>
      <p:sp>
        <p:nvSpPr>
          <p:cNvPr id="2506" name="Google Shape;2506;p167"/>
          <p:cNvSpPr txBox="1"/>
          <p:nvPr>
            <p:ph idx="1" type="body"/>
          </p:nvPr>
        </p:nvSpPr>
        <p:spPr>
          <a:xfrm>
            <a:off x="599050" y="938074"/>
            <a:ext cx="7862400" cy="44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Episodic memory allows </a:t>
            </a:r>
            <a:r>
              <a:rPr lang="en" sz="1400"/>
              <a:t>a language</a:t>
            </a:r>
            <a:r>
              <a:rPr lang="en" sz="1400"/>
              <a:t> model to deal with changes in data distribution.</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Linear </a:t>
            </a:r>
            <a:r>
              <a:rPr b="1" lang="en" sz="1400"/>
              <a:t>space complexity </a:t>
            </a:r>
            <a:r>
              <a:rPr lang="en" sz="1400"/>
              <a:t>in the number of examples, </a:t>
            </a:r>
            <a:r>
              <a:rPr b="1" lang="en" sz="1400"/>
              <a:t>constant</a:t>
            </a:r>
            <a:r>
              <a:rPr lang="en" sz="1400"/>
              <a:t> is more realistic.</a:t>
            </a:r>
            <a:endParaRPr sz="1400"/>
          </a:p>
          <a:p>
            <a:pPr indent="0" lvl="0" marL="0" rtl="0" algn="l">
              <a:spcBef>
                <a:spcPts val="500"/>
              </a:spcBef>
              <a:spcAft>
                <a:spcPts val="0"/>
              </a:spcAft>
              <a:buNone/>
            </a:pPr>
            <a:r>
              <a:t/>
            </a:r>
            <a:endParaRPr sz="1400"/>
          </a:p>
          <a:p>
            <a:pPr indent="0" lvl="0" marL="0" rtl="0" algn="l">
              <a:spcBef>
                <a:spcPts val="500"/>
              </a:spcBef>
              <a:spcAft>
                <a:spcPts val="0"/>
              </a:spcAft>
              <a:buNone/>
            </a:pPr>
            <a:r>
              <a:t/>
            </a:r>
            <a:endParaRPr sz="1400"/>
          </a:p>
          <a:p>
            <a:pPr indent="0" lvl="0" marL="914400" rtl="0" algn="l">
              <a:spcBef>
                <a:spcPts val="500"/>
              </a:spcBef>
              <a:spcAft>
                <a:spcPts val="0"/>
              </a:spcAft>
              <a:buNone/>
            </a:pPr>
            <a:r>
              <a:t/>
            </a:r>
            <a:endParaRPr sz="1400"/>
          </a:p>
          <a:p>
            <a:pPr indent="0" lvl="0" marL="0" rtl="0" algn="l">
              <a:spcBef>
                <a:spcPts val="500"/>
              </a:spcBef>
              <a:spcAft>
                <a:spcPts val="500"/>
              </a:spcAft>
              <a:buNone/>
            </a:pPr>
            <a:r>
              <a:t/>
            </a:r>
            <a:endParaRPr sz="1400"/>
          </a:p>
        </p:txBody>
      </p:sp>
      <p:graphicFrame>
        <p:nvGraphicFramePr>
          <p:cNvPr id="2507" name="Google Shape;2507;p167"/>
          <p:cNvGraphicFramePr/>
          <p:nvPr/>
        </p:nvGraphicFramePr>
        <p:xfrm>
          <a:off x="2368525" y="1974493"/>
          <a:ext cx="3000000" cy="3000000"/>
        </p:xfrm>
        <a:graphic>
          <a:graphicData uri="http://schemas.openxmlformats.org/drawingml/2006/table">
            <a:tbl>
              <a:tblPr>
                <a:noFill/>
                <a:tableStyleId>{B01CEA4B-2D8A-49D2-8ED7-413B4396B8E6}</a:tableStyleId>
              </a:tblPr>
              <a:tblGrid>
                <a:gridCol w="2801450"/>
                <a:gridCol w="502525"/>
                <a:gridCol w="592550"/>
              </a:tblGrid>
              <a:tr h="311200">
                <a:tc>
                  <a:txBody>
                    <a:bodyPr/>
                    <a:lstStyle/>
                    <a:p>
                      <a:pPr indent="0" lvl="0" marL="0" rtl="0" algn="ctr">
                        <a:spcBef>
                          <a:spcPts val="0"/>
                        </a:spcBef>
                        <a:spcAft>
                          <a:spcPts val="0"/>
                        </a:spcAft>
                        <a:buNone/>
                      </a:pPr>
                      <a:r>
                        <a:rPr b="1" lang="en" sz="1200">
                          <a:solidFill>
                            <a:srgbClr val="B45F06"/>
                          </a:solidFill>
                          <a:latin typeface="DM Sans"/>
                          <a:ea typeface="DM Sans"/>
                          <a:cs typeface="DM Sans"/>
                          <a:sym typeface="DM Sans"/>
                        </a:rPr>
                        <a:t>% of stored examples in memory</a:t>
                      </a:r>
                      <a:endParaRPr b="1" sz="1200">
                        <a:solidFill>
                          <a:srgbClr val="B45F0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FCE5CD"/>
                    </a:solidFill>
                  </a:tcPr>
                </a:tc>
                <a:tc>
                  <a:txBody>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DM Sans"/>
                          <a:ea typeface="DM Sans"/>
                          <a:cs typeface="DM Sans"/>
                          <a:sym typeface="DM Sans"/>
                        </a:rPr>
                        <a:t>10%</a:t>
                      </a:r>
                      <a:endParaRPr b="1" sz="12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100%</a:t>
                      </a:r>
                      <a:endParaRPr b="1" sz="12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99999"/>
                    </a:solidFill>
                  </a:tcPr>
                </a:tc>
              </a:tr>
              <a:tr h="311200">
                <a:tc>
                  <a:txBody>
                    <a:bodyPr/>
                    <a:lstStyle/>
                    <a:p>
                      <a:pPr indent="0" lvl="0" marL="0" rtl="0" algn="ctr">
                        <a:spcBef>
                          <a:spcPts val="0"/>
                        </a:spcBef>
                        <a:spcAft>
                          <a:spcPts val="0"/>
                        </a:spcAft>
                        <a:buNone/>
                      </a:pPr>
                      <a:r>
                        <a:rPr b="1" lang="en" sz="1200">
                          <a:solidFill>
                            <a:srgbClr val="B45F06"/>
                          </a:solidFill>
                          <a:latin typeface="DM Sans"/>
                          <a:ea typeface="DM Sans"/>
                          <a:cs typeface="DM Sans"/>
                          <a:sym typeface="DM Sans"/>
                        </a:rPr>
                        <a:t>Performance</a:t>
                      </a:r>
                      <a:endParaRPr b="1" sz="1200">
                        <a:solidFill>
                          <a:srgbClr val="B45F0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FCE5CD"/>
                    </a:solidFill>
                  </a:tcPr>
                </a:tc>
                <a:tc>
                  <a:txBody>
                    <a:bodyPr/>
                    <a:lstStyle/>
                    <a:p>
                      <a:pPr indent="0" lvl="0" marL="0" rtl="0" algn="ctr">
                        <a:spcBef>
                          <a:spcPts val="0"/>
                        </a:spcBef>
                        <a:spcAft>
                          <a:spcPts val="0"/>
                        </a:spcAft>
                        <a:buNone/>
                      </a:pPr>
                      <a:r>
                        <a:rPr lang="en" sz="1200">
                          <a:solidFill>
                            <a:srgbClr val="666666"/>
                          </a:solidFill>
                          <a:latin typeface="DM Sans"/>
                          <a:ea typeface="DM Sans"/>
                          <a:cs typeface="DM Sans"/>
                          <a:sym typeface="DM Sans"/>
                        </a:rPr>
                        <a:t>61.5</a:t>
                      </a:r>
                      <a:endParaRPr sz="1200">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666666"/>
                          </a:solidFill>
                          <a:latin typeface="DM Sans"/>
                          <a:ea typeface="DM Sans"/>
                          <a:cs typeface="DM Sans"/>
                          <a:sym typeface="DM Sans"/>
                        </a:rPr>
                        <a:t>62.0</a:t>
                      </a:r>
                      <a:endParaRPr sz="1200">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1" name="Shape 2511"/>
        <p:cNvGrpSpPr/>
        <p:nvPr/>
      </p:nvGrpSpPr>
      <p:grpSpPr>
        <a:xfrm>
          <a:off x="0" y="0"/>
          <a:ext cx="0" cy="0"/>
          <a:chOff x="0" y="0"/>
          <a:chExt cx="0" cy="0"/>
        </a:xfrm>
      </p:grpSpPr>
      <p:sp>
        <p:nvSpPr>
          <p:cNvPr id="2512" name="Google Shape;2512;p168"/>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Takeaways and Limitations</a:t>
            </a:r>
            <a:endParaRPr/>
          </a:p>
        </p:txBody>
      </p:sp>
      <p:sp>
        <p:nvSpPr>
          <p:cNvPr id="2513" name="Google Shape;2513;p168"/>
          <p:cNvSpPr txBox="1"/>
          <p:nvPr>
            <p:ph idx="1" type="body"/>
          </p:nvPr>
        </p:nvSpPr>
        <p:spPr>
          <a:xfrm>
            <a:off x="599050" y="938074"/>
            <a:ext cx="7862400" cy="44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Episodic memory allows </a:t>
            </a:r>
            <a:r>
              <a:rPr lang="en" sz="1400"/>
              <a:t>a language</a:t>
            </a:r>
            <a:r>
              <a:rPr lang="en" sz="1400"/>
              <a:t> model to deal with changes in data distribution.</a:t>
            </a:r>
            <a:endParaRPr sz="1400"/>
          </a:p>
          <a:p>
            <a:pPr indent="0" lvl="0" marL="4572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L</a:t>
            </a:r>
            <a:r>
              <a:rPr lang="en" sz="1400"/>
              <a:t>inear </a:t>
            </a:r>
            <a:r>
              <a:rPr b="1" lang="en" sz="1400"/>
              <a:t>space complexity </a:t>
            </a:r>
            <a:r>
              <a:rPr lang="en" sz="1400"/>
              <a:t>in the number of examples, </a:t>
            </a:r>
            <a:r>
              <a:rPr b="1" lang="en" sz="1400"/>
              <a:t>constant</a:t>
            </a:r>
            <a:r>
              <a:rPr lang="en" sz="1400"/>
              <a:t> is more realistic.</a:t>
            </a:r>
            <a:endParaRPr sz="1400"/>
          </a:p>
          <a:p>
            <a:pPr indent="0" lvl="0" marL="0" rtl="0" algn="l">
              <a:spcBef>
                <a:spcPts val="500"/>
              </a:spcBef>
              <a:spcAft>
                <a:spcPts val="0"/>
              </a:spcAft>
              <a:buNone/>
            </a:pPr>
            <a:r>
              <a:t/>
            </a:r>
            <a:endParaRPr sz="1400"/>
          </a:p>
          <a:p>
            <a:pPr indent="0" lvl="0" marL="0" rtl="0" algn="l">
              <a:spcBef>
                <a:spcPts val="500"/>
              </a:spcBef>
              <a:spcAft>
                <a:spcPts val="0"/>
              </a:spcAft>
              <a:buNone/>
            </a:pPr>
            <a:r>
              <a:t/>
            </a:r>
            <a:endParaRPr sz="1400"/>
          </a:p>
          <a:p>
            <a:pPr indent="0" lvl="0" marL="914400" rtl="0" algn="l">
              <a:spcBef>
                <a:spcPts val="500"/>
              </a:spcBef>
              <a:spcAft>
                <a:spcPts val="0"/>
              </a:spcAft>
              <a:buNone/>
            </a:pPr>
            <a:r>
              <a:t/>
            </a:r>
            <a:endParaRPr sz="1400"/>
          </a:p>
          <a:p>
            <a:pPr indent="-317500" lvl="0" marL="457200" rtl="0" algn="l">
              <a:spcBef>
                <a:spcPts val="500"/>
              </a:spcBef>
              <a:spcAft>
                <a:spcPts val="0"/>
              </a:spcAft>
              <a:buSzPts val="1400"/>
              <a:buChar char="●"/>
            </a:pPr>
            <a:r>
              <a:rPr lang="en" sz="1400"/>
              <a:t>Local adaptation at inference time is </a:t>
            </a:r>
            <a:r>
              <a:rPr b="1" lang="en" sz="1400"/>
              <a:t>computationally expensive</a:t>
            </a:r>
            <a:r>
              <a:rPr lang="en" sz="1400"/>
              <a:t>.</a:t>
            </a:r>
            <a:endParaRPr sz="1400"/>
          </a:p>
        </p:txBody>
      </p:sp>
      <p:pic>
        <p:nvPicPr>
          <p:cNvPr id="2514" name="Google Shape;2514;p168"/>
          <p:cNvPicPr preferRelativeResize="0"/>
          <p:nvPr/>
        </p:nvPicPr>
        <p:blipFill>
          <a:blip r:embed="rId3">
            <a:alphaModFix/>
          </a:blip>
          <a:stretch>
            <a:fillRect/>
          </a:stretch>
        </p:blipFill>
        <p:spPr>
          <a:xfrm>
            <a:off x="2769650" y="3229362"/>
            <a:ext cx="3218174" cy="1828281"/>
          </a:xfrm>
          <a:prstGeom prst="rect">
            <a:avLst/>
          </a:prstGeom>
          <a:noFill/>
          <a:ln>
            <a:noFill/>
          </a:ln>
        </p:spPr>
      </p:pic>
      <p:sp>
        <p:nvSpPr>
          <p:cNvPr id="2515" name="Google Shape;2515;p168"/>
          <p:cNvSpPr/>
          <p:nvPr/>
        </p:nvSpPr>
        <p:spPr>
          <a:xfrm>
            <a:off x="4043825" y="3522550"/>
            <a:ext cx="274800" cy="274800"/>
          </a:xfrm>
          <a:prstGeom prst="mathMultiply">
            <a:avLst>
              <a:gd fmla="val 23520" name="adj1"/>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16" name="Google Shape;2516;p168"/>
          <p:cNvGraphicFramePr/>
          <p:nvPr/>
        </p:nvGraphicFramePr>
        <p:xfrm>
          <a:off x="2368525" y="1974493"/>
          <a:ext cx="3000000" cy="3000000"/>
        </p:xfrm>
        <a:graphic>
          <a:graphicData uri="http://schemas.openxmlformats.org/drawingml/2006/table">
            <a:tbl>
              <a:tblPr>
                <a:noFill/>
                <a:tableStyleId>{B01CEA4B-2D8A-49D2-8ED7-413B4396B8E6}</a:tableStyleId>
              </a:tblPr>
              <a:tblGrid>
                <a:gridCol w="2801450"/>
                <a:gridCol w="502525"/>
                <a:gridCol w="592550"/>
              </a:tblGrid>
              <a:tr h="311200">
                <a:tc>
                  <a:txBody>
                    <a:bodyPr/>
                    <a:lstStyle/>
                    <a:p>
                      <a:pPr indent="0" lvl="0" marL="0" rtl="0" algn="ctr">
                        <a:spcBef>
                          <a:spcPts val="0"/>
                        </a:spcBef>
                        <a:spcAft>
                          <a:spcPts val="0"/>
                        </a:spcAft>
                        <a:buNone/>
                      </a:pPr>
                      <a:r>
                        <a:rPr b="1" lang="en" sz="1200">
                          <a:solidFill>
                            <a:srgbClr val="B45F06"/>
                          </a:solidFill>
                          <a:latin typeface="DM Sans"/>
                          <a:ea typeface="DM Sans"/>
                          <a:cs typeface="DM Sans"/>
                          <a:sym typeface="DM Sans"/>
                        </a:rPr>
                        <a:t>% of stored examples in memory</a:t>
                      </a:r>
                      <a:endParaRPr b="1" sz="1200">
                        <a:solidFill>
                          <a:srgbClr val="B45F0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FCE5CD"/>
                    </a:solidFill>
                  </a:tcPr>
                </a:tc>
                <a:tc>
                  <a:txBody>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DM Sans"/>
                          <a:ea typeface="DM Sans"/>
                          <a:cs typeface="DM Sans"/>
                          <a:sym typeface="DM Sans"/>
                        </a:rPr>
                        <a:t>10%</a:t>
                      </a:r>
                      <a:endParaRPr b="1" sz="12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999999"/>
                    </a:solidFill>
                  </a:tcPr>
                </a:tc>
                <a:tc>
                  <a:txBody>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100%</a:t>
                      </a:r>
                      <a:endParaRPr b="1" sz="1200">
                        <a:solidFill>
                          <a:srgbClr val="FFFFFF"/>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99999"/>
                    </a:solidFill>
                  </a:tcPr>
                </a:tc>
              </a:tr>
              <a:tr h="311200">
                <a:tc>
                  <a:txBody>
                    <a:bodyPr/>
                    <a:lstStyle/>
                    <a:p>
                      <a:pPr indent="0" lvl="0" marL="0" rtl="0" algn="ctr">
                        <a:spcBef>
                          <a:spcPts val="0"/>
                        </a:spcBef>
                        <a:spcAft>
                          <a:spcPts val="0"/>
                        </a:spcAft>
                        <a:buNone/>
                      </a:pPr>
                      <a:r>
                        <a:rPr b="1" lang="en" sz="1200">
                          <a:solidFill>
                            <a:srgbClr val="B45F06"/>
                          </a:solidFill>
                          <a:latin typeface="DM Sans"/>
                          <a:ea typeface="DM Sans"/>
                          <a:cs typeface="DM Sans"/>
                          <a:sym typeface="DM Sans"/>
                        </a:rPr>
                        <a:t>Performance</a:t>
                      </a:r>
                      <a:endParaRPr b="1" sz="1200">
                        <a:solidFill>
                          <a:srgbClr val="B45F06"/>
                        </a:solidFill>
                        <a:latin typeface="DM Sans"/>
                        <a:ea typeface="DM Sans"/>
                        <a:cs typeface="DM Sans"/>
                        <a:sym typeface="DM Sans"/>
                      </a:endParaRPr>
                    </a:p>
                  </a:txBody>
                  <a:tcPr marT="91425" marB="91425" marR="91425" marL="91425">
                    <a:lnR cap="flat" cmpd="sng" w="9525">
                      <a:solidFill>
                        <a:srgbClr val="9E9E9E"/>
                      </a:solidFill>
                      <a:prstDash val="solid"/>
                      <a:round/>
                      <a:headEnd len="sm" w="sm" type="none"/>
                      <a:tailEnd len="sm" w="sm" type="none"/>
                    </a:lnR>
                    <a:solidFill>
                      <a:srgbClr val="FCE5CD"/>
                    </a:solidFill>
                  </a:tcPr>
                </a:tc>
                <a:tc>
                  <a:txBody>
                    <a:bodyPr/>
                    <a:lstStyle/>
                    <a:p>
                      <a:pPr indent="0" lvl="0" marL="0" rtl="0" algn="ctr">
                        <a:spcBef>
                          <a:spcPts val="0"/>
                        </a:spcBef>
                        <a:spcAft>
                          <a:spcPts val="0"/>
                        </a:spcAft>
                        <a:buNone/>
                      </a:pPr>
                      <a:r>
                        <a:rPr lang="en" sz="1200">
                          <a:solidFill>
                            <a:srgbClr val="666666"/>
                          </a:solidFill>
                          <a:latin typeface="DM Sans"/>
                          <a:ea typeface="DM Sans"/>
                          <a:cs typeface="DM Sans"/>
                          <a:sym typeface="DM Sans"/>
                        </a:rPr>
                        <a:t>61.5</a:t>
                      </a:r>
                      <a:endParaRPr sz="1200">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666666"/>
                          </a:solidFill>
                          <a:latin typeface="DM Sans"/>
                          <a:ea typeface="DM Sans"/>
                          <a:cs typeface="DM Sans"/>
                          <a:sym typeface="DM Sans"/>
                        </a:rPr>
                        <a:t>62.0</a:t>
                      </a:r>
                      <a:endParaRPr sz="1200">
                        <a:solidFill>
                          <a:srgbClr val="666666"/>
                        </a:solidFill>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0" name="Shape 2520"/>
        <p:cNvGrpSpPr/>
        <p:nvPr/>
      </p:nvGrpSpPr>
      <p:grpSpPr>
        <a:xfrm>
          <a:off x="0" y="0"/>
          <a:ext cx="0" cy="0"/>
          <a:chOff x="0" y="0"/>
          <a:chExt cx="0" cy="0"/>
        </a:xfrm>
      </p:grpSpPr>
      <p:sp>
        <p:nvSpPr>
          <p:cNvPr id="2521" name="Google Shape;2521;p169"/>
          <p:cNvSpPr txBox="1"/>
          <p:nvPr>
            <p:ph type="title"/>
          </p:nvPr>
        </p:nvSpPr>
        <p:spPr>
          <a:xfrm>
            <a:off x="599050" y="278600"/>
            <a:ext cx="6709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Mutual Information Maximization Perspective of Language Representation Learning</a:t>
            </a:r>
            <a:endParaRPr/>
          </a:p>
          <a:p>
            <a:pPr indent="0" lvl="0" marL="0" rtl="0" algn="l">
              <a:spcBef>
                <a:spcPts val="0"/>
              </a:spcBef>
              <a:spcAft>
                <a:spcPts val="0"/>
              </a:spcAft>
              <a:buNone/>
            </a:pPr>
            <a:r>
              <a:t/>
            </a:r>
            <a:endParaRPr/>
          </a:p>
        </p:txBody>
      </p:sp>
      <p:pic>
        <p:nvPicPr>
          <p:cNvPr id="2522" name="Google Shape;2522;p169"/>
          <p:cNvPicPr preferRelativeResize="0"/>
          <p:nvPr/>
        </p:nvPicPr>
        <p:blipFill>
          <a:blip r:embed="rId3">
            <a:alphaModFix/>
          </a:blip>
          <a:stretch>
            <a:fillRect/>
          </a:stretch>
        </p:blipFill>
        <p:spPr>
          <a:xfrm>
            <a:off x="1940168" y="1534218"/>
            <a:ext cx="1244900" cy="1244925"/>
          </a:xfrm>
          <a:prstGeom prst="rect">
            <a:avLst/>
          </a:prstGeom>
          <a:noFill/>
          <a:ln>
            <a:noFill/>
          </a:ln>
        </p:spPr>
      </p:pic>
      <p:pic>
        <p:nvPicPr>
          <p:cNvPr id="2523" name="Google Shape;2523;p169"/>
          <p:cNvPicPr preferRelativeResize="0"/>
          <p:nvPr/>
        </p:nvPicPr>
        <p:blipFill>
          <a:blip r:embed="rId4">
            <a:alphaModFix/>
          </a:blip>
          <a:stretch>
            <a:fillRect/>
          </a:stretch>
        </p:blipFill>
        <p:spPr>
          <a:xfrm>
            <a:off x="633500" y="1534225"/>
            <a:ext cx="1244900" cy="1244900"/>
          </a:xfrm>
          <a:prstGeom prst="rect">
            <a:avLst/>
          </a:prstGeom>
          <a:noFill/>
          <a:ln>
            <a:noFill/>
          </a:ln>
        </p:spPr>
      </p:pic>
      <p:sp>
        <p:nvSpPr>
          <p:cNvPr id="2524" name="Google Shape;2524;p169"/>
          <p:cNvSpPr txBox="1"/>
          <p:nvPr>
            <p:ph idx="1" type="body"/>
          </p:nvPr>
        </p:nvSpPr>
        <p:spPr>
          <a:xfrm>
            <a:off x="869975" y="2891400"/>
            <a:ext cx="6918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Lingpeng</a:t>
            </a:r>
            <a:endParaRPr/>
          </a:p>
        </p:txBody>
      </p:sp>
      <p:sp>
        <p:nvSpPr>
          <p:cNvPr id="2525" name="Google Shape;2525;p169"/>
          <p:cNvSpPr txBox="1"/>
          <p:nvPr/>
        </p:nvSpPr>
        <p:spPr>
          <a:xfrm>
            <a:off x="548275" y="908525"/>
            <a:ext cx="3339600" cy="311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sz="1200">
                <a:solidFill>
                  <a:srgbClr val="999999"/>
                </a:solidFill>
                <a:latin typeface="DM Sans"/>
                <a:ea typeface="DM Sans"/>
                <a:cs typeface="DM Sans"/>
                <a:sym typeface="DM Sans"/>
              </a:rPr>
              <a:t>Kong</a:t>
            </a:r>
            <a:r>
              <a:rPr b="1" lang="en" sz="1200">
                <a:solidFill>
                  <a:srgbClr val="999999"/>
                </a:solidFill>
                <a:latin typeface="DM Sans"/>
                <a:ea typeface="DM Sans"/>
                <a:cs typeface="DM Sans"/>
                <a:sym typeface="DM Sans"/>
              </a:rPr>
              <a:t> et al., ICLR 2020</a:t>
            </a:r>
            <a:endParaRPr/>
          </a:p>
        </p:txBody>
      </p:sp>
      <p:pic>
        <p:nvPicPr>
          <p:cNvPr id="2526" name="Google Shape;2526;p169"/>
          <p:cNvPicPr preferRelativeResize="0"/>
          <p:nvPr/>
        </p:nvPicPr>
        <p:blipFill>
          <a:blip r:embed="rId5">
            <a:alphaModFix/>
          </a:blip>
          <a:stretch>
            <a:fillRect/>
          </a:stretch>
        </p:blipFill>
        <p:spPr>
          <a:xfrm>
            <a:off x="3246850" y="1534225"/>
            <a:ext cx="1244900" cy="1244900"/>
          </a:xfrm>
          <a:prstGeom prst="rect">
            <a:avLst/>
          </a:prstGeom>
          <a:noFill/>
          <a:ln>
            <a:noFill/>
          </a:ln>
        </p:spPr>
      </p:pic>
      <p:pic>
        <p:nvPicPr>
          <p:cNvPr id="2527" name="Google Shape;2527;p169"/>
          <p:cNvPicPr preferRelativeResize="0"/>
          <p:nvPr/>
        </p:nvPicPr>
        <p:blipFill>
          <a:blip r:embed="rId6">
            <a:alphaModFix/>
          </a:blip>
          <a:stretch>
            <a:fillRect/>
          </a:stretch>
        </p:blipFill>
        <p:spPr>
          <a:xfrm>
            <a:off x="4553525" y="1534250"/>
            <a:ext cx="1244900" cy="1244900"/>
          </a:xfrm>
          <a:prstGeom prst="rect">
            <a:avLst/>
          </a:prstGeom>
          <a:noFill/>
          <a:ln>
            <a:noFill/>
          </a:ln>
        </p:spPr>
      </p:pic>
      <p:pic>
        <p:nvPicPr>
          <p:cNvPr id="2528" name="Google Shape;2528;p169"/>
          <p:cNvPicPr preferRelativeResize="0"/>
          <p:nvPr/>
        </p:nvPicPr>
        <p:blipFill>
          <a:blip r:embed="rId7">
            <a:alphaModFix/>
          </a:blip>
          <a:stretch>
            <a:fillRect/>
          </a:stretch>
        </p:blipFill>
        <p:spPr>
          <a:xfrm>
            <a:off x="5860200" y="1534225"/>
            <a:ext cx="1244899" cy="1244900"/>
          </a:xfrm>
          <a:prstGeom prst="rect">
            <a:avLst/>
          </a:prstGeom>
          <a:noFill/>
          <a:ln>
            <a:noFill/>
          </a:ln>
        </p:spPr>
      </p:pic>
      <p:sp>
        <p:nvSpPr>
          <p:cNvPr id="2529" name="Google Shape;2529;p169"/>
          <p:cNvSpPr txBox="1"/>
          <p:nvPr>
            <p:ph idx="1" type="body"/>
          </p:nvPr>
        </p:nvSpPr>
        <p:spPr>
          <a:xfrm>
            <a:off x="2216725" y="2891400"/>
            <a:ext cx="6918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Cyprien</a:t>
            </a:r>
            <a:endParaRPr/>
          </a:p>
        </p:txBody>
      </p:sp>
      <p:sp>
        <p:nvSpPr>
          <p:cNvPr id="2530" name="Google Shape;2530;p169"/>
          <p:cNvSpPr txBox="1"/>
          <p:nvPr>
            <p:ph idx="1" type="body"/>
          </p:nvPr>
        </p:nvSpPr>
        <p:spPr>
          <a:xfrm>
            <a:off x="3622300" y="2891400"/>
            <a:ext cx="4377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Wang</a:t>
            </a:r>
            <a:endParaRPr/>
          </a:p>
        </p:txBody>
      </p:sp>
      <p:sp>
        <p:nvSpPr>
          <p:cNvPr id="2531" name="Google Shape;2531;p169"/>
          <p:cNvSpPr txBox="1"/>
          <p:nvPr>
            <p:ph idx="1" type="body"/>
          </p:nvPr>
        </p:nvSpPr>
        <p:spPr>
          <a:xfrm>
            <a:off x="4998575" y="2891400"/>
            <a:ext cx="2838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Lei</a:t>
            </a:r>
            <a:endParaRPr/>
          </a:p>
        </p:txBody>
      </p:sp>
      <p:sp>
        <p:nvSpPr>
          <p:cNvPr id="2532" name="Google Shape;2532;p169"/>
          <p:cNvSpPr txBox="1"/>
          <p:nvPr>
            <p:ph idx="1" type="body"/>
          </p:nvPr>
        </p:nvSpPr>
        <p:spPr>
          <a:xfrm>
            <a:off x="6220950" y="2891400"/>
            <a:ext cx="5172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Zihang</a:t>
            </a:r>
            <a:endParaRPr/>
          </a:p>
        </p:txBody>
      </p:sp>
      <p:sp>
        <p:nvSpPr>
          <p:cNvPr id="2533" name="Google Shape;2533;p169"/>
          <p:cNvSpPr txBox="1"/>
          <p:nvPr>
            <p:ph idx="1" type="body"/>
          </p:nvPr>
        </p:nvSpPr>
        <p:spPr>
          <a:xfrm>
            <a:off x="7606925" y="2891400"/>
            <a:ext cx="376800" cy="2751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Dani</a:t>
            </a:r>
            <a:endParaRPr/>
          </a:p>
        </p:txBody>
      </p:sp>
      <p:pic>
        <p:nvPicPr>
          <p:cNvPr id="2534" name="Google Shape;2534;p169"/>
          <p:cNvPicPr preferRelativeResize="0"/>
          <p:nvPr/>
        </p:nvPicPr>
        <p:blipFill>
          <a:blip r:embed="rId8">
            <a:alphaModFix/>
          </a:blip>
          <a:stretch>
            <a:fillRect/>
          </a:stretch>
        </p:blipFill>
        <p:spPr>
          <a:xfrm>
            <a:off x="6890375" y="1448400"/>
            <a:ext cx="1809875" cy="1565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8" name="Shape 2538"/>
        <p:cNvGrpSpPr/>
        <p:nvPr/>
      </p:nvGrpSpPr>
      <p:grpSpPr>
        <a:xfrm>
          <a:off x="0" y="0"/>
          <a:ext cx="0" cy="0"/>
          <a:chOff x="0" y="0"/>
          <a:chExt cx="0" cy="0"/>
        </a:xfrm>
      </p:grpSpPr>
      <p:sp>
        <p:nvSpPr>
          <p:cNvPr id="2539" name="Google Shape;2539;p170"/>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Text Representations</a:t>
            </a:r>
            <a:endParaRPr/>
          </a:p>
        </p:txBody>
      </p:sp>
      <p:pic>
        <p:nvPicPr>
          <p:cNvPr id="2540" name="Google Shape;2540;p170"/>
          <p:cNvPicPr preferRelativeResize="0"/>
          <p:nvPr/>
        </p:nvPicPr>
        <p:blipFill>
          <a:blip r:embed="rId3">
            <a:alphaModFix/>
          </a:blip>
          <a:stretch>
            <a:fillRect/>
          </a:stretch>
        </p:blipFill>
        <p:spPr>
          <a:xfrm>
            <a:off x="446650" y="745950"/>
            <a:ext cx="1980899" cy="2641198"/>
          </a:xfrm>
          <a:prstGeom prst="rect">
            <a:avLst/>
          </a:prstGeom>
          <a:noFill/>
          <a:ln>
            <a:noFill/>
          </a:ln>
        </p:spPr>
      </p:pic>
      <p:cxnSp>
        <p:nvCxnSpPr>
          <p:cNvPr id="2541" name="Google Shape;2541;p170"/>
          <p:cNvCxnSpPr/>
          <p:nvPr/>
        </p:nvCxnSpPr>
        <p:spPr>
          <a:xfrm flipH="1" rot="10800000">
            <a:off x="335550" y="4050800"/>
            <a:ext cx="8433900" cy="24300"/>
          </a:xfrm>
          <a:prstGeom prst="straightConnector1">
            <a:avLst/>
          </a:prstGeom>
          <a:noFill/>
          <a:ln cap="flat" cmpd="sng" w="38100">
            <a:solidFill>
              <a:schemeClr val="dk2"/>
            </a:solidFill>
            <a:prstDash val="solid"/>
            <a:round/>
            <a:headEnd len="med" w="med" type="none"/>
            <a:tailEnd len="med" w="med" type="triangle"/>
          </a:ln>
        </p:spPr>
      </p:cxnSp>
      <p:pic>
        <p:nvPicPr>
          <p:cNvPr id="2542" name="Google Shape;2542;p170"/>
          <p:cNvPicPr preferRelativeResize="0"/>
          <p:nvPr/>
        </p:nvPicPr>
        <p:blipFill>
          <a:blip r:embed="rId4">
            <a:alphaModFix/>
          </a:blip>
          <a:stretch>
            <a:fillRect/>
          </a:stretch>
        </p:blipFill>
        <p:spPr>
          <a:xfrm>
            <a:off x="5462293" y="771175"/>
            <a:ext cx="3440856" cy="2245501"/>
          </a:xfrm>
          <a:prstGeom prst="rect">
            <a:avLst/>
          </a:prstGeom>
          <a:noFill/>
          <a:ln>
            <a:noFill/>
          </a:ln>
        </p:spPr>
      </p:pic>
      <p:sp>
        <p:nvSpPr>
          <p:cNvPr id="2543" name="Google Shape;2543;p170"/>
          <p:cNvSpPr txBox="1"/>
          <p:nvPr/>
        </p:nvSpPr>
        <p:spPr>
          <a:xfrm>
            <a:off x="2956650" y="4050800"/>
            <a:ext cx="2323200" cy="701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chemeClr val="dk2"/>
                </a:solidFill>
                <a:latin typeface="DM Sans"/>
                <a:ea typeface="DM Sans"/>
                <a:cs typeface="DM Sans"/>
                <a:sym typeface="DM Sans"/>
              </a:rPr>
              <a:t>S</a:t>
            </a:r>
            <a:r>
              <a:rPr lang="en" sz="1200">
                <a:solidFill>
                  <a:schemeClr val="dk2"/>
                </a:solidFill>
                <a:latin typeface="DM Sans"/>
                <a:ea typeface="DM Sans"/>
                <a:cs typeface="DM Sans"/>
                <a:sym typeface="DM Sans"/>
              </a:rPr>
              <a:t>kip gram, </a:t>
            </a:r>
            <a:r>
              <a:rPr lang="en" sz="1200">
                <a:solidFill>
                  <a:srgbClr val="A64D79"/>
                </a:solidFill>
                <a:latin typeface="DM Sans"/>
                <a:ea typeface="DM Sans"/>
                <a:cs typeface="DM Sans"/>
                <a:sym typeface="DM Sans"/>
              </a:rPr>
              <a:t>Mikolov et al., 2013</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sz="1200">
                <a:solidFill>
                  <a:schemeClr val="dk2"/>
                </a:solidFill>
                <a:latin typeface="DM Sans"/>
                <a:ea typeface="DM Sans"/>
                <a:cs typeface="DM Sans"/>
                <a:sym typeface="DM Sans"/>
              </a:rPr>
              <a:t>GloVe, </a:t>
            </a:r>
            <a:r>
              <a:rPr lang="en" sz="1200">
                <a:solidFill>
                  <a:srgbClr val="A64D79"/>
                </a:solidFill>
                <a:latin typeface="DM Sans"/>
                <a:ea typeface="DM Sans"/>
                <a:cs typeface="DM Sans"/>
                <a:sym typeface="DM Sans"/>
              </a:rPr>
              <a:t>Pennington et al., 2014</a:t>
            </a:r>
            <a:r>
              <a:rPr lang="en" sz="1200">
                <a:solidFill>
                  <a:schemeClr val="dk2"/>
                </a:solidFill>
                <a:latin typeface="DM Sans"/>
                <a:ea typeface="DM Sans"/>
                <a:cs typeface="DM Sans"/>
                <a:sym typeface="DM Sans"/>
              </a:rPr>
              <a:t>.</a:t>
            </a:r>
            <a:endParaRPr/>
          </a:p>
        </p:txBody>
      </p:sp>
      <p:sp>
        <p:nvSpPr>
          <p:cNvPr id="2544" name="Google Shape;2544;p170"/>
          <p:cNvSpPr txBox="1"/>
          <p:nvPr/>
        </p:nvSpPr>
        <p:spPr>
          <a:xfrm>
            <a:off x="5892100" y="4001692"/>
            <a:ext cx="1980900" cy="975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chemeClr val="dk2"/>
                </a:solidFill>
                <a:latin typeface="DM Sans"/>
                <a:ea typeface="DM Sans"/>
                <a:cs typeface="DM Sans"/>
                <a:sym typeface="DM Sans"/>
              </a:rPr>
              <a:t>ELMo, </a:t>
            </a:r>
            <a:r>
              <a:rPr lang="en" sz="1200">
                <a:solidFill>
                  <a:srgbClr val="A64D79"/>
                </a:solidFill>
                <a:latin typeface="DM Sans"/>
                <a:ea typeface="DM Sans"/>
                <a:cs typeface="DM Sans"/>
                <a:sym typeface="DM Sans"/>
              </a:rPr>
              <a:t>Peters</a:t>
            </a:r>
            <a:r>
              <a:rPr lang="en" sz="1200">
                <a:solidFill>
                  <a:srgbClr val="A64D79"/>
                </a:solidFill>
                <a:latin typeface="DM Sans"/>
                <a:ea typeface="DM Sans"/>
                <a:cs typeface="DM Sans"/>
                <a:sym typeface="DM Sans"/>
              </a:rPr>
              <a:t> et al., 2018</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a:p>
            <a:pPr indent="0" lvl="0" marL="0" rtl="0" algn="l">
              <a:lnSpc>
                <a:spcPct val="125000"/>
              </a:lnSpc>
              <a:spcBef>
                <a:spcPts val="500"/>
              </a:spcBef>
              <a:spcAft>
                <a:spcPts val="0"/>
              </a:spcAft>
              <a:buNone/>
            </a:pPr>
            <a:r>
              <a:rPr lang="en" sz="1200">
                <a:solidFill>
                  <a:schemeClr val="dk2"/>
                </a:solidFill>
                <a:latin typeface="DM Sans"/>
                <a:ea typeface="DM Sans"/>
                <a:cs typeface="DM Sans"/>
                <a:sym typeface="DM Sans"/>
              </a:rPr>
              <a:t>BERT, </a:t>
            </a:r>
            <a:r>
              <a:rPr lang="en" sz="1200">
                <a:solidFill>
                  <a:srgbClr val="A64D79"/>
                </a:solidFill>
                <a:latin typeface="DM Sans"/>
                <a:ea typeface="DM Sans"/>
                <a:cs typeface="DM Sans"/>
                <a:sym typeface="DM Sans"/>
              </a:rPr>
              <a:t>Devlin et al., 2019</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sz="1200">
                <a:solidFill>
                  <a:schemeClr val="dk2"/>
                </a:solidFill>
                <a:latin typeface="DM Sans"/>
                <a:ea typeface="DM Sans"/>
                <a:cs typeface="DM Sans"/>
                <a:sym typeface="DM Sans"/>
              </a:rPr>
              <a:t>XLNet, </a:t>
            </a:r>
            <a:r>
              <a:rPr lang="en" sz="1200">
                <a:solidFill>
                  <a:srgbClr val="A64D79"/>
                </a:solidFill>
                <a:latin typeface="DM Sans"/>
                <a:ea typeface="DM Sans"/>
                <a:cs typeface="DM Sans"/>
                <a:sym typeface="DM Sans"/>
              </a:rPr>
              <a:t>Yang et al., 2019</a:t>
            </a:r>
            <a:r>
              <a:rPr lang="en" sz="1200">
                <a:solidFill>
                  <a:schemeClr val="dk2"/>
                </a:solidFill>
                <a:latin typeface="DM Sans"/>
                <a:ea typeface="DM Sans"/>
                <a:cs typeface="DM Sans"/>
                <a:sym typeface="DM Sans"/>
              </a:rPr>
              <a:t>.</a:t>
            </a:r>
            <a:endParaRPr/>
          </a:p>
        </p:txBody>
      </p:sp>
      <p:sp>
        <p:nvSpPr>
          <p:cNvPr id="2545" name="Google Shape;2545;p170"/>
          <p:cNvSpPr txBox="1"/>
          <p:nvPr/>
        </p:nvSpPr>
        <p:spPr>
          <a:xfrm>
            <a:off x="329638" y="3316725"/>
            <a:ext cx="2214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DM Sans"/>
                <a:ea typeface="DM Sans"/>
                <a:cs typeface="DM Sans"/>
                <a:sym typeface="DM Sans"/>
                <a:hlinkClick r:id="rId5"/>
              </a:rPr>
              <a:t>https://twitter.com/SmithaMilli/status/837153616116985856/</a:t>
            </a:r>
            <a:endParaRPr sz="900">
              <a:latin typeface="DM Sans"/>
              <a:ea typeface="DM Sans"/>
              <a:cs typeface="DM Sans"/>
              <a:sym typeface="DM Sans"/>
            </a:endParaRPr>
          </a:p>
        </p:txBody>
      </p:sp>
      <p:pic>
        <p:nvPicPr>
          <p:cNvPr id="2546" name="Google Shape;2546;p170"/>
          <p:cNvPicPr preferRelativeResize="0"/>
          <p:nvPr/>
        </p:nvPicPr>
        <p:blipFill>
          <a:blip r:embed="rId6">
            <a:alphaModFix/>
          </a:blip>
          <a:stretch>
            <a:fillRect/>
          </a:stretch>
        </p:blipFill>
        <p:spPr>
          <a:xfrm>
            <a:off x="2814701" y="1315637"/>
            <a:ext cx="2607093" cy="1789383"/>
          </a:xfrm>
          <a:prstGeom prst="rect">
            <a:avLst/>
          </a:prstGeom>
          <a:noFill/>
          <a:ln>
            <a:noFill/>
          </a:ln>
        </p:spPr>
      </p:pic>
      <p:sp>
        <p:nvSpPr>
          <p:cNvPr id="2547" name="Google Shape;2547;p170"/>
          <p:cNvSpPr txBox="1"/>
          <p:nvPr>
            <p:ph idx="1" type="body"/>
          </p:nvPr>
        </p:nvSpPr>
        <p:spPr>
          <a:xfrm>
            <a:off x="912700" y="3788463"/>
            <a:ext cx="10488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t>Bag of words</a:t>
            </a:r>
            <a:endParaRPr b="1"/>
          </a:p>
        </p:txBody>
      </p:sp>
      <p:sp>
        <p:nvSpPr>
          <p:cNvPr id="2548" name="Google Shape;2548;p170"/>
          <p:cNvSpPr txBox="1"/>
          <p:nvPr>
            <p:ph idx="1" type="body"/>
          </p:nvPr>
        </p:nvSpPr>
        <p:spPr>
          <a:xfrm>
            <a:off x="3306450" y="3788475"/>
            <a:ext cx="13971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t>Word embeddings</a:t>
            </a:r>
            <a:endParaRPr b="1"/>
          </a:p>
        </p:txBody>
      </p:sp>
      <p:sp>
        <p:nvSpPr>
          <p:cNvPr id="2549" name="Google Shape;2549;p170"/>
          <p:cNvSpPr txBox="1"/>
          <p:nvPr>
            <p:ph idx="1" type="body"/>
          </p:nvPr>
        </p:nvSpPr>
        <p:spPr>
          <a:xfrm>
            <a:off x="5931975" y="3788475"/>
            <a:ext cx="22488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t>Contextual w</a:t>
            </a:r>
            <a:r>
              <a:rPr b="1" lang="en"/>
              <a:t>ord embeddings</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171"/>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Text Representations</a:t>
            </a:r>
            <a:endParaRPr/>
          </a:p>
        </p:txBody>
      </p:sp>
      <p:cxnSp>
        <p:nvCxnSpPr>
          <p:cNvPr id="2555" name="Google Shape;2555;p171"/>
          <p:cNvCxnSpPr/>
          <p:nvPr/>
        </p:nvCxnSpPr>
        <p:spPr>
          <a:xfrm flipH="1" rot="10800000">
            <a:off x="335550" y="4050800"/>
            <a:ext cx="8433900" cy="24300"/>
          </a:xfrm>
          <a:prstGeom prst="straightConnector1">
            <a:avLst/>
          </a:prstGeom>
          <a:noFill/>
          <a:ln cap="flat" cmpd="sng" w="38100">
            <a:solidFill>
              <a:schemeClr val="dk2"/>
            </a:solidFill>
            <a:prstDash val="solid"/>
            <a:round/>
            <a:headEnd len="med" w="med" type="none"/>
            <a:tailEnd len="med" w="med" type="triangle"/>
          </a:ln>
        </p:spPr>
      </p:cxnSp>
      <p:pic>
        <p:nvPicPr>
          <p:cNvPr id="2556" name="Google Shape;2556;p171"/>
          <p:cNvPicPr preferRelativeResize="0"/>
          <p:nvPr/>
        </p:nvPicPr>
        <p:blipFill>
          <a:blip r:embed="rId3">
            <a:alphaModFix/>
          </a:blip>
          <a:stretch>
            <a:fillRect/>
          </a:stretch>
        </p:blipFill>
        <p:spPr>
          <a:xfrm>
            <a:off x="5462293" y="771175"/>
            <a:ext cx="3440856" cy="2245501"/>
          </a:xfrm>
          <a:prstGeom prst="rect">
            <a:avLst/>
          </a:prstGeom>
          <a:noFill/>
          <a:ln>
            <a:noFill/>
          </a:ln>
        </p:spPr>
      </p:pic>
      <p:sp>
        <p:nvSpPr>
          <p:cNvPr id="2557" name="Google Shape;2557;p171"/>
          <p:cNvSpPr txBox="1"/>
          <p:nvPr/>
        </p:nvSpPr>
        <p:spPr>
          <a:xfrm>
            <a:off x="2956650" y="4050800"/>
            <a:ext cx="2323200" cy="701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chemeClr val="dk2"/>
                </a:solidFill>
                <a:latin typeface="DM Sans"/>
                <a:ea typeface="DM Sans"/>
                <a:cs typeface="DM Sans"/>
                <a:sym typeface="DM Sans"/>
              </a:rPr>
              <a:t>Skip gram, </a:t>
            </a:r>
            <a:r>
              <a:rPr lang="en" sz="1200">
                <a:solidFill>
                  <a:srgbClr val="A64D79"/>
                </a:solidFill>
                <a:latin typeface="DM Sans"/>
                <a:ea typeface="DM Sans"/>
                <a:cs typeface="DM Sans"/>
                <a:sym typeface="DM Sans"/>
              </a:rPr>
              <a:t>Mikolov et al., 2013</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sz="1200">
                <a:solidFill>
                  <a:schemeClr val="dk2"/>
                </a:solidFill>
                <a:latin typeface="DM Sans"/>
                <a:ea typeface="DM Sans"/>
                <a:cs typeface="DM Sans"/>
                <a:sym typeface="DM Sans"/>
              </a:rPr>
              <a:t>GloVe, </a:t>
            </a:r>
            <a:r>
              <a:rPr lang="en" sz="1200">
                <a:solidFill>
                  <a:srgbClr val="A64D79"/>
                </a:solidFill>
                <a:latin typeface="DM Sans"/>
                <a:ea typeface="DM Sans"/>
                <a:cs typeface="DM Sans"/>
                <a:sym typeface="DM Sans"/>
              </a:rPr>
              <a:t>Pennington et al., 2014</a:t>
            </a:r>
            <a:r>
              <a:rPr lang="en" sz="1200">
                <a:solidFill>
                  <a:schemeClr val="dk2"/>
                </a:solidFill>
                <a:latin typeface="DM Sans"/>
                <a:ea typeface="DM Sans"/>
                <a:cs typeface="DM Sans"/>
                <a:sym typeface="DM Sans"/>
              </a:rPr>
              <a:t>.</a:t>
            </a:r>
            <a:endParaRPr/>
          </a:p>
        </p:txBody>
      </p:sp>
      <p:pic>
        <p:nvPicPr>
          <p:cNvPr id="2558" name="Google Shape;2558;p171"/>
          <p:cNvPicPr preferRelativeResize="0"/>
          <p:nvPr/>
        </p:nvPicPr>
        <p:blipFill>
          <a:blip r:embed="rId4">
            <a:alphaModFix/>
          </a:blip>
          <a:stretch>
            <a:fillRect/>
          </a:stretch>
        </p:blipFill>
        <p:spPr>
          <a:xfrm>
            <a:off x="2814701" y="1315637"/>
            <a:ext cx="2607093" cy="1789383"/>
          </a:xfrm>
          <a:prstGeom prst="rect">
            <a:avLst/>
          </a:prstGeom>
          <a:noFill/>
          <a:ln>
            <a:noFill/>
          </a:ln>
        </p:spPr>
      </p:pic>
      <p:sp>
        <p:nvSpPr>
          <p:cNvPr id="2559" name="Google Shape;2559;p171"/>
          <p:cNvSpPr txBox="1"/>
          <p:nvPr/>
        </p:nvSpPr>
        <p:spPr>
          <a:xfrm>
            <a:off x="2804250" y="3386875"/>
            <a:ext cx="6294300" cy="48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b="1" lang="en">
                <a:solidFill>
                  <a:schemeClr val="dk2"/>
                </a:solidFill>
                <a:latin typeface="DM Sans"/>
                <a:ea typeface="DM Sans"/>
                <a:cs typeface="DM Sans"/>
                <a:sym typeface="DM Sans"/>
              </a:rPr>
              <a:t>Hypothesis</a:t>
            </a:r>
            <a:r>
              <a:rPr lang="en">
                <a:solidFill>
                  <a:schemeClr val="dk2"/>
                </a:solidFill>
                <a:latin typeface="DM Sans"/>
                <a:ea typeface="DM Sans"/>
                <a:cs typeface="DM Sans"/>
                <a:sym typeface="DM Sans"/>
              </a:rPr>
              <a:t>: these methods are different instances of one framework. </a:t>
            </a:r>
            <a:endParaRPr/>
          </a:p>
        </p:txBody>
      </p:sp>
      <p:sp>
        <p:nvSpPr>
          <p:cNvPr id="2560" name="Google Shape;2560;p171"/>
          <p:cNvSpPr/>
          <p:nvPr/>
        </p:nvSpPr>
        <p:spPr>
          <a:xfrm>
            <a:off x="2804250" y="681900"/>
            <a:ext cx="6201300" cy="25755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71"/>
          <p:cNvSpPr txBox="1"/>
          <p:nvPr/>
        </p:nvSpPr>
        <p:spPr>
          <a:xfrm>
            <a:off x="5892100" y="4001692"/>
            <a:ext cx="1980900" cy="975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chemeClr val="dk2"/>
                </a:solidFill>
                <a:latin typeface="DM Sans"/>
                <a:ea typeface="DM Sans"/>
                <a:cs typeface="DM Sans"/>
                <a:sym typeface="DM Sans"/>
              </a:rPr>
              <a:t>ELMo, </a:t>
            </a:r>
            <a:r>
              <a:rPr lang="en" sz="1200">
                <a:solidFill>
                  <a:srgbClr val="A64D79"/>
                </a:solidFill>
                <a:latin typeface="DM Sans"/>
                <a:ea typeface="DM Sans"/>
                <a:cs typeface="DM Sans"/>
                <a:sym typeface="DM Sans"/>
              </a:rPr>
              <a:t>Peters et al., 2018</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a:p>
            <a:pPr indent="0" lvl="0" marL="0" rtl="0" algn="l">
              <a:lnSpc>
                <a:spcPct val="125000"/>
              </a:lnSpc>
              <a:spcBef>
                <a:spcPts val="500"/>
              </a:spcBef>
              <a:spcAft>
                <a:spcPts val="0"/>
              </a:spcAft>
              <a:buNone/>
            </a:pPr>
            <a:r>
              <a:rPr lang="en" sz="1200">
                <a:solidFill>
                  <a:schemeClr val="dk2"/>
                </a:solidFill>
                <a:latin typeface="DM Sans"/>
                <a:ea typeface="DM Sans"/>
                <a:cs typeface="DM Sans"/>
                <a:sym typeface="DM Sans"/>
              </a:rPr>
              <a:t>BERT, </a:t>
            </a:r>
            <a:r>
              <a:rPr lang="en" sz="1200">
                <a:solidFill>
                  <a:srgbClr val="A64D79"/>
                </a:solidFill>
                <a:latin typeface="DM Sans"/>
                <a:ea typeface="DM Sans"/>
                <a:cs typeface="DM Sans"/>
                <a:sym typeface="DM Sans"/>
              </a:rPr>
              <a:t>Devlin et al., 2019</a:t>
            </a:r>
            <a:r>
              <a:rPr lang="en" sz="1200">
                <a:solidFill>
                  <a:schemeClr val="dk2"/>
                </a:solidFill>
                <a:latin typeface="DM Sans"/>
                <a:ea typeface="DM Sans"/>
                <a:cs typeface="DM Sans"/>
                <a:sym typeface="DM Sans"/>
              </a:rPr>
              <a:t>.</a:t>
            </a:r>
            <a:endParaRPr sz="1200">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sz="1200">
                <a:solidFill>
                  <a:schemeClr val="dk2"/>
                </a:solidFill>
                <a:latin typeface="DM Sans"/>
                <a:ea typeface="DM Sans"/>
                <a:cs typeface="DM Sans"/>
                <a:sym typeface="DM Sans"/>
              </a:rPr>
              <a:t>XLNet, </a:t>
            </a:r>
            <a:r>
              <a:rPr lang="en" sz="1200">
                <a:solidFill>
                  <a:srgbClr val="A64D79"/>
                </a:solidFill>
                <a:latin typeface="DM Sans"/>
                <a:ea typeface="DM Sans"/>
                <a:cs typeface="DM Sans"/>
                <a:sym typeface="DM Sans"/>
              </a:rPr>
              <a:t>Yang et al., 2019</a:t>
            </a:r>
            <a:r>
              <a:rPr lang="en" sz="1200">
                <a:solidFill>
                  <a:schemeClr val="dk2"/>
                </a:solidFill>
                <a:latin typeface="DM Sans"/>
                <a:ea typeface="DM Sans"/>
                <a:cs typeface="DM Sans"/>
                <a:sym typeface="DM Sans"/>
              </a:rPr>
              <a:t>.</a:t>
            </a:r>
            <a:endParaRPr/>
          </a:p>
        </p:txBody>
      </p:sp>
      <p:sp>
        <p:nvSpPr>
          <p:cNvPr id="2562" name="Google Shape;2562;p171"/>
          <p:cNvSpPr txBox="1"/>
          <p:nvPr>
            <p:ph idx="1" type="body"/>
          </p:nvPr>
        </p:nvSpPr>
        <p:spPr>
          <a:xfrm>
            <a:off x="912700" y="3788463"/>
            <a:ext cx="10488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t>Bag of words</a:t>
            </a:r>
            <a:endParaRPr b="1"/>
          </a:p>
        </p:txBody>
      </p:sp>
      <p:sp>
        <p:nvSpPr>
          <p:cNvPr id="2563" name="Google Shape;2563;p171"/>
          <p:cNvSpPr txBox="1"/>
          <p:nvPr>
            <p:ph idx="1" type="body"/>
          </p:nvPr>
        </p:nvSpPr>
        <p:spPr>
          <a:xfrm>
            <a:off x="3306450" y="3788475"/>
            <a:ext cx="13971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t>Word embeddings</a:t>
            </a:r>
            <a:endParaRPr b="1"/>
          </a:p>
        </p:txBody>
      </p:sp>
      <p:sp>
        <p:nvSpPr>
          <p:cNvPr id="2564" name="Google Shape;2564;p171"/>
          <p:cNvSpPr txBox="1"/>
          <p:nvPr>
            <p:ph idx="1" type="body"/>
          </p:nvPr>
        </p:nvSpPr>
        <p:spPr>
          <a:xfrm>
            <a:off x="5931975" y="3788475"/>
            <a:ext cx="2248800" cy="217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a:t>Contextual word embeddings</a:t>
            </a:r>
            <a:endParaRPr b="1"/>
          </a:p>
        </p:txBody>
      </p:sp>
      <p:pic>
        <p:nvPicPr>
          <p:cNvPr id="2565" name="Google Shape;2565;p171"/>
          <p:cNvPicPr preferRelativeResize="0"/>
          <p:nvPr/>
        </p:nvPicPr>
        <p:blipFill>
          <a:blip r:embed="rId5">
            <a:alphaModFix/>
          </a:blip>
          <a:stretch>
            <a:fillRect/>
          </a:stretch>
        </p:blipFill>
        <p:spPr>
          <a:xfrm>
            <a:off x="446650" y="745950"/>
            <a:ext cx="1980899" cy="2641198"/>
          </a:xfrm>
          <a:prstGeom prst="rect">
            <a:avLst/>
          </a:prstGeom>
          <a:noFill/>
          <a:ln>
            <a:noFill/>
          </a:ln>
        </p:spPr>
      </p:pic>
      <p:sp>
        <p:nvSpPr>
          <p:cNvPr id="2566" name="Google Shape;2566;p171"/>
          <p:cNvSpPr txBox="1"/>
          <p:nvPr/>
        </p:nvSpPr>
        <p:spPr>
          <a:xfrm>
            <a:off x="329638" y="3316725"/>
            <a:ext cx="2214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DM Sans"/>
                <a:ea typeface="DM Sans"/>
                <a:cs typeface="DM Sans"/>
                <a:sym typeface="DM Sans"/>
                <a:hlinkClick r:id="rId6"/>
              </a:rPr>
              <a:t>https://twitter.com/SmithaMilli/status/837153616116985856/</a:t>
            </a:r>
            <a:endParaRPr sz="90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0" name="Shape 2570"/>
        <p:cNvGrpSpPr/>
        <p:nvPr/>
      </p:nvGrpSpPr>
      <p:grpSpPr>
        <a:xfrm>
          <a:off x="0" y="0"/>
          <a:ext cx="0" cy="0"/>
          <a:chOff x="0" y="0"/>
          <a:chExt cx="0" cy="0"/>
        </a:xfrm>
      </p:grpSpPr>
      <p:sp>
        <p:nvSpPr>
          <p:cNvPr id="2571" name="Google Shape;2571;p172"/>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a:t>
            </a:r>
            <a:endParaRPr/>
          </a:p>
          <a:p>
            <a:pPr indent="0" lvl="0" marL="0" rtl="0" algn="l">
              <a:spcBef>
                <a:spcPts val="0"/>
              </a:spcBef>
              <a:spcAft>
                <a:spcPts val="0"/>
              </a:spcAft>
              <a:buNone/>
            </a:pPr>
            <a:r>
              <a:t/>
            </a:r>
            <a:endParaRPr/>
          </a:p>
        </p:txBody>
      </p:sp>
      <p:sp>
        <p:nvSpPr>
          <p:cNvPr id="2572" name="Google Shape;2572;p172"/>
          <p:cNvSpPr txBox="1"/>
          <p:nvPr>
            <p:ph idx="1" type="body"/>
          </p:nvPr>
        </p:nvSpPr>
        <p:spPr>
          <a:xfrm>
            <a:off x="602850" y="1027988"/>
            <a:ext cx="79383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Main assumption</a:t>
            </a:r>
            <a:r>
              <a:rPr lang="en" sz="1400"/>
              <a:t>: representations should capture similarity (</a:t>
            </a:r>
            <a:r>
              <a:rPr lang="en" sz="1400">
                <a:solidFill>
                  <a:srgbClr val="A64D79"/>
                </a:solidFill>
              </a:rPr>
              <a:t>Arora et al., 2019</a:t>
            </a:r>
            <a:r>
              <a:rPr lang="en" sz="1400"/>
              <a:t>).</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6" name="Shape 2576"/>
        <p:cNvGrpSpPr/>
        <p:nvPr/>
      </p:nvGrpSpPr>
      <p:grpSpPr>
        <a:xfrm>
          <a:off x="0" y="0"/>
          <a:ext cx="0" cy="0"/>
          <a:chOff x="0" y="0"/>
          <a:chExt cx="0" cy="0"/>
        </a:xfrm>
      </p:grpSpPr>
      <p:sp>
        <p:nvSpPr>
          <p:cNvPr id="2577" name="Google Shape;2577;p173"/>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a:t>
            </a:r>
            <a:endParaRPr/>
          </a:p>
          <a:p>
            <a:pPr indent="0" lvl="0" marL="0" rtl="0" algn="l">
              <a:spcBef>
                <a:spcPts val="0"/>
              </a:spcBef>
              <a:spcAft>
                <a:spcPts val="0"/>
              </a:spcAft>
              <a:buNone/>
            </a:pPr>
            <a:r>
              <a:t/>
            </a:r>
            <a:endParaRPr/>
          </a:p>
        </p:txBody>
      </p:sp>
      <p:pic>
        <p:nvPicPr>
          <p:cNvPr id="2578" name="Google Shape;2578;p173"/>
          <p:cNvPicPr preferRelativeResize="0"/>
          <p:nvPr/>
        </p:nvPicPr>
        <p:blipFill>
          <a:blip r:embed="rId3">
            <a:alphaModFix/>
          </a:blip>
          <a:stretch>
            <a:fillRect/>
          </a:stretch>
        </p:blipFill>
        <p:spPr>
          <a:xfrm>
            <a:off x="606750" y="1409044"/>
            <a:ext cx="1680145" cy="908225"/>
          </a:xfrm>
          <a:prstGeom prst="rect">
            <a:avLst/>
          </a:prstGeom>
          <a:noFill/>
          <a:ln>
            <a:noFill/>
          </a:ln>
        </p:spPr>
      </p:pic>
      <p:pic>
        <p:nvPicPr>
          <p:cNvPr id="2579" name="Google Shape;2579;p173"/>
          <p:cNvPicPr preferRelativeResize="0"/>
          <p:nvPr/>
        </p:nvPicPr>
        <p:blipFill>
          <a:blip r:embed="rId4">
            <a:alphaModFix/>
          </a:blip>
          <a:stretch>
            <a:fillRect/>
          </a:stretch>
        </p:blipFill>
        <p:spPr>
          <a:xfrm>
            <a:off x="6454049" y="2519349"/>
            <a:ext cx="1077953" cy="1590589"/>
          </a:xfrm>
          <a:prstGeom prst="rect">
            <a:avLst/>
          </a:prstGeom>
          <a:noFill/>
          <a:ln>
            <a:noFill/>
          </a:ln>
        </p:spPr>
      </p:pic>
      <p:pic>
        <p:nvPicPr>
          <p:cNvPr id="2580" name="Google Shape;2580;p173"/>
          <p:cNvPicPr preferRelativeResize="0"/>
          <p:nvPr/>
        </p:nvPicPr>
        <p:blipFill>
          <a:blip r:embed="rId5">
            <a:alphaModFix/>
          </a:blip>
          <a:stretch>
            <a:fillRect/>
          </a:stretch>
        </p:blipFill>
        <p:spPr>
          <a:xfrm>
            <a:off x="7571225" y="1341150"/>
            <a:ext cx="1041750" cy="1450803"/>
          </a:xfrm>
          <a:prstGeom prst="rect">
            <a:avLst/>
          </a:prstGeom>
          <a:noFill/>
          <a:ln>
            <a:noFill/>
          </a:ln>
        </p:spPr>
      </p:pic>
      <p:pic>
        <p:nvPicPr>
          <p:cNvPr id="2581" name="Google Shape;2581;p173"/>
          <p:cNvPicPr preferRelativeResize="0"/>
          <p:nvPr/>
        </p:nvPicPr>
        <p:blipFill>
          <a:blip r:embed="rId6">
            <a:alphaModFix/>
          </a:blip>
          <a:stretch>
            <a:fillRect/>
          </a:stretch>
        </p:blipFill>
        <p:spPr>
          <a:xfrm>
            <a:off x="6052486" y="1613739"/>
            <a:ext cx="1358430" cy="905610"/>
          </a:xfrm>
          <a:prstGeom prst="rect">
            <a:avLst/>
          </a:prstGeom>
          <a:noFill/>
          <a:ln>
            <a:noFill/>
          </a:ln>
        </p:spPr>
      </p:pic>
      <p:pic>
        <p:nvPicPr>
          <p:cNvPr id="2582" name="Google Shape;2582;p173"/>
          <p:cNvPicPr preferRelativeResize="0"/>
          <p:nvPr/>
        </p:nvPicPr>
        <p:blipFill>
          <a:blip r:embed="rId7">
            <a:alphaModFix/>
          </a:blip>
          <a:stretch>
            <a:fillRect/>
          </a:stretch>
        </p:blipFill>
        <p:spPr>
          <a:xfrm>
            <a:off x="323200" y="2317287"/>
            <a:ext cx="1680151" cy="1100114"/>
          </a:xfrm>
          <a:prstGeom prst="rect">
            <a:avLst/>
          </a:prstGeom>
          <a:noFill/>
          <a:ln>
            <a:noFill/>
          </a:ln>
        </p:spPr>
      </p:pic>
      <p:pic>
        <p:nvPicPr>
          <p:cNvPr id="2583" name="Google Shape;2583;p173"/>
          <p:cNvPicPr preferRelativeResize="0"/>
          <p:nvPr/>
        </p:nvPicPr>
        <p:blipFill>
          <a:blip r:embed="rId8">
            <a:alphaModFix/>
          </a:blip>
          <a:stretch>
            <a:fillRect/>
          </a:stretch>
        </p:blipFill>
        <p:spPr>
          <a:xfrm>
            <a:off x="4820900" y="3742302"/>
            <a:ext cx="784550" cy="1176825"/>
          </a:xfrm>
          <a:prstGeom prst="rect">
            <a:avLst/>
          </a:prstGeom>
          <a:noFill/>
          <a:ln>
            <a:noFill/>
          </a:ln>
        </p:spPr>
      </p:pic>
      <p:pic>
        <p:nvPicPr>
          <p:cNvPr id="2584" name="Google Shape;2584;p173"/>
          <p:cNvPicPr preferRelativeResize="0"/>
          <p:nvPr/>
        </p:nvPicPr>
        <p:blipFill>
          <a:blip r:embed="rId9">
            <a:alphaModFix/>
          </a:blip>
          <a:stretch>
            <a:fillRect/>
          </a:stretch>
        </p:blipFill>
        <p:spPr>
          <a:xfrm>
            <a:off x="3929727" y="2701409"/>
            <a:ext cx="1512876" cy="1040893"/>
          </a:xfrm>
          <a:prstGeom prst="rect">
            <a:avLst/>
          </a:prstGeom>
          <a:noFill/>
          <a:ln>
            <a:noFill/>
          </a:ln>
        </p:spPr>
      </p:pic>
      <p:sp>
        <p:nvSpPr>
          <p:cNvPr id="2585" name="Google Shape;2585;p173"/>
          <p:cNvSpPr txBox="1"/>
          <p:nvPr>
            <p:ph idx="1" type="body"/>
          </p:nvPr>
        </p:nvSpPr>
        <p:spPr>
          <a:xfrm>
            <a:off x="602850" y="1027988"/>
            <a:ext cx="79383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Main assumption</a:t>
            </a:r>
            <a:r>
              <a:rPr lang="en" sz="1400"/>
              <a:t>: representations should capture similarity (</a:t>
            </a:r>
            <a:r>
              <a:rPr lang="en" sz="1400">
                <a:solidFill>
                  <a:srgbClr val="A64D79"/>
                </a:solidFill>
              </a:rPr>
              <a:t>Arora et al., 2019</a:t>
            </a:r>
            <a:r>
              <a:rPr lang="en" sz="1400"/>
              <a:t>).</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9" name="Shape 2589"/>
        <p:cNvGrpSpPr/>
        <p:nvPr/>
      </p:nvGrpSpPr>
      <p:grpSpPr>
        <a:xfrm>
          <a:off x="0" y="0"/>
          <a:ext cx="0" cy="0"/>
          <a:chOff x="0" y="0"/>
          <a:chExt cx="0" cy="0"/>
        </a:xfrm>
      </p:grpSpPr>
      <p:sp>
        <p:nvSpPr>
          <p:cNvPr id="2590" name="Google Shape;2590;p174"/>
          <p:cNvSpPr txBox="1"/>
          <p:nvPr>
            <p:ph idx="1" type="body"/>
          </p:nvPr>
        </p:nvSpPr>
        <p:spPr>
          <a:xfrm>
            <a:off x="602850" y="1027988"/>
            <a:ext cx="79383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Main assumption</a:t>
            </a:r>
            <a:r>
              <a:rPr lang="en" sz="1400"/>
              <a:t>: representations should capture similarity (</a:t>
            </a:r>
            <a:r>
              <a:rPr lang="en" sz="1400">
                <a:solidFill>
                  <a:srgbClr val="A64D79"/>
                </a:solidFill>
              </a:rPr>
              <a:t>Arora et al., 2019</a:t>
            </a:r>
            <a:r>
              <a:rPr lang="en" sz="1400"/>
              <a:t>).</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2591" name="Google Shape;2591;p174"/>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a:t>
            </a:r>
            <a:endParaRPr/>
          </a:p>
          <a:p>
            <a:pPr indent="0" lvl="0" marL="0" rtl="0" algn="l">
              <a:spcBef>
                <a:spcPts val="0"/>
              </a:spcBef>
              <a:spcAft>
                <a:spcPts val="0"/>
              </a:spcAft>
              <a:buNone/>
            </a:pPr>
            <a:r>
              <a:t/>
            </a:r>
            <a:endParaRPr/>
          </a:p>
        </p:txBody>
      </p:sp>
      <p:sp>
        <p:nvSpPr>
          <p:cNvPr id="2592" name="Google Shape;2592;p174"/>
          <p:cNvSpPr txBox="1"/>
          <p:nvPr/>
        </p:nvSpPr>
        <p:spPr>
          <a:xfrm>
            <a:off x="4322950" y="2068475"/>
            <a:ext cx="3843300" cy="402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rgbClr val="85200C"/>
                </a:solidFill>
                <a:latin typeface="DM Sans"/>
                <a:ea typeface="DM Sans"/>
                <a:cs typeface="DM Sans"/>
                <a:sym typeface="DM Sans"/>
              </a:rPr>
              <a:t>Advances in ML have driven progress in NLP.</a:t>
            </a:r>
            <a:endParaRPr>
              <a:solidFill>
                <a:srgbClr val="85200C"/>
              </a:solidFill>
            </a:endParaRPr>
          </a:p>
        </p:txBody>
      </p:sp>
      <p:sp>
        <p:nvSpPr>
          <p:cNvPr id="2593" name="Google Shape;2593;p174"/>
          <p:cNvSpPr txBox="1"/>
          <p:nvPr/>
        </p:nvSpPr>
        <p:spPr>
          <a:xfrm>
            <a:off x="3868350" y="2333150"/>
            <a:ext cx="4368000" cy="402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rgbClr val="85200C"/>
                </a:solidFill>
                <a:latin typeface="DM Sans"/>
                <a:ea typeface="DM Sans"/>
                <a:cs typeface="DM Sans"/>
                <a:sym typeface="DM Sans"/>
              </a:rPr>
              <a:t>Logistic regression can be used for classification.</a:t>
            </a:r>
            <a:endParaRPr>
              <a:solidFill>
                <a:srgbClr val="85200C"/>
              </a:solidFill>
            </a:endParaRPr>
          </a:p>
        </p:txBody>
      </p:sp>
      <p:sp>
        <p:nvSpPr>
          <p:cNvPr id="2594" name="Google Shape;2594;p174"/>
          <p:cNvSpPr txBox="1"/>
          <p:nvPr/>
        </p:nvSpPr>
        <p:spPr>
          <a:xfrm>
            <a:off x="4322950" y="2615000"/>
            <a:ext cx="2917200" cy="402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rgbClr val="85200C"/>
                </a:solidFill>
                <a:latin typeface="DM Sans"/>
                <a:ea typeface="DM Sans"/>
                <a:cs typeface="DM Sans"/>
                <a:sym typeface="DM Sans"/>
              </a:rPr>
              <a:t>Transformer uses self attention.</a:t>
            </a:r>
            <a:endParaRPr>
              <a:solidFill>
                <a:srgbClr val="85200C"/>
              </a:solidFill>
            </a:endParaRPr>
          </a:p>
        </p:txBody>
      </p:sp>
      <p:sp>
        <p:nvSpPr>
          <p:cNvPr id="2595" name="Google Shape;2595;p174"/>
          <p:cNvSpPr txBox="1"/>
          <p:nvPr/>
        </p:nvSpPr>
        <p:spPr>
          <a:xfrm>
            <a:off x="221300" y="4136100"/>
            <a:ext cx="4860300" cy="402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rgbClr val="85200C"/>
                </a:solidFill>
                <a:latin typeface="DM Sans"/>
                <a:ea typeface="DM Sans"/>
                <a:cs typeface="DM Sans"/>
                <a:sym typeface="DM Sans"/>
              </a:rPr>
              <a:t>London Heathrow Terminal 5 is closed for maintenance.</a:t>
            </a:r>
            <a:endParaRPr>
              <a:solidFill>
                <a:srgbClr val="85200C"/>
              </a:solidFill>
            </a:endParaRPr>
          </a:p>
        </p:txBody>
      </p:sp>
      <p:sp>
        <p:nvSpPr>
          <p:cNvPr id="2596" name="Google Shape;2596;p174"/>
          <p:cNvSpPr txBox="1"/>
          <p:nvPr/>
        </p:nvSpPr>
        <p:spPr>
          <a:xfrm>
            <a:off x="987400" y="1644175"/>
            <a:ext cx="2488800" cy="402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rgbClr val="85200C"/>
                </a:solidFill>
                <a:latin typeface="DM Sans"/>
                <a:ea typeface="DM Sans"/>
                <a:cs typeface="DM Sans"/>
                <a:sym typeface="DM Sans"/>
              </a:rPr>
              <a:t>Human learning is continual.</a:t>
            </a:r>
            <a:endParaRPr>
              <a:solidFill>
                <a:srgbClr val="85200C"/>
              </a:solidFill>
              <a:latin typeface="DM Sans"/>
              <a:ea typeface="DM Sans"/>
              <a:cs typeface="DM Sans"/>
              <a:sym typeface="DM Sans"/>
            </a:endParaRPr>
          </a:p>
        </p:txBody>
      </p:sp>
      <p:sp>
        <p:nvSpPr>
          <p:cNvPr id="2597" name="Google Shape;2597;p174"/>
          <p:cNvSpPr txBox="1"/>
          <p:nvPr/>
        </p:nvSpPr>
        <p:spPr>
          <a:xfrm>
            <a:off x="912875" y="3942350"/>
            <a:ext cx="4981500" cy="402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rgbClr val="85200C"/>
                </a:solidFill>
                <a:latin typeface="DM Sans"/>
                <a:ea typeface="DM Sans"/>
                <a:cs typeface="DM Sans"/>
                <a:sym typeface="DM Sans"/>
              </a:rPr>
              <a:t>There are many direct flights between London and Tokyo.</a:t>
            </a:r>
            <a:endParaRPr>
              <a:solidFill>
                <a:srgbClr val="85200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Google Shape;1619;p112"/>
          <p:cNvSpPr txBox="1"/>
          <p:nvPr>
            <p:ph idx="1" type="body"/>
          </p:nvPr>
        </p:nvSpPr>
        <p:spPr>
          <a:xfrm>
            <a:off x="602850" y="980292"/>
            <a:ext cx="7938300" cy="138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The ability to </a:t>
            </a:r>
            <a:r>
              <a:rPr b="1" lang="en" sz="1400"/>
              <a:t>acquire</a:t>
            </a:r>
            <a:r>
              <a:rPr lang="en" sz="1400"/>
              <a:t>, </a:t>
            </a:r>
            <a:r>
              <a:rPr b="1" lang="en" sz="1400"/>
              <a:t>store</a:t>
            </a:r>
            <a:r>
              <a:rPr lang="en" sz="1400"/>
              <a:t>, and </a:t>
            </a:r>
            <a:r>
              <a:rPr b="1" lang="en" sz="1400"/>
              <a:t>reuse</a:t>
            </a:r>
            <a:r>
              <a:rPr lang="en" sz="1400"/>
              <a:t> knowledge (about a language’s lexicon, syntax, semantics, and pragmatic conventions) from </a:t>
            </a:r>
            <a:r>
              <a:rPr b="1" lang="en" sz="1400"/>
              <a:t>textual</a:t>
            </a:r>
            <a:r>
              <a:rPr lang="en" sz="1400"/>
              <a:t> </a:t>
            </a:r>
            <a:r>
              <a:rPr b="1" lang="en" sz="1400"/>
              <a:t>data</a:t>
            </a:r>
            <a:r>
              <a:rPr lang="en" sz="1400"/>
              <a:t> to </a:t>
            </a:r>
            <a:r>
              <a:rPr b="1" lang="en" sz="1400"/>
              <a:t>adapt</a:t>
            </a:r>
            <a:r>
              <a:rPr lang="en" sz="1400"/>
              <a:t> to new tasks </a:t>
            </a:r>
            <a:r>
              <a:rPr b="1" lang="en" sz="1400"/>
              <a:t>quickly</a:t>
            </a:r>
            <a:r>
              <a:rPr lang="en" sz="1400"/>
              <a:t> </a:t>
            </a:r>
            <a:r>
              <a:rPr b="1" lang="en" sz="1400"/>
              <a:t>without forgetting </a:t>
            </a:r>
            <a:r>
              <a:rPr lang="en" sz="1400"/>
              <a:t>old ones.</a:t>
            </a:r>
            <a:endParaRPr sz="1400"/>
          </a:p>
          <a:p>
            <a:pPr indent="0" lvl="0" marL="0" rtl="0" algn="l">
              <a:spcBef>
                <a:spcPts val="500"/>
              </a:spcBef>
              <a:spcAft>
                <a:spcPts val="500"/>
              </a:spcAft>
              <a:buNone/>
            </a:pPr>
            <a:r>
              <a:t/>
            </a:r>
            <a:endParaRPr sz="1400"/>
          </a:p>
        </p:txBody>
      </p:sp>
      <p:sp>
        <p:nvSpPr>
          <p:cNvPr id="1620" name="Google Shape;1620;p112"/>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General Linguistic Intelligence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1" name="Shape 2601"/>
        <p:cNvGrpSpPr/>
        <p:nvPr/>
      </p:nvGrpSpPr>
      <p:grpSpPr>
        <a:xfrm>
          <a:off x="0" y="0"/>
          <a:ext cx="0" cy="0"/>
          <a:chOff x="0" y="0"/>
          <a:chExt cx="0" cy="0"/>
        </a:xfrm>
      </p:grpSpPr>
      <p:sp>
        <p:nvSpPr>
          <p:cNvPr id="2602" name="Google Shape;2602;p175"/>
          <p:cNvSpPr txBox="1"/>
          <p:nvPr>
            <p:ph idx="1" type="body"/>
          </p:nvPr>
        </p:nvSpPr>
        <p:spPr>
          <a:xfrm>
            <a:off x="602850" y="1027988"/>
            <a:ext cx="79383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Main assumption</a:t>
            </a:r>
            <a:r>
              <a:rPr lang="en" sz="1400"/>
              <a:t>: representations should capture similarity (</a:t>
            </a:r>
            <a:r>
              <a:rPr lang="en" sz="1400">
                <a:solidFill>
                  <a:srgbClr val="A64D79"/>
                </a:solidFill>
              </a:rPr>
              <a:t>Arora et al., 2019</a:t>
            </a:r>
            <a:r>
              <a:rPr lang="en" sz="1400"/>
              <a:t>).</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2603" name="Google Shape;2603;p175"/>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p:txBody>
      </p:sp>
      <p:sp>
        <p:nvSpPr>
          <p:cNvPr id="2604" name="Google Shape;2604;p175"/>
          <p:cNvSpPr txBox="1"/>
          <p:nvPr/>
        </p:nvSpPr>
        <p:spPr>
          <a:xfrm>
            <a:off x="6454675" y="1392088"/>
            <a:ext cx="2334600" cy="88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a:solidFill>
                  <a:schemeClr val="dk2"/>
                </a:solidFill>
                <a:latin typeface="DM Sans"/>
                <a:ea typeface="DM Sans"/>
                <a:cs typeface="DM Sans"/>
                <a:sym typeface="DM Sans"/>
              </a:rPr>
              <a:t>InfoNCE objective</a:t>
            </a:r>
            <a:endParaRPr>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a:solidFill>
                  <a:srgbClr val="A64D79"/>
                </a:solidFill>
                <a:latin typeface="DM Sans"/>
                <a:ea typeface="DM Sans"/>
                <a:cs typeface="DM Sans"/>
                <a:sym typeface="DM Sans"/>
              </a:rPr>
              <a:t>Logeswaran and Lee, 2018 van den Oord, et al., 2019</a:t>
            </a:r>
            <a:endParaRPr/>
          </a:p>
        </p:txBody>
      </p:sp>
      <p:pic>
        <p:nvPicPr>
          <p:cNvPr id="2605" name="Google Shape;2605;p175"/>
          <p:cNvPicPr preferRelativeResize="0"/>
          <p:nvPr/>
        </p:nvPicPr>
        <p:blipFill>
          <a:blip r:embed="rId3">
            <a:alphaModFix/>
          </a:blip>
          <a:stretch>
            <a:fillRect/>
          </a:stretch>
        </p:blipFill>
        <p:spPr>
          <a:xfrm>
            <a:off x="536400" y="1513793"/>
            <a:ext cx="5888950" cy="64190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pic>
        <p:nvPicPr>
          <p:cNvPr id="2610" name="Google Shape;2610;p176"/>
          <p:cNvPicPr preferRelativeResize="0"/>
          <p:nvPr/>
        </p:nvPicPr>
        <p:blipFill>
          <a:blip r:embed="rId3">
            <a:alphaModFix/>
          </a:blip>
          <a:stretch>
            <a:fillRect/>
          </a:stretch>
        </p:blipFill>
        <p:spPr>
          <a:xfrm>
            <a:off x="536400" y="1513793"/>
            <a:ext cx="5888950" cy="641907"/>
          </a:xfrm>
          <a:prstGeom prst="rect">
            <a:avLst/>
          </a:prstGeom>
          <a:noFill/>
          <a:ln>
            <a:noFill/>
          </a:ln>
        </p:spPr>
      </p:pic>
      <p:sp>
        <p:nvSpPr>
          <p:cNvPr id="2611" name="Google Shape;2611;p176"/>
          <p:cNvSpPr txBox="1"/>
          <p:nvPr>
            <p:ph idx="1" type="body"/>
          </p:nvPr>
        </p:nvSpPr>
        <p:spPr>
          <a:xfrm>
            <a:off x="602850" y="1027988"/>
            <a:ext cx="79383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Main assumption</a:t>
            </a:r>
            <a:r>
              <a:rPr lang="en" sz="1400"/>
              <a:t>: representations should capture similarity (</a:t>
            </a:r>
            <a:r>
              <a:rPr lang="en" sz="1400">
                <a:solidFill>
                  <a:srgbClr val="A64D79"/>
                </a:solidFill>
              </a:rPr>
              <a:t>Arora et al., 2019</a:t>
            </a:r>
            <a:r>
              <a:rPr lang="en" sz="1400"/>
              <a:t>).</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2612" name="Google Shape;2612;p176"/>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p:txBody>
      </p:sp>
      <p:sp>
        <p:nvSpPr>
          <p:cNvPr id="2613" name="Google Shape;2613;p176"/>
          <p:cNvSpPr txBox="1"/>
          <p:nvPr/>
        </p:nvSpPr>
        <p:spPr>
          <a:xfrm>
            <a:off x="6454675" y="1392088"/>
            <a:ext cx="2334600" cy="88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a:solidFill>
                  <a:schemeClr val="dk2"/>
                </a:solidFill>
                <a:latin typeface="DM Sans"/>
                <a:ea typeface="DM Sans"/>
                <a:cs typeface="DM Sans"/>
                <a:sym typeface="DM Sans"/>
              </a:rPr>
              <a:t>InfoNCE objective</a:t>
            </a:r>
            <a:endParaRPr>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a:solidFill>
                  <a:srgbClr val="A64D79"/>
                </a:solidFill>
                <a:latin typeface="DM Sans"/>
                <a:ea typeface="DM Sans"/>
                <a:cs typeface="DM Sans"/>
                <a:sym typeface="DM Sans"/>
              </a:rPr>
              <a:t>Logeswaran and Lee, 2018 van den Oord, et al., 2019</a:t>
            </a:r>
            <a:endParaRPr/>
          </a:p>
        </p:txBody>
      </p:sp>
      <p:sp>
        <p:nvSpPr>
          <p:cNvPr id="2614" name="Google Shape;2614;p176"/>
          <p:cNvSpPr/>
          <p:nvPr/>
        </p:nvSpPr>
        <p:spPr>
          <a:xfrm>
            <a:off x="4591350" y="1513800"/>
            <a:ext cx="717000" cy="3042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6"/>
          <p:cNvSpPr/>
          <p:nvPr/>
        </p:nvSpPr>
        <p:spPr>
          <a:xfrm>
            <a:off x="4402825" y="2687475"/>
            <a:ext cx="543300" cy="1193400"/>
          </a:xfrm>
          <a:prstGeom prst="upArrow">
            <a:avLst>
              <a:gd fmla="val 50000" name="adj1"/>
              <a:gd fmla="val 50000" name="adj2"/>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6"/>
          <p:cNvSpPr txBox="1"/>
          <p:nvPr/>
        </p:nvSpPr>
        <p:spPr>
          <a:xfrm>
            <a:off x="5105950" y="3105025"/>
            <a:ext cx="2720400" cy="442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High when </a:t>
            </a:r>
            <a:r>
              <a:rPr b="1" lang="en">
                <a:solidFill>
                  <a:schemeClr val="dk2"/>
                </a:solidFill>
                <a:latin typeface="DM Sans"/>
                <a:ea typeface="DM Sans"/>
                <a:cs typeface="DM Sans"/>
                <a:sym typeface="DM Sans"/>
              </a:rPr>
              <a:t>a</a:t>
            </a:r>
            <a:r>
              <a:rPr lang="en">
                <a:solidFill>
                  <a:schemeClr val="dk2"/>
                </a:solidFill>
                <a:latin typeface="DM Sans"/>
                <a:ea typeface="DM Sans"/>
                <a:cs typeface="DM Sans"/>
                <a:sym typeface="DM Sans"/>
              </a:rPr>
              <a:t> and </a:t>
            </a:r>
            <a:r>
              <a:rPr b="1" lang="en">
                <a:solidFill>
                  <a:schemeClr val="dk2"/>
                </a:solidFill>
                <a:latin typeface="DM Sans"/>
                <a:ea typeface="DM Sans"/>
                <a:cs typeface="DM Sans"/>
                <a:sym typeface="DM Sans"/>
              </a:rPr>
              <a:t>b</a:t>
            </a:r>
            <a:r>
              <a:rPr lang="en">
                <a:solidFill>
                  <a:schemeClr val="dk2"/>
                </a:solidFill>
                <a:latin typeface="DM Sans"/>
                <a:ea typeface="DM Sans"/>
                <a:cs typeface="DM Sans"/>
                <a:sym typeface="DM Sans"/>
              </a:rPr>
              <a:t> go together</a:t>
            </a:r>
            <a:endParaRPr/>
          </a:p>
        </p:txBody>
      </p:sp>
      <p:pic>
        <p:nvPicPr>
          <p:cNvPr id="2617" name="Google Shape;2617;p176"/>
          <p:cNvPicPr preferRelativeResize="0"/>
          <p:nvPr/>
        </p:nvPicPr>
        <p:blipFill>
          <a:blip r:embed="rId4">
            <a:alphaModFix/>
          </a:blip>
          <a:stretch>
            <a:fillRect/>
          </a:stretch>
        </p:blipFill>
        <p:spPr>
          <a:xfrm>
            <a:off x="1431478" y="2690887"/>
            <a:ext cx="903970" cy="701701"/>
          </a:xfrm>
          <a:prstGeom prst="rect">
            <a:avLst/>
          </a:prstGeom>
          <a:noFill/>
          <a:ln>
            <a:noFill/>
          </a:ln>
        </p:spPr>
      </p:pic>
      <p:pic>
        <p:nvPicPr>
          <p:cNvPr id="2618" name="Google Shape;2618;p176"/>
          <p:cNvPicPr preferRelativeResize="0"/>
          <p:nvPr/>
        </p:nvPicPr>
        <p:blipFill>
          <a:blip r:embed="rId5">
            <a:alphaModFix/>
          </a:blip>
          <a:stretch>
            <a:fillRect/>
          </a:stretch>
        </p:blipFill>
        <p:spPr>
          <a:xfrm>
            <a:off x="2414425" y="2689182"/>
            <a:ext cx="571992" cy="701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2" name="Shape 2622"/>
        <p:cNvGrpSpPr/>
        <p:nvPr/>
      </p:nvGrpSpPr>
      <p:grpSpPr>
        <a:xfrm>
          <a:off x="0" y="0"/>
          <a:ext cx="0" cy="0"/>
          <a:chOff x="0" y="0"/>
          <a:chExt cx="0" cy="0"/>
        </a:xfrm>
      </p:grpSpPr>
      <p:sp>
        <p:nvSpPr>
          <p:cNvPr id="2623" name="Google Shape;2623;p177"/>
          <p:cNvSpPr txBox="1"/>
          <p:nvPr>
            <p:ph idx="1" type="body"/>
          </p:nvPr>
        </p:nvSpPr>
        <p:spPr>
          <a:xfrm>
            <a:off x="602850" y="1027988"/>
            <a:ext cx="79383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Main assumption</a:t>
            </a:r>
            <a:r>
              <a:rPr lang="en" sz="1400"/>
              <a:t>: representations should capture similarity (</a:t>
            </a:r>
            <a:r>
              <a:rPr lang="en" sz="1400">
                <a:solidFill>
                  <a:srgbClr val="A64D79"/>
                </a:solidFill>
              </a:rPr>
              <a:t>Arora et al., 2019</a:t>
            </a:r>
            <a:r>
              <a:rPr lang="en" sz="1400"/>
              <a:t>).</a:t>
            </a:r>
            <a:endParaRPr/>
          </a:p>
          <a:p>
            <a:pPr indent="0" lvl="0" marL="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4572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2624" name="Google Shape;2624;p177"/>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p:txBody>
      </p:sp>
      <p:sp>
        <p:nvSpPr>
          <p:cNvPr id="2625" name="Google Shape;2625;p177"/>
          <p:cNvSpPr txBox="1"/>
          <p:nvPr/>
        </p:nvSpPr>
        <p:spPr>
          <a:xfrm>
            <a:off x="6454675" y="1392088"/>
            <a:ext cx="2334600" cy="885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a:solidFill>
                  <a:schemeClr val="dk2"/>
                </a:solidFill>
                <a:latin typeface="DM Sans"/>
                <a:ea typeface="DM Sans"/>
                <a:cs typeface="DM Sans"/>
                <a:sym typeface="DM Sans"/>
              </a:rPr>
              <a:t>InfoNCE objective</a:t>
            </a:r>
            <a:endParaRPr>
              <a:solidFill>
                <a:schemeClr val="dk2"/>
              </a:solidFill>
              <a:latin typeface="DM Sans"/>
              <a:ea typeface="DM Sans"/>
              <a:cs typeface="DM Sans"/>
              <a:sym typeface="DM Sans"/>
            </a:endParaRPr>
          </a:p>
          <a:p>
            <a:pPr indent="0" lvl="0" marL="0" rtl="0" algn="l">
              <a:lnSpc>
                <a:spcPct val="125000"/>
              </a:lnSpc>
              <a:spcBef>
                <a:spcPts val="500"/>
              </a:spcBef>
              <a:spcAft>
                <a:spcPts val="500"/>
              </a:spcAft>
              <a:buNone/>
            </a:pPr>
            <a:r>
              <a:rPr lang="en">
                <a:solidFill>
                  <a:srgbClr val="A64D79"/>
                </a:solidFill>
                <a:latin typeface="DM Sans"/>
                <a:ea typeface="DM Sans"/>
                <a:cs typeface="DM Sans"/>
                <a:sym typeface="DM Sans"/>
              </a:rPr>
              <a:t>Logeswaran and Lee, 2018 van den Oord, et al., 2019</a:t>
            </a:r>
            <a:endParaRPr/>
          </a:p>
        </p:txBody>
      </p:sp>
      <p:sp>
        <p:nvSpPr>
          <p:cNvPr id="2626" name="Google Shape;2626;p177"/>
          <p:cNvSpPr/>
          <p:nvPr/>
        </p:nvSpPr>
        <p:spPr>
          <a:xfrm>
            <a:off x="4625025" y="1834675"/>
            <a:ext cx="1598400" cy="3702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77"/>
          <p:cNvSpPr/>
          <p:nvPr/>
        </p:nvSpPr>
        <p:spPr>
          <a:xfrm rot="10800000">
            <a:off x="4402825" y="2687475"/>
            <a:ext cx="543300" cy="1193400"/>
          </a:xfrm>
          <a:prstGeom prst="upArrow">
            <a:avLst>
              <a:gd fmla="val 50000" name="adj1"/>
              <a:gd fmla="val 50000" name="adj2"/>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77"/>
          <p:cNvSpPr txBox="1"/>
          <p:nvPr/>
        </p:nvSpPr>
        <p:spPr>
          <a:xfrm>
            <a:off x="5105950" y="3105025"/>
            <a:ext cx="3255300" cy="442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500"/>
              </a:spcAft>
              <a:buNone/>
            </a:pPr>
            <a:r>
              <a:rPr lang="en">
                <a:solidFill>
                  <a:schemeClr val="dk2"/>
                </a:solidFill>
                <a:latin typeface="DM Sans"/>
                <a:ea typeface="DM Sans"/>
                <a:cs typeface="DM Sans"/>
                <a:sym typeface="DM Sans"/>
              </a:rPr>
              <a:t>Low</a:t>
            </a:r>
            <a:r>
              <a:rPr lang="en">
                <a:solidFill>
                  <a:schemeClr val="dk2"/>
                </a:solidFill>
                <a:latin typeface="DM Sans"/>
                <a:ea typeface="DM Sans"/>
                <a:cs typeface="DM Sans"/>
                <a:sym typeface="DM Sans"/>
              </a:rPr>
              <a:t> when </a:t>
            </a:r>
            <a:r>
              <a:rPr b="1" lang="en">
                <a:solidFill>
                  <a:schemeClr val="dk2"/>
                </a:solidFill>
                <a:latin typeface="DM Sans"/>
                <a:ea typeface="DM Sans"/>
                <a:cs typeface="DM Sans"/>
                <a:sym typeface="DM Sans"/>
              </a:rPr>
              <a:t>a</a:t>
            </a:r>
            <a:r>
              <a:rPr lang="en">
                <a:solidFill>
                  <a:schemeClr val="dk2"/>
                </a:solidFill>
                <a:latin typeface="DM Sans"/>
                <a:ea typeface="DM Sans"/>
                <a:cs typeface="DM Sans"/>
                <a:sym typeface="DM Sans"/>
              </a:rPr>
              <a:t> and </a:t>
            </a:r>
            <a:r>
              <a:rPr b="1" lang="en">
                <a:solidFill>
                  <a:schemeClr val="dk2"/>
                </a:solidFill>
                <a:latin typeface="DM Sans"/>
                <a:ea typeface="DM Sans"/>
                <a:cs typeface="DM Sans"/>
                <a:sym typeface="DM Sans"/>
              </a:rPr>
              <a:t>c</a:t>
            </a:r>
            <a:r>
              <a:rPr b="1" lang="en">
                <a:solidFill>
                  <a:schemeClr val="dk2"/>
                </a:solidFill>
                <a:latin typeface="DM Sans"/>
                <a:ea typeface="DM Sans"/>
                <a:cs typeface="DM Sans"/>
                <a:sym typeface="DM Sans"/>
              </a:rPr>
              <a:t> </a:t>
            </a:r>
            <a:r>
              <a:rPr lang="en">
                <a:solidFill>
                  <a:schemeClr val="dk2"/>
                </a:solidFill>
                <a:latin typeface="DM Sans"/>
                <a:ea typeface="DM Sans"/>
                <a:cs typeface="DM Sans"/>
                <a:sym typeface="DM Sans"/>
              </a:rPr>
              <a:t>do not</a:t>
            </a:r>
            <a:r>
              <a:rPr lang="en">
                <a:solidFill>
                  <a:schemeClr val="dk2"/>
                </a:solidFill>
                <a:latin typeface="DM Sans"/>
                <a:ea typeface="DM Sans"/>
                <a:cs typeface="DM Sans"/>
                <a:sym typeface="DM Sans"/>
              </a:rPr>
              <a:t> go together</a:t>
            </a:r>
            <a:endParaRPr/>
          </a:p>
        </p:txBody>
      </p:sp>
      <p:pic>
        <p:nvPicPr>
          <p:cNvPr id="2629" name="Google Shape;2629;p177"/>
          <p:cNvPicPr preferRelativeResize="0"/>
          <p:nvPr/>
        </p:nvPicPr>
        <p:blipFill>
          <a:blip r:embed="rId3">
            <a:alphaModFix/>
          </a:blip>
          <a:stretch>
            <a:fillRect/>
          </a:stretch>
        </p:blipFill>
        <p:spPr>
          <a:xfrm>
            <a:off x="1431478" y="2690887"/>
            <a:ext cx="903970" cy="701701"/>
          </a:xfrm>
          <a:prstGeom prst="rect">
            <a:avLst/>
          </a:prstGeom>
          <a:noFill/>
          <a:ln>
            <a:noFill/>
          </a:ln>
        </p:spPr>
      </p:pic>
      <p:pic>
        <p:nvPicPr>
          <p:cNvPr id="2630" name="Google Shape;2630;p177"/>
          <p:cNvPicPr preferRelativeResize="0"/>
          <p:nvPr/>
        </p:nvPicPr>
        <p:blipFill>
          <a:blip r:embed="rId4">
            <a:alphaModFix/>
          </a:blip>
          <a:stretch>
            <a:fillRect/>
          </a:stretch>
        </p:blipFill>
        <p:spPr>
          <a:xfrm>
            <a:off x="2402350" y="2689175"/>
            <a:ext cx="802874" cy="701725"/>
          </a:xfrm>
          <a:prstGeom prst="rect">
            <a:avLst/>
          </a:prstGeom>
          <a:noFill/>
          <a:ln>
            <a:noFill/>
          </a:ln>
        </p:spPr>
      </p:pic>
      <p:pic>
        <p:nvPicPr>
          <p:cNvPr id="2631" name="Google Shape;2631;p177"/>
          <p:cNvPicPr preferRelativeResize="0"/>
          <p:nvPr/>
        </p:nvPicPr>
        <p:blipFill>
          <a:blip r:embed="rId3">
            <a:alphaModFix/>
          </a:blip>
          <a:stretch>
            <a:fillRect/>
          </a:stretch>
        </p:blipFill>
        <p:spPr>
          <a:xfrm>
            <a:off x="1431478" y="3752150"/>
            <a:ext cx="903970" cy="701701"/>
          </a:xfrm>
          <a:prstGeom prst="rect">
            <a:avLst/>
          </a:prstGeom>
          <a:noFill/>
          <a:ln>
            <a:noFill/>
          </a:ln>
        </p:spPr>
      </p:pic>
      <p:pic>
        <p:nvPicPr>
          <p:cNvPr id="2632" name="Google Shape;2632;p177"/>
          <p:cNvPicPr preferRelativeResize="0"/>
          <p:nvPr/>
        </p:nvPicPr>
        <p:blipFill>
          <a:blip r:embed="rId5">
            <a:alphaModFix/>
          </a:blip>
          <a:stretch>
            <a:fillRect/>
          </a:stretch>
        </p:blipFill>
        <p:spPr>
          <a:xfrm>
            <a:off x="2414863" y="3752150"/>
            <a:ext cx="777838" cy="701699"/>
          </a:xfrm>
          <a:prstGeom prst="rect">
            <a:avLst/>
          </a:prstGeom>
          <a:noFill/>
          <a:ln>
            <a:noFill/>
          </a:ln>
        </p:spPr>
      </p:pic>
      <p:pic>
        <p:nvPicPr>
          <p:cNvPr id="2633" name="Google Shape;2633;p177"/>
          <p:cNvPicPr preferRelativeResize="0"/>
          <p:nvPr/>
        </p:nvPicPr>
        <p:blipFill>
          <a:blip r:embed="rId6">
            <a:alphaModFix/>
          </a:blip>
          <a:stretch>
            <a:fillRect/>
          </a:stretch>
        </p:blipFill>
        <p:spPr>
          <a:xfrm>
            <a:off x="536400" y="1513793"/>
            <a:ext cx="5888950" cy="64190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7" name="Shape 2637"/>
        <p:cNvGrpSpPr/>
        <p:nvPr/>
      </p:nvGrpSpPr>
      <p:grpSpPr>
        <a:xfrm>
          <a:off x="0" y="0"/>
          <a:ext cx="0" cy="0"/>
          <a:chOff x="0" y="0"/>
          <a:chExt cx="0" cy="0"/>
        </a:xfrm>
      </p:grpSpPr>
      <p:sp>
        <p:nvSpPr>
          <p:cNvPr id="2638" name="Google Shape;2638;p178"/>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639" name="Google Shape;2639;p178"/>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pic>
        <p:nvPicPr>
          <p:cNvPr id="2640" name="Google Shape;2640;p178"/>
          <p:cNvPicPr preferRelativeResize="0"/>
          <p:nvPr/>
        </p:nvPicPr>
        <p:blipFill>
          <a:blip r:embed="rId3">
            <a:alphaModFix/>
          </a:blip>
          <a:stretch>
            <a:fillRect/>
          </a:stretch>
        </p:blipFill>
        <p:spPr>
          <a:xfrm>
            <a:off x="1547825" y="1340479"/>
            <a:ext cx="5820351" cy="75978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pic>
        <p:nvPicPr>
          <p:cNvPr id="2645" name="Google Shape;2645;p179"/>
          <p:cNvPicPr preferRelativeResize="0"/>
          <p:nvPr/>
        </p:nvPicPr>
        <p:blipFill>
          <a:blip r:embed="rId3">
            <a:alphaModFix/>
          </a:blip>
          <a:stretch>
            <a:fillRect/>
          </a:stretch>
        </p:blipFill>
        <p:spPr>
          <a:xfrm>
            <a:off x="1547825" y="1340479"/>
            <a:ext cx="5820351" cy="759783"/>
          </a:xfrm>
          <a:prstGeom prst="rect">
            <a:avLst/>
          </a:prstGeom>
          <a:noFill/>
          <a:ln>
            <a:noFill/>
          </a:ln>
        </p:spPr>
      </p:pic>
      <p:sp>
        <p:nvSpPr>
          <p:cNvPr id="2646" name="Google Shape;2646;p179"/>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79"/>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648" name="Google Shape;2648;p179"/>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649" name="Google Shape;2649;p179"/>
          <p:cNvSpPr/>
          <p:nvPr/>
        </p:nvSpPr>
        <p:spPr>
          <a:xfrm>
            <a:off x="2699300" y="2806300"/>
            <a:ext cx="790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79"/>
          <p:cNvSpPr/>
          <p:nvPr/>
        </p:nvSpPr>
        <p:spPr>
          <a:xfrm>
            <a:off x="4803788" y="2806300"/>
            <a:ext cx="8418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1" name="Google Shape;2651;p179"/>
          <p:cNvPicPr preferRelativeResize="0"/>
          <p:nvPr/>
        </p:nvPicPr>
        <p:blipFill>
          <a:blip r:embed="rId4">
            <a:alphaModFix/>
          </a:blip>
          <a:stretch>
            <a:fillRect/>
          </a:stretch>
        </p:blipFill>
        <p:spPr>
          <a:xfrm>
            <a:off x="3095625" y="2589204"/>
            <a:ext cx="169650" cy="169650"/>
          </a:xfrm>
          <a:prstGeom prst="rect">
            <a:avLst/>
          </a:prstGeom>
          <a:noFill/>
          <a:ln>
            <a:noFill/>
          </a:ln>
        </p:spPr>
      </p:pic>
      <p:pic>
        <p:nvPicPr>
          <p:cNvPr id="2652" name="Google Shape;2652;p179"/>
          <p:cNvPicPr preferRelativeResize="0"/>
          <p:nvPr/>
        </p:nvPicPr>
        <p:blipFill>
          <a:blip r:embed="rId5">
            <a:alphaModFix/>
          </a:blip>
          <a:stretch>
            <a:fillRect/>
          </a:stretch>
        </p:blipFill>
        <p:spPr>
          <a:xfrm>
            <a:off x="5158025" y="2511202"/>
            <a:ext cx="133350" cy="2476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6" name="Shape 2656"/>
        <p:cNvGrpSpPr/>
        <p:nvPr/>
      </p:nvGrpSpPr>
      <p:grpSpPr>
        <a:xfrm>
          <a:off x="0" y="0"/>
          <a:ext cx="0" cy="0"/>
          <a:chOff x="0" y="0"/>
          <a:chExt cx="0" cy="0"/>
        </a:xfrm>
      </p:grpSpPr>
      <p:sp>
        <p:nvSpPr>
          <p:cNvPr id="2657" name="Google Shape;2657;p180"/>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658" name="Google Shape;2658;p180"/>
          <p:cNvSpPr/>
          <p:nvPr/>
        </p:nvSpPr>
        <p:spPr>
          <a:xfrm>
            <a:off x="1625425" y="2806300"/>
            <a:ext cx="31413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80"/>
          <p:cNvSpPr/>
          <p:nvPr/>
        </p:nvSpPr>
        <p:spPr>
          <a:xfrm>
            <a:off x="4803788" y="2806300"/>
            <a:ext cx="8418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80"/>
          <p:cNvSpPr/>
          <p:nvPr/>
        </p:nvSpPr>
        <p:spPr>
          <a:xfrm>
            <a:off x="5682675" y="2806300"/>
            <a:ext cx="13620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80"/>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pic>
        <p:nvPicPr>
          <p:cNvPr id="2662" name="Google Shape;2662;p180"/>
          <p:cNvPicPr preferRelativeResize="0"/>
          <p:nvPr/>
        </p:nvPicPr>
        <p:blipFill>
          <a:blip r:embed="rId3">
            <a:alphaModFix/>
          </a:blip>
          <a:stretch>
            <a:fillRect/>
          </a:stretch>
        </p:blipFill>
        <p:spPr>
          <a:xfrm>
            <a:off x="3095625" y="2589204"/>
            <a:ext cx="169650" cy="169650"/>
          </a:xfrm>
          <a:prstGeom prst="rect">
            <a:avLst/>
          </a:prstGeom>
          <a:noFill/>
          <a:ln>
            <a:noFill/>
          </a:ln>
        </p:spPr>
      </p:pic>
      <p:pic>
        <p:nvPicPr>
          <p:cNvPr id="2663" name="Google Shape;2663;p180"/>
          <p:cNvPicPr preferRelativeResize="0"/>
          <p:nvPr/>
        </p:nvPicPr>
        <p:blipFill>
          <a:blip r:embed="rId4">
            <a:alphaModFix/>
          </a:blip>
          <a:stretch>
            <a:fillRect/>
          </a:stretch>
        </p:blipFill>
        <p:spPr>
          <a:xfrm>
            <a:off x="5158025" y="2511202"/>
            <a:ext cx="133350" cy="247658"/>
          </a:xfrm>
          <a:prstGeom prst="rect">
            <a:avLst/>
          </a:prstGeom>
          <a:noFill/>
          <a:ln>
            <a:noFill/>
          </a:ln>
        </p:spPr>
      </p:pic>
      <p:pic>
        <p:nvPicPr>
          <p:cNvPr id="2664" name="Google Shape;2664;p180"/>
          <p:cNvPicPr preferRelativeResize="0"/>
          <p:nvPr/>
        </p:nvPicPr>
        <p:blipFill>
          <a:blip r:embed="rId3">
            <a:alphaModFix/>
          </a:blip>
          <a:stretch>
            <a:fillRect/>
          </a:stretch>
        </p:blipFill>
        <p:spPr>
          <a:xfrm>
            <a:off x="6278850" y="2589204"/>
            <a:ext cx="169650" cy="169650"/>
          </a:xfrm>
          <a:prstGeom prst="rect">
            <a:avLst/>
          </a:prstGeom>
          <a:noFill/>
          <a:ln>
            <a:noFill/>
          </a:ln>
        </p:spPr>
      </p:pic>
      <p:pic>
        <p:nvPicPr>
          <p:cNvPr id="2665" name="Google Shape;2665;p180"/>
          <p:cNvPicPr preferRelativeResize="0"/>
          <p:nvPr/>
        </p:nvPicPr>
        <p:blipFill>
          <a:blip r:embed="rId5">
            <a:alphaModFix/>
          </a:blip>
          <a:stretch>
            <a:fillRect/>
          </a:stretch>
        </p:blipFill>
        <p:spPr>
          <a:xfrm>
            <a:off x="1547825" y="1340479"/>
            <a:ext cx="5820351" cy="759783"/>
          </a:xfrm>
          <a:prstGeom prst="rect">
            <a:avLst/>
          </a:prstGeom>
          <a:noFill/>
          <a:ln>
            <a:noFill/>
          </a:ln>
        </p:spPr>
      </p:pic>
      <p:sp>
        <p:nvSpPr>
          <p:cNvPr id="2666" name="Google Shape;2666;p180"/>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0" name="Shape 2670"/>
        <p:cNvGrpSpPr/>
        <p:nvPr/>
      </p:nvGrpSpPr>
      <p:grpSpPr>
        <a:xfrm>
          <a:off x="0" y="0"/>
          <a:ext cx="0" cy="0"/>
          <a:chOff x="0" y="0"/>
          <a:chExt cx="0" cy="0"/>
        </a:xfrm>
      </p:grpSpPr>
      <p:sp>
        <p:nvSpPr>
          <p:cNvPr id="2671" name="Google Shape;2671;p181"/>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672" name="Google Shape;2672;p181"/>
          <p:cNvSpPr/>
          <p:nvPr/>
        </p:nvSpPr>
        <p:spPr>
          <a:xfrm>
            <a:off x="1662375" y="2806300"/>
            <a:ext cx="2905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81"/>
          <p:cNvSpPr/>
          <p:nvPr/>
        </p:nvSpPr>
        <p:spPr>
          <a:xfrm>
            <a:off x="5908850" y="2806300"/>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81"/>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pic>
        <p:nvPicPr>
          <p:cNvPr id="2675" name="Google Shape;2675;p181"/>
          <p:cNvPicPr preferRelativeResize="0"/>
          <p:nvPr/>
        </p:nvPicPr>
        <p:blipFill>
          <a:blip r:embed="rId3">
            <a:alphaModFix/>
          </a:blip>
          <a:stretch>
            <a:fillRect/>
          </a:stretch>
        </p:blipFill>
        <p:spPr>
          <a:xfrm>
            <a:off x="3095625" y="2589204"/>
            <a:ext cx="169650" cy="169650"/>
          </a:xfrm>
          <a:prstGeom prst="rect">
            <a:avLst/>
          </a:prstGeom>
          <a:noFill/>
          <a:ln>
            <a:noFill/>
          </a:ln>
        </p:spPr>
      </p:pic>
      <p:pic>
        <p:nvPicPr>
          <p:cNvPr id="2676" name="Google Shape;2676;p181"/>
          <p:cNvPicPr preferRelativeResize="0"/>
          <p:nvPr/>
        </p:nvPicPr>
        <p:blipFill>
          <a:blip r:embed="rId4">
            <a:alphaModFix/>
          </a:blip>
          <a:stretch>
            <a:fillRect/>
          </a:stretch>
        </p:blipFill>
        <p:spPr>
          <a:xfrm>
            <a:off x="6434875" y="2511202"/>
            <a:ext cx="133350" cy="247658"/>
          </a:xfrm>
          <a:prstGeom prst="rect">
            <a:avLst/>
          </a:prstGeom>
          <a:noFill/>
          <a:ln>
            <a:noFill/>
          </a:ln>
        </p:spPr>
      </p:pic>
      <p:pic>
        <p:nvPicPr>
          <p:cNvPr id="2677" name="Google Shape;2677;p181"/>
          <p:cNvPicPr preferRelativeResize="0"/>
          <p:nvPr/>
        </p:nvPicPr>
        <p:blipFill>
          <a:blip r:embed="rId5">
            <a:alphaModFix/>
          </a:blip>
          <a:stretch>
            <a:fillRect/>
          </a:stretch>
        </p:blipFill>
        <p:spPr>
          <a:xfrm>
            <a:off x="1547825" y="1340479"/>
            <a:ext cx="5820351" cy="759783"/>
          </a:xfrm>
          <a:prstGeom prst="rect">
            <a:avLst/>
          </a:prstGeom>
          <a:noFill/>
          <a:ln>
            <a:noFill/>
          </a:ln>
        </p:spPr>
      </p:pic>
      <p:sp>
        <p:nvSpPr>
          <p:cNvPr id="2678" name="Google Shape;2678;p181"/>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2" name="Shape 2682"/>
        <p:cNvGrpSpPr/>
        <p:nvPr/>
      </p:nvGrpSpPr>
      <p:grpSpPr>
        <a:xfrm>
          <a:off x="0" y="0"/>
          <a:ext cx="0" cy="0"/>
          <a:chOff x="0" y="0"/>
          <a:chExt cx="0" cy="0"/>
        </a:xfrm>
      </p:grpSpPr>
      <p:sp>
        <p:nvSpPr>
          <p:cNvPr id="2683" name="Google Shape;2683;p182"/>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684" name="Google Shape;2684;p182"/>
          <p:cNvSpPr/>
          <p:nvPr/>
        </p:nvSpPr>
        <p:spPr>
          <a:xfrm>
            <a:off x="1662375" y="2806300"/>
            <a:ext cx="2905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2"/>
          <p:cNvSpPr/>
          <p:nvPr/>
        </p:nvSpPr>
        <p:spPr>
          <a:xfrm>
            <a:off x="5908850" y="2806300"/>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_boldsymbol_the.pdf" id="2686" name="Google Shape;2686;p182"/>
          <p:cNvPicPr preferRelativeResize="0"/>
          <p:nvPr/>
        </p:nvPicPr>
        <p:blipFill rotWithShape="1">
          <a:blip r:embed="rId3">
            <a:alphaModFix/>
          </a:blip>
          <a:srcRect b="0" l="0" r="0" t="0"/>
          <a:stretch/>
        </p:blipFill>
        <p:spPr>
          <a:xfrm>
            <a:off x="2968776" y="3612245"/>
            <a:ext cx="2978446" cy="370200"/>
          </a:xfrm>
          <a:prstGeom prst="rect">
            <a:avLst/>
          </a:prstGeom>
          <a:noFill/>
          <a:ln>
            <a:noFill/>
          </a:ln>
        </p:spPr>
      </p:pic>
      <p:sp>
        <p:nvSpPr>
          <p:cNvPr id="2687" name="Google Shape;2687;p182"/>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688" name="Google Shape;2688;p182"/>
          <p:cNvSpPr/>
          <p:nvPr/>
        </p:nvSpPr>
        <p:spPr>
          <a:xfrm>
            <a:off x="2905575" y="3612250"/>
            <a:ext cx="1048800" cy="3702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9" name="Google Shape;2689;p182"/>
          <p:cNvPicPr preferRelativeResize="0"/>
          <p:nvPr/>
        </p:nvPicPr>
        <p:blipFill>
          <a:blip r:embed="rId4">
            <a:alphaModFix/>
          </a:blip>
          <a:stretch>
            <a:fillRect/>
          </a:stretch>
        </p:blipFill>
        <p:spPr>
          <a:xfrm>
            <a:off x="3095625" y="2589204"/>
            <a:ext cx="169650" cy="169650"/>
          </a:xfrm>
          <a:prstGeom prst="rect">
            <a:avLst/>
          </a:prstGeom>
          <a:noFill/>
          <a:ln>
            <a:noFill/>
          </a:ln>
        </p:spPr>
      </p:pic>
      <p:pic>
        <p:nvPicPr>
          <p:cNvPr id="2690" name="Google Shape;2690;p182"/>
          <p:cNvPicPr preferRelativeResize="0"/>
          <p:nvPr/>
        </p:nvPicPr>
        <p:blipFill>
          <a:blip r:embed="rId5">
            <a:alphaModFix/>
          </a:blip>
          <a:stretch>
            <a:fillRect/>
          </a:stretch>
        </p:blipFill>
        <p:spPr>
          <a:xfrm>
            <a:off x="6434875" y="2511202"/>
            <a:ext cx="133350" cy="247658"/>
          </a:xfrm>
          <a:prstGeom prst="rect">
            <a:avLst/>
          </a:prstGeom>
          <a:noFill/>
          <a:ln>
            <a:noFill/>
          </a:ln>
        </p:spPr>
      </p:pic>
      <p:pic>
        <p:nvPicPr>
          <p:cNvPr id="2691" name="Google Shape;2691;p182"/>
          <p:cNvPicPr preferRelativeResize="0"/>
          <p:nvPr/>
        </p:nvPicPr>
        <p:blipFill>
          <a:blip r:embed="rId6">
            <a:alphaModFix/>
          </a:blip>
          <a:stretch>
            <a:fillRect/>
          </a:stretch>
        </p:blipFill>
        <p:spPr>
          <a:xfrm>
            <a:off x="1547825" y="1340479"/>
            <a:ext cx="5820351" cy="759783"/>
          </a:xfrm>
          <a:prstGeom prst="rect">
            <a:avLst/>
          </a:prstGeom>
          <a:noFill/>
          <a:ln>
            <a:noFill/>
          </a:ln>
        </p:spPr>
      </p:pic>
      <p:sp>
        <p:nvSpPr>
          <p:cNvPr id="2692" name="Google Shape;2692;p182"/>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82"/>
          <p:cNvSpPr/>
          <p:nvPr/>
        </p:nvSpPr>
        <p:spPr>
          <a:xfrm>
            <a:off x="4135825" y="173467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7" name="Shape 2697"/>
        <p:cNvGrpSpPr/>
        <p:nvPr/>
      </p:nvGrpSpPr>
      <p:grpSpPr>
        <a:xfrm>
          <a:off x="0" y="0"/>
          <a:ext cx="0" cy="0"/>
          <a:chOff x="0" y="0"/>
          <a:chExt cx="0" cy="0"/>
        </a:xfrm>
      </p:grpSpPr>
      <p:pic>
        <p:nvPicPr>
          <p:cNvPr id="2698" name="Google Shape;2698;p183"/>
          <p:cNvPicPr preferRelativeResize="0"/>
          <p:nvPr/>
        </p:nvPicPr>
        <p:blipFill>
          <a:blip r:embed="rId3">
            <a:alphaModFix/>
          </a:blip>
          <a:stretch>
            <a:fillRect/>
          </a:stretch>
        </p:blipFill>
        <p:spPr>
          <a:xfrm>
            <a:off x="1547825" y="1340479"/>
            <a:ext cx="5820351" cy="759783"/>
          </a:xfrm>
          <a:prstGeom prst="rect">
            <a:avLst/>
          </a:prstGeom>
          <a:noFill/>
          <a:ln>
            <a:noFill/>
          </a:ln>
        </p:spPr>
      </p:pic>
      <p:sp>
        <p:nvSpPr>
          <p:cNvPr id="2699" name="Google Shape;2699;p183"/>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700" name="Google Shape;2700;p183"/>
          <p:cNvSpPr/>
          <p:nvPr/>
        </p:nvSpPr>
        <p:spPr>
          <a:xfrm>
            <a:off x="1662375" y="2806300"/>
            <a:ext cx="2905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83"/>
          <p:cNvSpPr/>
          <p:nvPr/>
        </p:nvSpPr>
        <p:spPr>
          <a:xfrm>
            <a:off x="5908850" y="2806300"/>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_boldsymbol_the.pdf" id="2702" name="Google Shape;2702;p183"/>
          <p:cNvPicPr preferRelativeResize="0"/>
          <p:nvPr/>
        </p:nvPicPr>
        <p:blipFill rotWithShape="1">
          <a:blip r:embed="rId4">
            <a:alphaModFix/>
          </a:blip>
          <a:srcRect b="0" l="0" r="0" t="0"/>
          <a:stretch/>
        </p:blipFill>
        <p:spPr>
          <a:xfrm>
            <a:off x="2968776" y="3612245"/>
            <a:ext cx="2978446" cy="370200"/>
          </a:xfrm>
          <a:prstGeom prst="rect">
            <a:avLst/>
          </a:prstGeom>
          <a:noFill/>
          <a:ln>
            <a:noFill/>
          </a:ln>
        </p:spPr>
      </p:pic>
      <p:sp>
        <p:nvSpPr>
          <p:cNvPr id="2703" name="Google Shape;2703;p183"/>
          <p:cNvSpPr/>
          <p:nvPr/>
        </p:nvSpPr>
        <p:spPr>
          <a:xfrm>
            <a:off x="5221850" y="1738050"/>
            <a:ext cx="1868100" cy="3105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83"/>
          <p:cNvSpPr/>
          <p:nvPr/>
        </p:nvSpPr>
        <p:spPr>
          <a:xfrm>
            <a:off x="5947225" y="2011575"/>
            <a:ext cx="1868094" cy="310490"/>
          </a:xfrm>
          <a:custGeom>
            <a:rect b="b" l="l" r="r" t="t"/>
            <a:pathLst>
              <a:path extrusionOk="0" h="19497" w="75054">
                <a:moveTo>
                  <a:pt x="0" y="3621"/>
                </a:moveTo>
                <a:cubicBezTo>
                  <a:pt x="9546" y="6255"/>
                  <a:pt x="44769" y="20026"/>
                  <a:pt x="57278" y="19422"/>
                </a:cubicBezTo>
                <a:cubicBezTo>
                  <a:pt x="69787" y="18819"/>
                  <a:pt x="72091" y="3237"/>
                  <a:pt x="75054" y="0"/>
                </a:cubicBezTo>
              </a:path>
            </a:pathLst>
          </a:custGeom>
          <a:noFill/>
          <a:ln cap="flat" cmpd="sng" w="28575">
            <a:solidFill>
              <a:srgbClr val="A4C2F4"/>
            </a:solidFill>
            <a:prstDash val="solid"/>
            <a:round/>
            <a:headEnd len="med" w="med" type="none"/>
            <a:tailEnd len="med" w="med" type="triangle"/>
          </a:ln>
        </p:spPr>
      </p:sp>
      <p:sp>
        <p:nvSpPr>
          <p:cNvPr id="2705" name="Google Shape;2705;p183"/>
          <p:cNvSpPr txBox="1"/>
          <p:nvPr>
            <p:ph idx="1" type="body"/>
          </p:nvPr>
        </p:nvSpPr>
        <p:spPr>
          <a:xfrm>
            <a:off x="7955450" y="1427550"/>
            <a:ext cx="752700" cy="310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t>Tokyo</a:t>
            </a:r>
            <a:endParaRPr sz="1600"/>
          </a:p>
          <a:p>
            <a:pPr indent="0" lvl="0" marL="0" rtl="0" algn="l">
              <a:lnSpc>
                <a:spcPct val="100000"/>
              </a:lnSpc>
              <a:spcBef>
                <a:spcPts val="500"/>
              </a:spcBef>
              <a:spcAft>
                <a:spcPts val="0"/>
              </a:spcAft>
              <a:buNone/>
            </a:pPr>
            <a:r>
              <a:rPr lang="en" sz="1600"/>
              <a:t>London</a:t>
            </a:r>
            <a:endParaRPr sz="1600"/>
          </a:p>
          <a:p>
            <a:pPr indent="0" lvl="0" marL="0" rtl="0" algn="l">
              <a:lnSpc>
                <a:spcPct val="100000"/>
              </a:lnSpc>
              <a:spcBef>
                <a:spcPts val="500"/>
              </a:spcBef>
              <a:spcAft>
                <a:spcPts val="0"/>
              </a:spcAft>
              <a:buNone/>
            </a:pPr>
            <a:r>
              <a:rPr lang="en" sz="1600"/>
              <a:t>dog</a:t>
            </a:r>
            <a:endParaRPr sz="1600"/>
          </a:p>
          <a:p>
            <a:pPr indent="0" lvl="0" marL="0" rtl="0" algn="l">
              <a:lnSpc>
                <a:spcPct val="100000"/>
              </a:lnSpc>
              <a:spcBef>
                <a:spcPts val="500"/>
              </a:spcBef>
              <a:spcAft>
                <a:spcPts val="500"/>
              </a:spcAft>
              <a:buNone/>
            </a:pPr>
            <a:r>
              <a:rPr lang="en" sz="1600"/>
              <a:t>cat</a:t>
            </a:r>
            <a:endParaRPr sz="1600"/>
          </a:p>
        </p:txBody>
      </p:sp>
      <p:sp>
        <p:nvSpPr>
          <p:cNvPr id="2706" name="Google Shape;2706;p183"/>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pic>
        <p:nvPicPr>
          <p:cNvPr id="2707" name="Google Shape;2707;p183"/>
          <p:cNvPicPr preferRelativeResize="0"/>
          <p:nvPr/>
        </p:nvPicPr>
        <p:blipFill>
          <a:blip r:embed="rId5">
            <a:alphaModFix/>
          </a:blip>
          <a:stretch>
            <a:fillRect/>
          </a:stretch>
        </p:blipFill>
        <p:spPr>
          <a:xfrm>
            <a:off x="3095625" y="2589204"/>
            <a:ext cx="169650" cy="169650"/>
          </a:xfrm>
          <a:prstGeom prst="rect">
            <a:avLst/>
          </a:prstGeom>
          <a:noFill/>
          <a:ln>
            <a:noFill/>
          </a:ln>
        </p:spPr>
      </p:pic>
      <p:pic>
        <p:nvPicPr>
          <p:cNvPr id="2708" name="Google Shape;2708;p183"/>
          <p:cNvPicPr preferRelativeResize="0"/>
          <p:nvPr/>
        </p:nvPicPr>
        <p:blipFill>
          <a:blip r:embed="rId6">
            <a:alphaModFix/>
          </a:blip>
          <a:stretch>
            <a:fillRect/>
          </a:stretch>
        </p:blipFill>
        <p:spPr>
          <a:xfrm>
            <a:off x="6434875" y="2511202"/>
            <a:ext cx="133350" cy="24765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2" name="Shape 2712"/>
        <p:cNvGrpSpPr/>
        <p:nvPr/>
      </p:nvGrpSpPr>
      <p:grpSpPr>
        <a:xfrm>
          <a:off x="0" y="0"/>
          <a:ext cx="0" cy="0"/>
          <a:chOff x="0" y="0"/>
          <a:chExt cx="0" cy="0"/>
        </a:xfrm>
      </p:grpSpPr>
      <p:pic>
        <p:nvPicPr>
          <p:cNvPr id="2713" name="Google Shape;2713;p184"/>
          <p:cNvPicPr preferRelativeResize="0"/>
          <p:nvPr/>
        </p:nvPicPr>
        <p:blipFill>
          <a:blip r:embed="rId3">
            <a:alphaModFix/>
          </a:blip>
          <a:stretch>
            <a:fillRect/>
          </a:stretch>
        </p:blipFill>
        <p:spPr>
          <a:xfrm>
            <a:off x="1547825" y="1340479"/>
            <a:ext cx="5820351" cy="759783"/>
          </a:xfrm>
          <a:prstGeom prst="rect">
            <a:avLst/>
          </a:prstGeom>
          <a:noFill/>
          <a:ln>
            <a:noFill/>
          </a:ln>
        </p:spPr>
      </p:pic>
      <p:sp>
        <p:nvSpPr>
          <p:cNvPr id="2714" name="Google Shape;2714;p184"/>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715" name="Google Shape;2715;p184"/>
          <p:cNvSpPr/>
          <p:nvPr/>
        </p:nvSpPr>
        <p:spPr>
          <a:xfrm>
            <a:off x="1662375" y="2806300"/>
            <a:ext cx="2905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84"/>
          <p:cNvSpPr/>
          <p:nvPr/>
        </p:nvSpPr>
        <p:spPr>
          <a:xfrm>
            <a:off x="5908850" y="2806300"/>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_boldsymbol_the.pdf" id="2717" name="Google Shape;2717;p184"/>
          <p:cNvPicPr preferRelativeResize="0"/>
          <p:nvPr/>
        </p:nvPicPr>
        <p:blipFill rotWithShape="1">
          <a:blip r:embed="rId4">
            <a:alphaModFix/>
          </a:blip>
          <a:srcRect b="0" l="0" r="0" t="0"/>
          <a:stretch/>
        </p:blipFill>
        <p:spPr>
          <a:xfrm>
            <a:off x="2968776" y="3612245"/>
            <a:ext cx="2978446" cy="370200"/>
          </a:xfrm>
          <a:prstGeom prst="rect">
            <a:avLst/>
          </a:prstGeom>
          <a:noFill/>
          <a:ln>
            <a:noFill/>
          </a:ln>
        </p:spPr>
      </p:pic>
      <p:sp>
        <p:nvSpPr>
          <p:cNvPr id="2718" name="Google Shape;2718;p184"/>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19" name="Google Shape;2719;p184"/>
          <p:cNvSpPr/>
          <p:nvPr/>
        </p:nvSpPr>
        <p:spPr>
          <a:xfrm>
            <a:off x="2509175" y="1523600"/>
            <a:ext cx="639600" cy="4299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0" name="Google Shape;2720;p184"/>
          <p:cNvPicPr preferRelativeResize="0"/>
          <p:nvPr/>
        </p:nvPicPr>
        <p:blipFill>
          <a:blip r:embed="rId5">
            <a:alphaModFix/>
          </a:blip>
          <a:stretch>
            <a:fillRect/>
          </a:stretch>
        </p:blipFill>
        <p:spPr>
          <a:xfrm>
            <a:off x="3095625" y="2589204"/>
            <a:ext cx="169650" cy="169650"/>
          </a:xfrm>
          <a:prstGeom prst="rect">
            <a:avLst/>
          </a:prstGeom>
          <a:noFill/>
          <a:ln>
            <a:noFill/>
          </a:ln>
        </p:spPr>
      </p:pic>
      <p:pic>
        <p:nvPicPr>
          <p:cNvPr id="2721" name="Google Shape;2721;p184"/>
          <p:cNvPicPr preferRelativeResize="0"/>
          <p:nvPr/>
        </p:nvPicPr>
        <p:blipFill>
          <a:blip r:embed="rId6">
            <a:alphaModFix/>
          </a:blip>
          <a:stretch>
            <a:fillRect/>
          </a:stretch>
        </p:blipFill>
        <p:spPr>
          <a:xfrm>
            <a:off x="6434875" y="2511202"/>
            <a:ext cx="133350" cy="2476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113"/>
          <p:cNvSpPr txBox="1"/>
          <p:nvPr>
            <p:ph idx="1" type="body"/>
          </p:nvPr>
        </p:nvSpPr>
        <p:spPr>
          <a:xfrm>
            <a:off x="602850" y="980292"/>
            <a:ext cx="7938300" cy="13854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400"/>
              <a:t>The ability to </a:t>
            </a:r>
            <a:r>
              <a:rPr b="1" lang="en" sz="1400"/>
              <a:t>acquire</a:t>
            </a:r>
            <a:r>
              <a:rPr lang="en" sz="1400"/>
              <a:t>, </a:t>
            </a:r>
            <a:r>
              <a:rPr b="1" lang="en" sz="1400"/>
              <a:t>store</a:t>
            </a:r>
            <a:r>
              <a:rPr lang="en" sz="1400"/>
              <a:t>, and </a:t>
            </a:r>
            <a:r>
              <a:rPr b="1" lang="en" sz="1400"/>
              <a:t>reuse</a:t>
            </a:r>
            <a:r>
              <a:rPr lang="en" sz="1400"/>
              <a:t> knowledge (about a language’s lexicon, syntax, semantics, and pragmatic conventions) from </a:t>
            </a:r>
            <a:r>
              <a:rPr b="1" lang="en" sz="1400"/>
              <a:t>textual</a:t>
            </a:r>
            <a:r>
              <a:rPr lang="en" sz="1400"/>
              <a:t> </a:t>
            </a:r>
            <a:r>
              <a:rPr b="1" lang="en" sz="1400"/>
              <a:t>data</a:t>
            </a:r>
            <a:r>
              <a:rPr lang="en" sz="1400"/>
              <a:t> to </a:t>
            </a:r>
            <a:r>
              <a:rPr b="1" lang="en" sz="1400"/>
              <a:t>adapt</a:t>
            </a:r>
            <a:r>
              <a:rPr lang="en" sz="1400"/>
              <a:t> </a:t>
            </a:r>
            <a:r>
              <a:rPr lang="en" sz="1400"/>
              <a:t>to new tasks </a:t>
            </a:r>
            <a:r>
              <a:rPr b="1" lang="en" sz="1400"/>
              <a:t>quickly</a:t>
            </a:r>
            <a:r>
              <a:rPr lang="en" sz="1400"/>
              <a:t> </a:t>
            </a:r>
            <a:r>
              <a:rPr b="1" lang="en" sz="1400"/>
              <a:t>without forgetting </a:t>
            </a:r>
            <a:r>
              <a:rPr lang="en" sz="1400"/>
              <a:t>old ones</a:t>
            </a:r>
            <a:r>
              <a:rPr lang="en" sz="1400"/>
              <a:t>.</a:t>
            </a:r>
            <a:endParaRPr sz="1400"/>
          </a:p>
        </p:txBody>
      </p:sp>
      <p:sp>
        <p:nvSpPr>
          <p:cNvPr id="1626" name="Google Shape;1626;p113"/>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General Linguistic Intelligence</a:t>
            </a:r>
            <a:endParaRPr/>
          </a:p>
        </p:txBody>
      </p:sp>
      <p:pic>
        <p:nvPicPr>
          <p:cNvPr id="1627" name="Google Shape;1627;p113"/>
          <p:cNvPicPr preferRelativeResize="0"/>
          <p:nvPr/>
        </p:nvPicPr>
        <p:blipFill>
          <a:blip r:embed="rId3">
            <a:alphaModFix/>
          </a:blip>
          <a:stretch>
            <a:fillRect/>
          </a:stretch>
        </p:blipFill>
        <p:spPr>
          <a:xfrm>
            <a:off x="989787" y="2066550"/>
            <a:ext cx="2336923" cy="232839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5" name="Shape 2725"/>
        <p:cNvGrpSpPr/>
        <p:nvPr/>
      </p:nvGrpSpPr>
      <p:grpSpPr>
        <a:xfrm>
          <a:off x="0" y="0"/>
          <a:ext cx="0" cy="0"/>
          <a:chOff x="0" y="0"/>
          <a:chExt cx="0" cy="0"/>
        </a:xfrm>
      </p:grpSpPr>
      <p:sp>
        <p:nvSpPr>
          <p:cNvPr id="2726" name="Google Shape;2726;p185"/>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727" name="Google Shape;2727;p185"/>
          <p:cNvSpPr/>
          <p:nvPr/>
        </p:nvSpPr>
        <p:spPr>
          <a:xfrm>
            <a:off x="1662375" y="2806300"/>
            <a:ext cx="2905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85"/>
          <p:cNvSpPr/>
          <p:nvPr/>
        </p:nvSpPr>
        <p:spPr>
          <a:xfrm>
            <a:off x="5908850" y="2806300"/>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_boldsymbol_the.pdf" id="2729" name="Google Shape;2729;p185"/>
          <p:cNvPicPr preferRelativeResize="0"/>
          <p:nvPr/>
        </p:nvPicPr>
        <p:blipFill rotWithShape="1">
          <a:blip r:embed="rId3">
            <a:alphaModFix/>
          </a:blip>
          <a:srcRect b="0" l="0" r="0" t="0"/>
          <a:stretch/>
        </p:blipFill>
        <p:spPr>
          <a:xfrm>
            <a:off x="2968776" y="3612245"/>
            <a:ext cx="2978446" cy="370200"/>
          </a:xfrm>
          <a:prstGeom prst="rect">
            <a:avLst/>
          </a:prstGeom>
          <a:noFill/>
          <a:ln>
            <a:noFill/>
          </a:ln>
        </p:spPr>
      </p:pic>
      <p:sp>
        <p:nvSpPr>
          <p:cNvPr id="2730" name="Google Shape;2730;p185"/>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pic>
        <p:nvPicPr>
          <p:cNvPr id="2731" name="Google Shape;2731;p185"/>
          <p:cNvPicPr preferRelativeResize="0"/>
          <p:nvPr/>
        </p:nvPicPr>
        <p:blipFill>
          <a:blip r:embed="rId4">
            <a:alphaModFix/>
          </a:blip>
          <a:stretch>
            <a:fillRect/>
          </a:stretch>
        </p:blipFill>
        <p:spPr>
          <a:xfrm>
            <a:off x="3095625" y="2589204"/>
            <a:ext cx="169650" cy="169650"/>
          </a:xfrm>
          <a:prstGeom prst="rect">
            <a:avLst/>
          </a:prstGeom>
          <a:noFill/>
          <a:ln>
            <a:noFill/>
          </a:ln>
        </p:spPr>
      </p:pic>
      <p:pic>
        <p:nvPicPr>
          <p:cNvPr id="2732" name="Google Shape;2732;p185"/>
          <p:cNvPicPr preferRelativeResize="0"/>
          <p:nvPr/>
        </p:nvPicPr>
        <p:blipFill>
          <a:blip r:embed="rId5">
            <a:alphaModFix/>
          </a:blip>
          <a:stretch>
            <a:fillRect/>
          </a:stretch>
        </p:blipFill>
        <p:spPr>
          <a:xfrm>
            <a:off x="6434875" y="2511202"/>
            <a:ext cx="133350" cy="247658"/>
          </a:xfrm>
          <a:prstGeom prst="rect">
            <a:avLst/>
          </a:prstGeom>
          <a:noFill/>
          <a:ln>
            <a:noFill/>
          </a:ln>
        </p:spPr>
      </p:pic>
      <p:pic>
        <p:nvPicPr>
          <p:cNvPr id="2733" name="Google Shape;2733;p185"/>
          <p:cNvPicPr preferRelativeResize="0"/>
          <p:nvPr/>
        </p:nvPicPr>
        <p:blipFill>
          <a:blip r:embed="rId6">
            <a:alphaModFix/>
          </a:blip>
          <a:stretch>
            <a:fillRect/>
          </a:stretch>
        </p:blipFill>
        <p:spPr>
          <a:xfrm>
            <a:off x="1547825" y="1340479"/>
            <a:ext cx="5820351" cy="759783"/>
          </a:xfrm>
          <a:prstGeom prst="rect">
            <a:avLst/>
          </a:prstGeom>
          <a:noFill/>
          <a:ln>
            <a:noFill/>
          </a:ln>
        </p:spPr>
      </p:pic>
      <p:sp>
        <p:nvSpPr>
          <p:cNvPr id="2734" name="Google Shape;2734;p185"/>
          <p:cNvSpPr/>
          <p:nvPr/>
        </p:nvSpPr>
        <p:spPr>
          <a:xfrm>
            <a:off x="1547825" y="1505425"/>
            <a:ext cx="801300" cy="4299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8" name="Shape 2738"/>
        <p:cNvGrpSpPr/>
        <p:nvPr/>
      </p:nvGrpSpPr>
      <p:grpSpPr>
        <a:xfrm>
          <a:off x="0" y="0"/>
          <a:ext cx="0" cy="0"/>
          <a:chOff x="0" y="0"/>
          <a:chExt cx="0" cy="0"/>
        </a:xfrm>
      </p:grpSpPr>
      <p:sp>
        <p:nvSpPr>
          <p:cNvPr id="2739" name="Google Shape;2739;p186"/>
          <p:cNvSpPr txBox="1"/>
          <p:nvPr>
            <p:ph idx="1" type="body"/>
          </p:nvPr>
        </p:nvSpPr>
        <p:spPr>
          <a:xfrm>
            <a:off x="1733250" y="28325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740" name="Google Shape;2740;p186"/>
          <p:cNvSpPr/>
          <p:nvPr/>
        </p:nvSpPr>
        <p:spPr>
          <a:xfrm>
            <a:off x="1662375" y="2806300"/>
            <a:ext cx="29052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86"/>
          <p:cNvSpPr/>
          <p:nvPr/>
        </p:nvSpPr>
        <p:spPr>
          <a:xfrm>
            <a:off x="5908850" y="2806300"/>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_boldsymbol_the.pdf" id="2742" name="Google Shape;2742;p186"/>
          <p:cNvPicPr preferRelativeResize="0"/>
          <p:nvPr/>
        </p:nvPicPr>
        <p:blipFill rotWithShape="1">
          <a:blip r:embed="rId3">
            <a:alphaModFix/>
          </a:blip>
          <a:srcRect b="0" l="0" r="0" t="0"/>
          <a:stretch/>
        </p:blipFill>
        <p:spPr>
          <a:xfrm>
            <a:off x="2968776" y="3612245"/>
            <a:ext cx="2978446" cy="370200"/>
          </a:xfrm>
          <a:prstGeom prst="rect">
            <a:avLst/>
          </a:prstGeom>
          <a:noFill/>
          <a:ln>
            <a:noFill/>
          </a:ln>
        </p:spPr>
      </p:pic>
      <p:sp>
        <p:nvSpPr>
          <p:cNvPr id="2743" name="Google Shape;2743;p186"/>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44" name="Google Shape;2744;p186"/>
          <p:cNvSpPr/>
          <p:nvPr/>
        </p:nvSpPr>
        <p:spPr>
          <a:xfrm>
            <a:off x="5221525" y="3612250"/>
            <a:ext cx="353400" cy="426600"/>
          </a:xfrm>
          <a:prstGeom prst="rect">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5" name="Google Shape;2745;p186"/>
          <p:cNvPicPr preferRelativeResize="0"/>
          <p:nvPr/>
        </p:nvPicPr>
        <p:blipFill>
          <a:blip r:embed="rId4">
            <a:alphaModFix/>
          </a:blip>
          <a:stretch>
            <a:fillRect/>
          </a:stretch>
        </p:blipFill>
        <p:spPr>
          <a:xfrm>
            <a:off x="3095625" y="2589204"/>
            <a:ext cx="169650" cy="169650"/>
          </a:xfrm>
          <a:prstGeom prst="rect">
            <a:avLst/>
          </a:prstGeom>
          <a:noFill/>
          <a:ln>
            <a:noFill/>
          </a:ln>
        </p:spPr>
      </p:pic>
      <p:pic>
        <p:nvPicPr>
          <p:cNvPr id="2746" name="Google Shape;2746;p186"/>
          <p:cNvPicPr preferRelativeResize="0"/>
          <p:nvPr/>
        </p:nvPicPr>
        <p:blipFill>
          <a:blip r:embed="rId5">
            <a:alphaModFix/>
          </a:blip>
          <a:stretch>
            <a:fillRect/>
          </a:stretch>
        </p:blipFill>
        <p:spPr>
          <a:xfrm>
            <a:off x="6434875" y="2511202"/>
            <a:ext cx="133350" cy="247658"/>
          </a:xfrm>
          <a:prstGeom prst="rect">
            <a:avLst/>
          </a:prstGeom>
          <a:noFill/>
          <a:ln>
            <a:noFill/>
          </a:ln>
        </p:spPr>
      </p:pic>
      <p:pic>
        <p:nvPicPr>
          <p:cNvPr id="2747" name="Google Shape;2747;p186"/>
          <p:cNvPicPr preferRelativeResize="0"/>
          <p:nvPr/>
        </p:nvPicPr>
        <p:blipFill>
          <a:blip r:embed="rId6">
            <a:alphaModFix/>
          </a:blip>
          <a:stretch>
            <a:fillRect/>
          </a:stretch>
        </p:blipFill>
        <p:spPr>
          <a:xfrm>
            <a:off x="1547825" y="1340479"/>
            <a:ext cx="5820351" cy="7597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51" name="Shape 2751"/>
        <p:cNvGrpSpPr/>
        <p:nvPr/>
      </p:nvGrpSpPr>
      <p:grpSpPr>
        <a:xfrm>
          <a:off x="0" y="0"/>
          <a:ext cx="0" cy="0"/>
          <a:chOff x="0" y="0"/>
          <a:chExt cx="0" cy="0"/>
        </a:xfrm>
      </p:grpSpPr>
      <p:sp>
        <p:nvSpPr>
          <p:cNvPr id="2752" name="Google Shape;2752;p187"/>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53" name="Google Shape;2753;p187"/>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id="2754" name="Google Shape;2754;p187"/>
          <p:cNvPicPr preferRelativeResize="0"/>
          <p:nvPr/>
        </p:nvPicPr>
        <p:blipFill>
          <a:blip r:embed="rId3">
            <a:alphaModFix/>
          </a:blip>
          <a:stretch>
            <a:fillRect/>
          </a:stretch>
        </p:blipFill>
        <p:spPr>
          <a:xfrm>
            <a:off x="1547825" y="1340479"/>
            <a:ext cx="5820351" cy="75978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58" name="Shape 2758"/>
        <p:cNvGrpSpPr/>
        <p:nvPr/>
      </p:nvGrpSpPr>
      <p:grpSpPr>
        <a:xfrm>
          <a:off x="0" y="0"/>
          <a:ext cx="0" cy="0"/>
          <a:chOff x="0" y="0"/>
          <a:chExt cx="0" cy="0"/>
        </a:xfrm>
      </p:grpSpPr>
      <p:sp>
        <p:nvSpPr>
          <p:cNvPr id="2759" name="Google Shape;2759;p188"/>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60" name="Google Shape;2760;p188"/>
          <p:cNvSpPr/>
          <p:nvPr/>
        </p:nvSpPr>
        <p:spPr>
          <a:xfrm>
            <a:off x="2235725" y="2730100"/>
            <a:ext cx="8979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8"/>
          <p:cNvSpPr/>
          <p:nvPr/>
        </p:nvSpPr>
        <p:spPr>
          <a:xfrm>
            <a:off x="4498988" y="2730100"/>
            <a:ext cx="8418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2" name="Google Shape;2762;p188"/>
          <p:cNvPicPr preferRelativeResize="0"/>
          <p:nvPr/>
        </p:nvPicPr>
        <p:blipFill>
          <a:blip r:embed="rId3">
            <a:alphaModFix/>
          </a:blip>
          <a:stretch>
            <a:fillRect/>
          </a:stretch>
        </p:blipFill>
        <p:spPr>
          <a:xfrm>
            <a:off x="2599850" y="2513004"/>
            <a:ext cx="169650" cy="169650"/>
          </a:xfrm>
          <a:prstGeom prst="rect">
            <a:avLst/>
          </a:prstGeom>
          <a:noFill/>
          <a:ln>
            <a:noFill/>
          </a:ln>
        </p:spPr>
      </p:pic>
      <p:pic>
        <p:nvPicPr>
          <p:cNvPr id="2763" name="Google Shape;2763;p188"/>
          <p:cNvPicPr preferRelativeResize="0"/>
          <p:nvPr/>
        </p:nvPicPr>
        <p:blipFill>
          <a:blip r:embed="rId4">
            <a:alphaModFix/>
          </a:blip>
          <a:stretch>
            <a:fillRect/>
          </a:stretch>
        </p:blipFill>
        <p:spPr>
          <a:xfrm>
            <a:off x="4853225" y="2435002"/>
            <a:ext cx="133350" cy="247658"/>
          </a:xfrm>
          <a:prstGeom prst="rect">
            <a:avLst/>
          </a:prstGeom>
          <a:noFill/>
          <a:ln>
            <a:noFill/>
          </a:ln>
        </p:spPr>
      </p:pic>
      <p:sp>
        <p:nvSpPr>
          <p:cNvPr id="2764" name="Google Shape;2764;p188"/>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id="2765" name="Google Shape;2765;p188"/>
          <p:cNvPicPr preferRelativeResize="0"/>
          <p:nvPr/>
        </p:nvPicPr>
        <p:blipFill>
          <a:blip r:embed="rId5">
            <a:alphaModFix/>
          </a:blip>
          <a:stretch>
            <a:fillRect/>
          </a:stretch>
        </p:blipFill>
        <p:spPr>
          <a:xfrm>
            <a:off x="1547825" y="1340479"/>
            <a:ext cx="5820351" cy="759783"/>
          </a:xfrm>
          <a:prstGeom prst="rect">
            <a:avLst/>
          </a:prstGeom>
          <a:noFill/>
          <a:ln>
            <a:noFill/>
          </a:ln>
        </p:spPr>
      </p:pic>
      <p:sp>
        <p:nvSpPr>
          <p:cNvPr id="2766" name="Google Shape;2766;p188"/>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70" name="Shape 2770"/>
        <p:cNvGrpSpPr/>
        <p:nvPr/>
      </p:nvGrpSpPr>
      <p:grpSpPr>
        <a:xfrm>
          <a:off x="0" y="0"/>
          <a:ext cx="0" cy="0"/>
          <a:chOff x="0" y="0"/>
          <a:chExt cx="0" cy="0"/>
        </a:xfrm>
      </p:grpSpPr>
      <p:sp>
        <p:nvSpPr>
          <p:cNvPr id="2771" name="Google Shape;2771;p189"/>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72" name="Google Shape;2772;p189"/>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9"/>
          <p:cNvSpPr/>
          <p:nvPr/>
        </p:nvSpPr>
        <p:spPr>
          <a:xfrm>
            <a:off x="4498988" y="2730100"/>
            <a:ext cx="8418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4" name="Google Shape;2774;p189"/>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775" name="Google Shape;2775;p189"/>
          <p:cNvPicPr preferRelativeResize="0"/>
          <p:nvPr/>
        </p:nvPicPr>
        <p:blipFill>
          <a:blip r:embed="rId4">
            <a:alphaModFix/>
          </a:blip>
          <a:stretch>
            <a:fillRect/>
          </a:stretch>
        </p:blipFill>
        <p:spPr>
          <a:xfrm>
            <a:off x="4853225" y="2435002"/>
            <a:ext cx="133350" cy="247658"/>
          </a:xfrm>
          <a:prstGeom prst="rect">
            <a:avLst/>
          </a:prstGeom>
          <a:noFill/>
          <a:ln>
            <a:noFill/>
          </a:ln>
        </p:spPr>
      </p:pic>
      <p:sp>
        <p:nvSpPr>
          <p:cNvPr id="2776" name="Google Shape;2776;p189"/>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sp>
        <p:nvSpPr>
          <p:cNvPr id="2777" name="Google Shape;2777;p189"/>
          <p:cNvSpPr/>
          <p:nvPr/>
        </p:nvSpPr>
        <p:spPr>
          <a:xfrm>
            <a:off x="5381675" y="2730100"/>
            <a:ext cx="1427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8" name="Google Shape;2778;p189"/>
          <p:cNvPicPr preferRelativeResize="0"/>
          <p:nvPr/>
        </p:nvPicPr>
        <p:blipFill>
          <a:blip r:embed="rId3">
            <a:alphaModFix/>
          </a:blip>
          <a:stretch>
            <a:fillRect/>
          </a:stretch>
        </p:blipFill>
        <p:spPr>
          <a:xfrm>
            <a:off x="6010550" y="2513004"/>
            <a:ext cx="169650" cy="169650"/>
          </a:xfrm>
          <a:prstGeom prst="rect">
            <a:avLst/>
          </a:prstGeom>
          <a:noFill/>
          <a:ln>
            <a:noFill/>
          </a:ln>
        </p:spPr>
      </p:pic>
      <p:pic>
        <p:nvPicPr>
          <p:cNvPr id="2779" name="Google Shape;2779;p189"/>
          <p:cNvPicPr preferRelativeResize="0"/>
          <p:nvPr/>
        </p:nvPicPr>
        <p:blipFill>
          <a:blip r:embed="rId5">
            <a:alphaModFix/>
          </a:blip>
          <a:stretch>
            <a:fillRect/>
          </a:stretch>
        </p:blipFill>
        <p:spPr>
          <a:xfrm>
            <a:off x="1547825" y="1340479"/>
            <a:ext cx="5820351" cy="759783"/>
          </a:xfrm>
          <a:prstGeom prst="rect">
            <a:avLst/>
          </a:prstGeom>
          <a:noFill/>
          <a:ln>
            <a:noFill/>
          </a:ln>
        </p:spPr>
      </p:pic>
      <p:sp>
        <p:nvSpPr>
          <p:cNvPr id="2780" name="Google Shape;2780;p189"/>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84" name="Shape 2784"/>
        <p:cNvGrpSpPr/>
        <p:nvPr/>
      </p:nvGrpSpPr>
      <p:grpSpPr>
        <a:xfrm>
          <a:off x="0" y="0"/>
          <a:ext cx="0" cy="0"/>
          <a:chOff x="0" y="0"/>
          <a:chExt cx="0" cy="0"/>
        </a:xfrm>
      </p:grpSpPr>
      <p:sp>
        <p:nvSpPr>
          <p:cNvPr id="2785" name="Google Shape;2785;p190"/>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86" name="Google Shape;2786;p190"/>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90"/>
          <p:cNvSpPr/>
          <p:nvPr/>
        </p:nvSpPr>
        <p:spPr>
          <a:xfrm>
            <a:off x="5580956" y="2730100"/>
            <a:ext cx="12186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8" name="Google Shape;2788;p190"/>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789" name="Google Shape;2789;p190"/>
          <p:cNvPicPr preferRelativeResize="0"/>
          <p:nvPr/>
        </p:nvPicPr>
        <p:blipFill>
          <a:blip r:embed="rId4">
            <a:alphaModFix/>
          </a:blip>
          <a:stretch>
            <a:fillRect/>
          </a:stretch>
        </p:blipFill>
        <p:spPr>
          <a:xfrm>
            <a:off x="6048550" y="2447927"/>
            <a:ext cx="133350" cy="247658"/>
          </a:xfrm>
          <a:prstGeom prst="rect">
            <a:avLst/>
          </a:prstGeom>
          <a:noFill/>
          <a:ln>
            <a:noFill/>
          </a:ln>
        </p:spPr>
      </p:pic>
      <p:sp>
        <p:nvSpPr>
          <p:cNvPr id="2790" name="Google Shape;2790;p190"/>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id="2791" name="Google Shape;2791;p190"/>
          <p:cNvPicPr preferRelativeResize="0"/>
          <p:nvPr/>
        </p:nvPicPr>
        <p:blipFill>
          <a:blip r:embed="rId5">
            <a:alphaModFix/>
          </a:blip>
          <a:stretch>
            <a:fillRect/>
          </a:stretch>
        </p:blipFill>
        <p:spPr>
          <a:xfrm>
            <a:off x="1547825" y="1340479"/>
            <a:ext cx="5820351" cy="759783"/>
          </a:xfrm>
          <a:prstGeom prst="rect">
            <a:avLst/>
          </a:prstGeom>
          <a:noFill/>
          <a:ln>
            <a:noFill/>
          </a:ln>
        </p:spPr>
      </p:pic>
      <p:sp>
        <p:nvSpPr>
          <p:cNvPr id="2792" name="Google Shape;2792;p190"/>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96" name="Shape 2796"/>
        <p:cNvGrpSpPr/>
        <p:nvPr/>
      </p:nvGrpSpPr>
      <p:grpSpPr>
        <a:xfrm>
          <a:off x="0" y="0"/>
          <a:ext cx="0" cy="0"/>
          <a:chOff x="0" y="0"/>
          <a:chExt cx="0" cy="0"/>
        </a:xfrm>
      </p:grpSpPr>
      <p:sp>
        <p:nvSpPr>
          <p:cNvPr id="2797" name="Google Shape;2797;p191"/>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798" name="Google Shape;2798;p191"/>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91"/>
          <p:cNvSpPr/>
          <p:nvPr/>
        </p:nvSpPr>
        <p:spPr>
          <a:xfrm>
            <a:off x="5580956" y="2730100"/>
            <a:ext cx="12186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0" name="Google Shape;2800;p191"/>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801" name="Google Shape;2801;p191"/>
          <p:cNvPicPr preferRelativeResize="0"/>
          <p:nvPr/>
        </p:nvPicPr>
        <p:blipFill>
          <a:blip r:embed="rId4">
            <a:alphaModFix/>
          </a:blip>
          <a:stretch>
            <a:fillRect/>
          </a:stretch>
        </p:blipFill>
        <p:spPr>
          <a:xfrm>
            <a:off x="6048550" y="2447927"/>
            <a:ext cx="133350" cy="247658"/>
          </a:xfrm>
          <a:prstGeom prst="rect">
            <a:avLst/>
          </a:prstGeom>
          <a:noFill/>
          <a:ln>
            <a:noFill/>
          </a:ln>
        </p:spPr>
      </p:pic>
      <p:sp>
        <p:nvSpPr>
          <p:cNvPr id="2802" name="Google Shape;2802;p191"/>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descr="f_boldsymbol_the.pdf" id="2803" name="Google Shape;2803;p191"/>
          <p:cNvPicPr preferRelativeResize="0"/>
          <p:nvPr/>
        </p:nvPicPr>
        <p:blipFill rotWithShape="1">
          <a:blip r:embed="rId5">
            <a:alphaModFix/>
          </a:blip>
          <a:srcRect b="0" l="0" r="0" t="0"/>
          <a:stretch/>
        </p:blipFill>
        <p:spPr>
          <a:xfrm>
            <a:off x="2968776" y="3612245"/>
            <a:ext cx="2978446" cy="370200"/>
          </a:xfrm>
          <a:prstGeom prst="rect">
            <a:avLst/>
          </a:prstGeom>
          <a:noFill/>
          <a:ln>
            <a:noFill/>
          </a:ln>
        </p:spPr>
      </p:pic>
      <p:sp>
        <p:nvSpPr>
          <p:cNvPr id="2804" name="Google Shape;2804;p191"/>
          <p:cNvSpPr/>
          <p:nvPr/>
        </p:nvSpPr>
        <p:spPr>
          <a:xfrm>
            <a:off x="2905575" y="3612250"/>
            <a:ext cx="1048800" cy="3702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5" name="Google Shape;2805;p191"/>
          <p:cNvPicPr preferRelativeResize="0"/>
          <p:nvPr/>
        </p:nvPicPr>
        <p:blipFill>
          <a:blip r:embed="rId6">
            <a:alphaModFix/>
          </a:blip>
          <a:stretch>
            <a:fillRect/>
          </a:stretch>
        </p:blipFill>
        <p:spPr>
          <a:xfrm>
            <a:off x="1547825" y="1340479"/>
            <a:ext cx="5820351" cy="759783"/>
          </a:xfrm>
          <a:prstGeom prst="rect">
            <a:avLst/>
          </a:prstGeom>
          <a:noFill/>
          <a:ln>
            <a:noFill/>
          </a:ln>
        </p:spPr>
      </p:pic>
      <p:sp>
        <p:nvSpPr>
          <p:cNvPr id="2806" name="Google Shape;2806;p191"/>
          <p:cNvSpPr/>
          <p:nvPr/>
        </p:nvSpPr>
        <p:spPr>
          <a:xfrm>
            <a:off x="5220375" y="137422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91"/>
          <p:cNvSpPr/>
          <p:nvPr/>
        </p:nvSpPr>
        <p:spPr>
          <a:xfrm>
            <a:off x="4135825" y="1734675"/>
            <a:ext cx="790200" cy="3105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11" name="Shape 2811"/>
        <p:cNvGrpSpPr/>
        <p:nvPr/>
      </p:nvGrpSpPr>
      <p:grpSpPr>
        <a:xfrm>
          <a:off x="0" y="0"/>
          <a:ext cx="0" cy="0"/>
          <a:chOff x="0" y="0"/>
          <a:chExt cx="0" cy="0"/>
        </a:xfrm>
      </p:grpSpPr>
      <p:sp>
        <p:nvSpPr>
          <p:cNvPr id="2812" name="Google Shape;2812;p192"/>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813" name="Google Shape;2813;p192"/>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92"/>
          <p:cNvSpPr/>
          <p:nvPr/>
        </p:nvSpPr>
        <p:spPr>
          <a:xfrm>
            <a:off x="5580956" y="2730100"/>
            <a:ext cx="12186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5" name="Google Shape;2815;p192"/>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816" name="Google Shape;2816;p192"/>
          <p:cNvPicPr preferRelativeResize="0"/>
          <p:nvPr/>
        </p:nvPicPr>
        <p:blipFill>
          <a:blip r:embed="rId4">
            <a:alphaModFix/>
          </a:blip>
          <a:stretch>
            <a:fillRect/>
          </a:stretch>
        </p:blipFill>
        <p:spPr>
          <a:xfrm>
            <a:off x="6048550" y="2447927"/>
            <a:ext cx="133350" cy="247658"/>
          </a:xfrm>
          <a:prstGeom prst="rect">
            <a:avLst/>
          </a:prstGeom>
          <a:noFill/>
          <a:ln>
            <a:noFill/>
          </a:ln>
        </p:spPr>
      </p:pic>
      <p:sp>
        <p:nvSpPr>
          <p:cNvPr id="2817" name="Google Shape;2817;p192"/>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descr="f_boldsymbol_the.pdf" id="2818" name="Google Shape;2818;p192"/>
          <p:cNvPicPr preferRelativeResize="0"/>
          <p:nvPr/>
        </p:nvPicPr>
        <p:blipFill rotWithShape="1">
          <a:blip r:embed="rId5">
            <a:alphaModFix/>
          </a:blip>
          <a:srcRect b="0" l="0" r="0" t="0"/>
          <a:stretch/>
        </p:blipFill>
        <p:spPr>
          <a:xfrm>
            <a:off x="2968776" y="3612245"/>
            <a:ext cx="2978446" cy="370200"/>
          </a:xfrm>
          <a:prstGeom prst="rect">
            <a:avLst/>
          </a:prstGeom>
          <a:noFill/>
          <a:ln>
            <a:noFill/>
          </a:ln>
        </p:spPr>
      </p:pic>
      <p:pic>
        <p:nvPicPr>
          <p:cNvPr id="2819" name="Google Shape;2819;p192"/>
          <p:cNvPicPr preferRelativeResize="0"/>
          <p:nvPr/>
        </p:nvPicPr>
        <p:blipFill>
          <a:blip r:embed="rId6">
            <a:alphaModFix/>
          </a:blip>
          <a:stretch>
            <a:fillRect/>
          </a:stretch>
        </p:blipFill>
        <p:spPr>
          <a:xfrm>
            <a:off x="1547825" y="1340479"/>
            <a:ext cx="5820351" cy="759783"/>
          </a:xfrm>
          <a:prstGeom prst="rect">
            <a:avLst/>
          </a:prstGeom>
          <a:noFill/>
          <a:ln>
            <a:noFill/>
          </a:ln>
        </p:spPr>
      </p:pic>
      <p:sp>
        <p:nvSpPr>
          <p:cNvPr id="2820" name="Google Shape;2820;p192"/>
          <p:cNvSpPr/>
          <p:nvPr/>
        </p:nvSpPr>
        <p:spPr>
          <a:xfrm>
            <a:off x="5221850" y="1738050"/>
            <a:ext cx="1868100" cy="3105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92"/>
          <p:cNvSpPr/>
          <p:nvPr/>
        </p:nvSpPr>
        <p:spPr>
          <a:xfrm>
            <a:off x="5947225" y="2011575"/>
            <a:ext cx="1868094" cy="310490"/>
          </a:xfrm>
          <a:custGeom>
            <a:rect b="b" l="l" r="r" t="t"/>
            <a:pathLst>
              <a:path extrusionOk="0" h="19497" w="75054">
                <a:moveTo>
                  <a:pt x="0" y="3621"/>
                </a:moveTo>
                <a:cubicBezTo>
                  <a:pt x="9546" y="6255"/>
                  <a:pt x="44769" y="20026"/>
                  <a:pt x="57278" y="19422"/>
                </a:cubicBezTo>
                <a:cubicBezTo>
                  <a:pt x="69787" y="18819"/>
                  <a:pt x="72091" y="3237"/>
                  <a:pt x="75054" y="0"/>
                </a:cubicBezTo>
              </a:path>
            </a:pathLst>
          </a:custGeom>
          <a:noFill/>
          <a:ln cap="flat" cmpd="sng" w="28575">
            <a:solidFill>
              <a:srgbClr val="A4C2F4"/>
            </a:solidFill>
            <a:prstDash val="solid"/>
            <a:round/>
            <a:headEnd len="med" w="med" type="none"/>
            <a:tailEnd len="med" w="med" type="triangle"/>
          </a:ln>
        </p:spPr>
      </p:sp>
      <p:sp>
        <p:nvSpPr>
          <p:cNvPr id="2822" name="Google Shape;2822;p192"/>
          <p:cNvSpPr txBox="1"/>
          <p:nvPr>
            <p:ph idx="1" type="body"/>
          </p:nvPr>
        </p:nvSpPr>
        <p:spPr>
          <a:xfrm>
            <a:off x="7955450" y="1427550"/>
            <a:ext cx="752700" cy="310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600"/>
              <a:t>Tokyo</a:t>
            </a:r>
            <a:endParaRPr sz="1600"/>
          </a:p>
          <a:p>
            <a:pPr indent="0" lvl="0" marL="0" rtl="0" algn="l">
              <a:lnSpc>
                <a:spcPct val="100000"/>
              </a:lnSpc>
              <a:spcBef>
                <a:spcPts val="500"/>
              </a:spcBef>
              <a:spcAft>
                <a:spcPts val="0"/>
              </a:spcAft>
              <a:buNone/>
            </a:pPr>
            <a:r>
              <a:rPr lang="en" sz="1600"/>
              <a:t>London</a:t>
            </a:r>
            <a:endParaRPr sz="1600"/>
          </a:p>
          <a:p>
            <a:pPr indent="0" lvl="0" marL="0" rtl="0" algn="l">
              <a:lnSpc>
                <a:spcPct val="100000"/>
              </a:lnSpc>
              <a:spcBef>
                <a:spcPts val="500"/>
              </a:spcBef>
              <a:spcAft>
                <a:spcPts val="0"/>
              </a:spcAft>
              <a:buNone/>
            </a:pPr>
            <a:r>
              <a:rPr lang="en" sz="1600"/>
              <a:t>dog</a:t>
            </a:r>
            <a:endParaRPr sz="1600"/>
          </a:p>
          <a:p>
            <a:pPr indent="0" lvl="0" marL="0" rtl="0" algn="l">
              <a:lnSpc>
                <a:spcPct val="100000"/>
              </a:lnSpc>
              <a:spcBef>
                <a:spcPts val="500"/>
              </a:spcBef>
              <a:spcAft>
                <a:spcPts val="500"/>
              </a:spcAft>
              <a:buNone/>
            </a:pPr>
            <a:r>
              <a:rPr lang="en" sz="1600"/>
              <a:t>cat</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26" name="Shape 2826"/>
        <p:cNvGrpSpPr/>
        <p:nvPr/>
      </p:nvGrpSpPr>
      <p:grpSpPr>
        <a:xfrm>
          <a:off x="0" y="0"/>
          <a:ext cx="0" cy="0"/>
          <a:chOff x="0" y="0"/>
          <a:chExt cx="0" cy="0"/>
        </a:xfrm>
      </p:grpSpPr>
      <p:sp>
        <p:nvSpPr>
          <p:cNvPr id="2827" name="Google Shape;2827;p193"/>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828" name="Google Shape;2828;p193"/>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93"/>
          <p:cNvSpPr/>
          <p:nvPr/>
        </p:nvSpPr>
        <p:spPr>
          <a:xfrm>
            <a:off x="5580956" y="2730100"/>
            <a:ext cx="12186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0" name="Google Shape;2830;p193"/>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831" name="Google Shape;2831;p193"/>
          <p:cNvPicPr preferRelativeResize="0"/>
          <p:nvPr/>
        </p:nvPicPr>
        <p:blipFill>
          <a:blip r:embed="rId4">
            <a:alphaModFix/>
          </a:blip>
          <a:stretch>
            <a:fillRect/>
          </a:stretch>
        </p:blipFill>
        <p:spPr>
          <a:xfrm>
            <a:off x="6048550" y="2447927"/>
            <a:ext cx="133350" cy="247658"/>
          </a:xfrm>
          <a:prstGeom prst="rect">
            <a:avLst/>
          </a:prstGeom>
          <a:noFill/>
          <a:ln>
            <a:noFill/>
          </a:ln>
        </p:spPr>
      </p:pic>
      <p:sp>
        <p:nvSpPr>
          <p:cNvPr id="2832" name="Google Shape;2832;p193"/>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descr="f_boldsymbol_the.pdf" id="2833" name="Google Shape;2833;p193"/>
          <p:cNvPicPr preferRelativeResize="0"/>
          <p:nvPr/>
        </p:nvPicPr>
        <p:blipFill rotWithShape="1">
          <a:blip r:embed="rId5">
            <a:alphaModFix/>
          </a:blip>
          <a:srcRect b="0" l="0" r="0" t="0"/>
          <a:stretch/>
        </p:blipFill>
        <p:spPr>
          <a:xfrm>
            <a:off x="2968776" y="3612245"/>
            <a:ext cx="2978446" cy="370200"/>
          </a:xfrm>
          <a:prstGeom prst="rect">
            <a:avLst/>
          </a:prstGeom>
          <a:noFill/>
          <a:ln>
            <a:noFill/>
          </a:ln>
        </p:spPr>
      </p:pic>
      <p:pic>
        <p:nvPicPr>
          <p:cNvPr id="2834" name="Google Shape;2834;p193"/>
          <p:cNvPicPr preferRelativeResize="0"/>
          <p:nvPr/>
        </p:nvPicPr>
        <p:blipFill>
          <a:blip r:embed="rId6">
            <a:alphaModFix/>
          </a:blip>
          <a:stretch>
            <a:fillRect/>
          </a:stretch>
        </p:blipFill>
        <p:spPr>
          <a:xfrm>
            <a:off x="1547825" y="1340479"/>
            <a:ext cx="5820351" cy="759783"/>
          </a:xfrm>
          <a:prstGeom prst="rect">
            <a:avLst/>
          </a:prstGeom>
          <a:noFill/>
          <a:ln>
            <a:noFill/>
          </a:ln>
        </p:spPr>
      </p:pic>
      <p:sp>
        <p:nvSpPr>
          <p:cNvPr id="2835" name="Google Shape;2835;p193"/>
          <p:cNvSpPr/>
          <p:nvPr/>
        </p:nvSpPr>
        <p:spPr>
          <a:xfrm>
            <a:off x="2509175" y="1523600"/>
            <a:ext cx="639600" cy="4299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39" name="Shape 2839"/>
        <p:cNvGrpSpPr/>
        <p:nvPr/>
      </p:nvGrpSpPr>
      <p:grpSpPr>
        <a:xfrm>
          <a:off x="0" y="0"/>
          <a:ext cx="0" cy="0"/>
          <a:chOff x="0" y="0"/>
          <a:chExt cx="0" cy="0"/>
        </a:xfrm>
      </p:grpSpPr>
      <p:sp>
        <p:nvSpPr>
          <p:cNvPr id="2840" name="Google Shape;2840;p194"/>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841" name="Google Shape;2841;p194"/>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94"/>
          <p:cNvSpPr/>
          <p:nvPr/>
        </p:nvSpPr>
        <p:spPr>
          <a:xfrm>
            <a:off x="5580956" y="2730100"/>
            <a:ext cx="12186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3" name="Google Shape;2843;p194"/>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844" name="Google Shape;2844;p194"/>
          <p:cNvPicPr preferRelativeResize="0"/>
          <p:nvPr/>
        </p:nvPicPr>
        <p:blipFill>
          <a:blip r:embed="rId4">
            <a:alphaModFix/>
          </a:blip>
          <a:stretch>
            <a:fillRect/>
          </a:stretch>
        </p:blipFill>
        <p:spPr>
          <a:xfrm>
            <a:off x="6048550" y="2447927"/>
            <a:ext cx="133350" cy="247658"/>
          </a:xfrm>
          <a:prstGeom prst="rect">
            <a:avLst/>
          </a:prstGeom>
          <a:noFill/>
          <a:ln>
            <a:noFill/>
          </a:ln>
        </p:spPr>
      </p:pic>
      <p:sp>
        <p:nvSpPr>
          <p:cNvPr id="2845" name="Google Shape;2845;p194"/>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descr="f_boldsymbol_the.pdf" id="2846" name="Google Shape;2846;p194"/>
          <p:cNvPicPr preferRelativeResize="0"/>
          <p:nvPr/>
        </p:nvPicPr>
        <p:blipFill rotWithShape="1">
          <a:blip r:embed="rId5">
            <a:alphaModFix/>
          </a:blip>
          <a:srcRect b="0" l="0" r="0" t="0"/>
          <a:stretch/>
        </p:blipFill>
        <p:spPr>
          <a:xfrm>
            <a:off x="2968776" y="3612245"/>
            <a:ext cx="2978446" cy="370200"/>
          </a:xfrm>
          <a:prstGeom prst="rect">
            <a:avLst/>
          </a:prstGeom>
          <a:noFill/>
          <a:ln>
            <a:noFill/>
          </a:ln>
        </p:spPr>
      </p:pic>
      <p:pic>
        <p:nvPicPr>
          <p:cNvPr id="2847" name="Google Shape;2847;p194"/>
          <p:cNvPicPr preferRelativeResize="0"/>
          <p:nvPr/>
        </p:nvPicPr>
        <p:blipFill>
          <a:blip r:embed="rId6">
            <a:alphaModFix/>
          </a:blip>
          <a:stretch>
            <a:fillRect/>
          </a:stretch>
        </p:blipFill>
        <p:spPr>
          <a:xfrm>
            <a:off x="1547825" y="1340479"/>
            <a:ext cx="5820351" cy="759783"/>
          </a:xfrm>
          <a:prstGeom prst="rect">
            <a:avLst/>
          </a:prstGeom>
          <a:noFill/>
          <a:ln>
            <a:noFill/>
          </a:ln>
        </p:spPr>
      </p:pic>
      <p:sp>
        <p:nvSpPr>
          <p:cNvPr id="2848" name="Google Shape;2848;p194"/>
          <p:cNvSpPr/>
          <p:nvPr/>
        </p:nvSpPr>
        <p:spPr>
          <a:xfrm>
            <a:off x="1547825" y="1505425"/>
            <a:ext cx="801300" cy="4299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pic>
        <p:nvPicPr>
          <p:cNvPr id="1632" name="Google Shape;1632;p114"/>
          <p:cNvPicPr preferRelativeResize="0"/>
          <p:nvPr/>
        </p:nvPicPr>
        <p:blipFill>
          <a:blip r:embed="rId3">
            <a:alphaModFix/>
          </a:blip>
          <a:stretch>
            <a:fillRect/>
          </a:stretch>
        </p:blipFill>
        <p:spPr>
          <a:xfrm>
            <a:off x="3280913" y="1570300"/>
            <a:ext cx="2873774" cy="2155325"/>
          </a:xfrm>
          <a:prstGeom prst="rect">
            <a:avLst/>
          </a:prstGeom>
          <a:noFill/>
          <a:ln>
            <a:noFill/>
          </a:ln>
        </p:spPr>
      </p:pic>
      <p:pic>
        <p:nvPicPr>
          <p:cNvPr id="1633" name="Google Shape;1633;p114"/>
          <p:cNvPicPr preferRelativeResize="0"/>
          <p:nvPr/>
        </p:nvPicPr>
        <p:blipFill>
          <a:blip r:embed="rId4">
            <a:alphaModFix/>
          </a:blip>
          <a:stretch>
            <a:fillRect/>
          </a:stretch>
        </p:blipFill>
        <p:spPr>
          <a:xfrm>
            <a:off x="5971762" y="2265332"/>
            <a:ext cx="2723573" cy="1532018"/>
          </a:xfrm>
          <a:prstGeom prst="rect">
            <a:avLst/>
          </a:prstGeom>
          <a:noFill/>
          <a:ln>
            <a:noFill/>
          </a:ln>
        </p:spPr>
      </p:pic>
      <p:sp>
        <p:nvSpPr>
          <p:cNvPr id="1634" name="Google Shape;1634;p114"/>
          <p:cNvSpPr txBox="1"/>
          <p:nvPr>
            <p:ph idx="1" type="body"/>
          </p:nvPr>
        </p:nvSpPr>
        <p:spPr>
          <a:xfrm>
            <a:off x="602850" y="980292"/>
            <a:ext cx="7938300" cy="138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The ability to </a:t>
            </a:r>
            <a:r>
              <a:rPr b="1" lang="en" sz="1400"/>
              <a:t>acquire</a:t>
            </a:r>
            <a:r>
              <a:rPr lang="en" sz="1400"/>
              <a:t>, </a:t>
            </a:r>
            <a:r>
              <a:rPr b="1" lang="en" sz="1400"/>
              <a:t>store</a:t>
            </a:r>
            <a:r>
              <a:rPr lang="en" sz="1400"/>
              <a:t>, and </a:t>
            </a:r>
            <a:r>
              <a:rPr b="1" lang="en" sz="1400"/>
              <a:t>reuse</a:t>
            </a:r>
            <a:r>
              <a:rPr lang="en" sz="1400"/>
              <a:t> knowledge (about a language’s lexicon, syntax, semantics, and pragmatic conventions) from </a:t>
            </a:r>
            <a:r>
              <a:rPr b="1" lang="en" sz="1400"/>
              <a:t>textual</a:t>
            </a:r>
            <a:r>
              <a:rPr lang="en" sz="1400"/>
              <a:t> </a:t>
            </a:r>
            <a:r>
              <a:rPr b="1" lang="en" sz="1400"/>
              <a:t>data</a:t>
            </a:r>
            <a:r>
              <a:rPr lang="en" sz="1400"/>
              <a:t> to </a:t>
            </a:r>
            <a:r>
              <a:rPr b="1" lang="en" sz="1400"/>
              <a:t>adapt</a:t>
            </a:r>
            <a:r>
              <a:rPr lang="en" sz="1400"/>
              <a:t> to new tasks </a:t>
            </a:r>
            <a:r>
              <a:rPr b="1" lang="en" sz="1400"/>
              <a:t>quickly</a:t>
            </a:r>
            <a:r>
              <a:rPr lang="en" sz="1400"/>
              <a:t> </a:t>
            </a:r>
            <a:r>
              <a:rPr b="1" lang="en" sz="1400"/>
              <a:t>without forgetting </a:t>
            </a:r>
            <a:r>
              <a:rPr lang="en" sz="1400"/>
              <a:t>old ones.</a:t>
            </a:r>
            <a:endParaRPr sz="1400"/>
          </a:p>
          <a:p>
            <a:pPr indent="0" lvl="0" marL="0" rtl="0" algn="l">
              <a:spcBef>
                <a:spcPts val="500"/>
              </a:spcBef>
              <a:spcAft>
                <a:spcPts val="500"/>
              </a:spcAft>
              <a:buNone/>
            </a:pPr>
            <a:r>
              <a:t/>
            </a:r>
            <a:endParaRPr sz="1400"/>
          </a:p>
        </p:txBody>
      </p:sp>
      <p:sp>
        <p:nvSpPr>
          <p:cNvPr id="1635" name="Google Shape;1635;p114"/>
          <p:cNvSpPr txBox="1"/>
          <p:nvPr>
            <p:ph type="title"/>
          </p:nvPr>
        </p:nvSpPr>
        <p:spPr>
          <a:xfrm>
            <a:off x="599050" y="278588"/>
            <a:ext cx="59022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General Linguistic Intelligence</a:t>
            </a:r>
            <a:endParaRPr/>
          </a:p>
        </p:txBody>
      </p:sp>
      <p:cxnSp>
        <p:nvCxnSpPr>
          <p:cNvPr id="1636" name="Google Shape;1636;p114"/>
          <p:cNvCxnSpPr/>
          <p:nvPr/>
        </p:nvCxnSpPr>
        <p:spPr>
          <a:xfrm flipH="1" rot="10800000">
            <a:off x="3745100" y="3334975"/>
            <a:ext cx="2142900" cy="19800"/>
          </a:xfrm>
          <a:prstGeom prst="straightConnector1">
            <a:avLst/>
          </a:prstGeom>
          <a:noFill/>
          <a:ln cap="flat" cmpd="sng" w="38100">
            <a:solidFill>
              <a:schemeClr val="dk2"/>
            </a:solidFill>
            <a:prstDash val="solid"/>
            <a:round/>
            <a:headEnd len="med" w="med" type="none"/>
            <a:tailEnd len="med" w="med" type="triangle"/>
          </a:ln>
        </p:spPr>
      </p:cxnSp>
      <p:pic>
        <p:nvPicPr>
          <p:cNvPr id="1637" name="Google Shape;1637;p114"/>
          <p:cNvPicPr preferRelativeResize="0"/>
          <p:nvPr/>
        </p:nvPicPr>
        <p:blipFill>
          <a:blip r:embed="rId5">
            <a:alphaModFix/>
          </a:blip>
          <a:stretch>
            <a:fillRect/>
          </a:stretch>
        </p:blipFill>
        <p:spPr>
          <a:xfrm>
            <a:off x="989787" y="2066550"/>
            <a:ext cx="2336923" cy="2328398"/>
          </a:xfrm>
          <a:prstGeom prst="rect">
            <a:avLst/>
          </a:prstGeom>
          <a:noFill/>
          <a:ln>
            <a:noFill/>
          </a:ln>
        </p:spPr>
      </p:pic>
      <p:cxnSp>
        <p:nvCxnSpPr>
          <p:cNvPr id="1638" name="Google Shape;1638;p114"/>
          <p:cNvCxnSpPr/>
          <p:nvPr/>
        </p:nvCxnSpPr>
        <p:spPr>
          <a:xfrm flipH="1" rot="10800000">
            <a:off x="3745100" y="3610800"/>
            <a:ext cx="2142900" cy="198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52" name="Shape 2852"/>
        <p:cNvGrpSpPr/>
        <p:nvPr/>
      </p:nvGrpSpPr>
      <p:grpSpPr>
        <a:xfrm>
          <a:off x="0" y="0"/>
          <a:ext cx="0" cy="0"/>
          <a:chOff x="0" y="0"/>
          <a:chExt cx="0" cy="0"/>
        </a:xfrm>
      </p:grpSpPr>
      <p:sp>
        <p:nvSpPr>
          <p:cNvPr id="2853" name="Google Shape;2853;p195"/>
          <p:cNvSpPr txBox="1"/>
          <p:nvPr>
            <p:ph type="title"/>
          </p:nvPr>
        </p:nvSpPr>
        <p:spPr>
          <a:xfrm>
            <a:off x="599050" y="278600"/>
            <a:ext cx="75663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Contrastive Learning with InfoNCE</a:t>
            </a:r>
            <a:endParaRPr/>
          </a:p>
          <a:p>
            <a:pPr indent="0" lvl="0" marL="0" rtl="0" algn="l">
              <a:spcBef>
                <a:spcPts val="0"/>
              </a:spcBef>
              <a:spcAft>
                <a:spcPts val="0"/>
              </a:spcAft>
              <a:buNone/>
            </a:pPr>
            <a:r>
              <a:t/>
            </a:r>
            <a:endParaRPr/>
          </a:p>
        </p:txBody>
      </p:sp>
      <p:sp>
        <p:nvSpPr>
          <p:cNvPr id="2854" name="Google Shape;2854;p195"/>
          <p:cNvSpPr/>
          <p:nvPr/>
        </p:nvSpPr>
        <p:spPr>
          <a:xfrm>
            <a:off x="2235725" y="2730100"/>
            <a:ext cx="2222400" cy="370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95"/>
          <p:cNvSpPr/>
          <p:nvPr/>
        </p:nvSpPr>
        <p:spPr>
          <a:xfrm>
            <a:off x="5580956" y="2730100"/>
            <a:ext cx="12186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6" name="Google Shape;2856;p195"/>
          <p:cNvPicPr preferRelativeResize="0"/>
          <p:nvPr/>
        </p:nvPicPr>
        <p:blipFill>
          <a:blip r:embed="rId3">
            <a:alphaModFix/>
          </a:blip>
          <a:stretch>
            <a:fillRect/>
          </a:stretch>
        </p:blipFill>
        <p:spPr>
          <a:xfrm>
            <a:off x="3262100" y="2513004"/>
            <a:ext cx="169650" cy="169650"/>
          </a:xfrm>
          <a:prstGeom prst="rect">
            <a:avLst/>
          </a:prstGeom>
          <a:noFill/>
          <a:ln>
            <a:noFill/>
          </a:ln>
        </p:spPr>
      </p:pic>
      <p:pic>
        <p:nvPicPr>
          <p:cNvPr id="2857" name="Google Shape;2857;p195"/>
          <p:cNvPicPr preferRelativeResize="0"/>
          <p:nvPr/>
        </p:nvPicPr>
        <p:blipFill>
          <a:blip r:embed="rId4">
            <a:alphaModFix/>
          </a:blip>
          <a:stretch>
            <a:fillRect/>
          </a:stretch>
        </p:blipFill>
        <p:spPr>
          <a:xfrm>
            <a:off x="6048550" y="2447927"/>
            <a:ext cx="133350" cy="247658"/>
          </a:xfrm>
          <a:prstGeom prst="rect">
            <a:avLst/>
          </a:prstGeom>
          <a:noFill/>
          <a:ln>
            <a:noFill/>
          </a:ln>
        </p:spPr>
      </p:pic>
      <p:sp>
        <p:nvSpPr>
          <p:cNvPr id="2858" name="Google Shape;2858;p195"/>
          <p:cNvSpPr txBox="1"/>
          <p:nvPr>
            <p:ph idx="1" type="body"/>
          </p:nvPr>
        </p:nvSpPr>
        <p:spPr>
          <a:xfrm>
            <a:off x="2291825" y="2799550"/>
            <a:ext cx="4702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pic>
        <p:nvPicPr>
          <p:cNvPr descr="f_boldsymbol_the.pdf" id="2859" name="Google Shape;2859;p195"/>
          <p:cNvPicPr preferRelativeResize="0"/>
          <p:nvPr/>
        </p:nvPicPr>
        <p:blipFill rotWithShape="1">
          <a:blip r:embed="rId5">
            <a:alphaModFix/>
          </a:blip>
          <a:srcRect b="0" l="0" r="0" t="0"/>
          <a:stretch/>
        </p:blipFill>
        <p:spPr>
          <a:xfrm>
            <a:off x="2968776" y="3612245"/>
            <a:ext cx="2978446" cy="370200"/>
          </a:xfrm>
          <a:prstGeom prst="rect">
            <a:avLst/>
          </a:prstGeom>
          <a:noFill/>
          <a:ln>
            <a:noFill/>
          </a:ln>
        </p:spPr>
      </p:pic>
      <p:sp>
        <p:nvSpPr>
          <p:cNvPr id="2860" name="Google Shape;2860;p195"/>
          <p:cNvSpPr/>
          <p:nvPr/>
        </p:nvSpPr>
        <p:spPr>
          <a:xfrm>
            <a:off x="5221525" y="3612250"/>
            <a:ext cx="353400" cy="426600"/>
          </a:xfrm>
          <a:prstGeom prst="rect">
            <a:avLst/>
          </a:prstGeom>
          <a:noFill/>
          <a:ln cap="flat" cmpd="sng" w="2857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1" name="Google Shape;2861;p195"/>
          <p:cNvPicPr preferRelativeResize="0"/>
          <p:nvPr/>
        </p:nvPicPr>
        <p:blipFill>
          <a:blip r:embed="rId6">
            <a:alphaModFix/>
          </a:blip>
          <a:stretch>
            <a:fillRect/>
          </a:stretch>
        </p:blipFill>
        <p:spPr>
          <a:xfrm>
            <a:off x="1547825" y="1340479"/>
            <a:ext cx="5820351" cy="75978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5" name="Shape 2865"/>
        <p:cNvGrpSpPr/>
        <p:nvPr/>
      </p:nvGrpSpPr>
      <p:grpSpPr>
        <a:xfrm>
          <a:off x="0" y="0"/>
          <a:ext cx="0" cy="0"/>
          <a:chOff x="0" y="0"/>
          <a:chExt cx="0" cy="0"/>
        </a:xfrm>
      </p:grpSpPr>
      <p:sp>
        <p:nvSpPr>
          <p:cNvPr id="2866" name="Google Shape;2866;p196"/>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Skip-gram</a:t>
            </a:r>
            <a:endParaRPr/>
          </a:p>
        </p:txBody>
      </p:sp>
      <p:sp>
        <p:nvSpPr>
          <p:cNvPr id="2867" name="Google Shape;2867;p196"/>
          <p:cNvSpPr txBox="1"/>
          <p:nvPr>
            <p:ph idx="1" type="body"/>
          </p:nvPr>
        </p:nvSpPr>
        <p:spPr>
          <a:xfrm>
            <a:off x="606750" y="749100"/>
            <a:ext cx="1820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Mikolov et al., 2013</a:t>
            </a:r>
            <a:endParaRPr sz="1600">
              <a:solidFill>
                <a:srgbClr val="A64D79"/>
              </a:solidFill>
            </a:endParaRPr>
          </a:p>
        </p:txBody>
      </p:sp>
      <p:sp>
        <p:nvSpPr>
          <p:cNvPr id="2868" name="Google Shape;2868;p196"/>
          <p:cNvSpPr txBox="1"/>
          <p:nvPr>
            <p:ph idx="1" type="body"/>
          </p:nvPr>
        </p:nvSpPr>
        <p:spPr>
          <a:xfrm>
            <a:off x="1961425" y="14890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2" name="Shape 2872"/>
        <p:cNvGrpSpPr/>
        <p:nvPr/>
      </p:nvGrpSpPr>
      <p:grpSpPr>
        <a:xfrm>
          <a:off x="0" y="0"/>
          <a:ext cx="0" cy="0"/>
          <a:chOff x="0" y="0"/>
          <a:chExt cx="0" cy="0"/>
        </a:xfrm>
      </p:grpSpPr>
      <p:sp>
        <p:nvSpPr>
          <p:cNvPr id="2873" name="Google Shape;2873;p197"/>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Skip-gram</a:t>
            </a:r>
            <a:endParaRPr/>
          </a:p>
        </p:txBody>
      </p:sp>
      <p:sp>
        <p:nvSpPr>
          <p:cNvPr id="2874" name="Google Shape;2874;p197"/>
          <p:cNvSpPr txBox="1"/>
          <p:nvPr>
            <p:ph idx="1" type="body"/>
          </p:nvPr>
        </p:nvSpPr>
        <p:spPr>
          <a:xfrm>
            <a:off x="1961425" y="14890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875" name="Google Shape;2875;p197"/>
          <p:cNvSpPr/>
          <p:nvPr/>
        </p:nvSpPr>
        <p:spPr>
          <a:xfrm>
            <a:off x="2928700" y="1489075"/>
            <a:ext cx="745500" cy="34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97"/>
          <p:cNvSpPr/>
          <p:nvPr/>
        </p:nvSpPr>
        <p:spPr>
          <a:xfrm>
            <a:off x="6139175" y="1478275"/>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97"/>
          <p:cNvSpPr/>
          <p:nvPr/>
        </p:nvSpPr>
        <p:spPr>
          <a:xfrm>
            <a:off x="3808750" y="2580200"/>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97"/>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97"/>
          <p:cNvSpPr txBox="1"/>
          <p:nvPr>
            <p:ph idx="1" type="body"/>
          </p:nvPr>
        </p:nvSpPr>
        <p:spPr>
          <a:xfrm>
            <a:off x="606750" y="749100"/>
            <a:ext cx="1820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Mikolov et al., 2013</a:t>
            </a:r>
            <a:endParaRPr sz="1600">
              <a:solidFill>
                <a:srgbClr val="A64D79"/>
              </a:solidFill>
            </a:endParaRPr>
          </a:p>
        </p:txBody>
      </p:sp>
      <p:cxnSp>
        <p:nvCxnSpPr>
          <p:cNvPr id="2880" name="Google Shape;2880;p197"/>
          <p:cNvCxnSpPr>
            <a:stCxn id="2875" idx="2"/>
            <a:endCxn id="2877" idx="0"/>
          </p:cNvCxnSpPr>
          <p:nvPr/>
        </p:nvCxnSpPr>
        <p:spPr>
          <a:xfrm>
            <a:off x="3301450" y="1837675"/>
            <a:ext cx="947100" cy="742500"/>
          </a:xfrm>
          <a:prstGeom prst="straightConnector1">
            <a:avLst/>
          </a:prstGeom>
          <a:noFill/>
          <a:ln cap="flat" cmpd="sng" w="19050">
            <a:solidFill>
              <a:srgbClr val="999999"/>
            </a:solidFill>
            <a:prstDash val="solid"/>
            <a:round/>
            <a:headEnd len="med" w="med" type="none"/>
            <a:tailEnd len="med" w="med" type="triangle"/>
          </a:ln>
        </p:spPr>
      </p:cxnSp>
      <p:cxnSp>
        <p:nvCxnSpPr>
          <p:cNvPr id="2881" name="Google Shape;2881;p197"/>
          <p:cNvCxnSpPr>
            <a:stCxn id="2876" idx="2"/>
            <a:endCxn id="2878" idx="0"/>
          </p:cNvCxnSpPr>
          <p:nvPr/>
        </p:nvCxnSpPr>
        <p:spPr>
          <a:xfrm flipH="1">
            <a:off x="5280425" y="1848475"/>
            <a:ext cx="1449300" cy="731700"/>
          </a:xfrm>
          <a:prstGeom prst="straightConnector1">
            <a:avLst/>
          </a:prstGeom>
          <a:noFill/>
          <a:ln cap="flat" cmpd="sng" w="19050">
            <a:solidFill>
              <a:srgbClr val="999999"/>
            </a:solidFill>
            <a:prstDash val="solid"/>
            <a:round/>
            <a:headEnd len="med" w="med" type="none"/>
            <a:tailEnd len="med" w="med" type="triangle"/>
          </a:ln>
        </p:spPr>
      </p:cxnSp>
      <p:pic>
        <p:nvPicPr>
          <p:cNvPr id="2882" name="Google Shape;2882;p197"/>
          <p:cNvPicPr preferRelativeResize="0"/>
          <p:nvPr/>
        </p:nvPicPr>
        <p:blipFill>
          <a:blip r:embed="rId3">
            <a:alphaModFix/>
          </a:blip>
          <a:stretch>
            <a:fillRect/>
          </a:stretch>
        </p:blipFill>
        <p:spPr>
          <a:xfrm>
            <a:off x="995650" y="2527550"/>
            <a:ext cx="2514124" cy="231300"/>
          </a:xfrm>
          <a:prstGeom prst="rect">
            <a:avLst/>
          </a:prstGeom>
          <a:noFill/>
          <a:ln>
            <a:noFill/>
          </a:ln>
        </p:spPr>
      </p:pic>
      <p:pic>
        <p:nvPicPr>
          <p:cNvPr id="2883" name="Google Shape;2883;p197"/>
          <p:cNvPicPr preferRelativeResize="0"/>
          <p:nvPr/>
        </p:nvPicPr>
        <p:blipFill>
          <a:blip r:embed="rId3">
            <a:alphaModFix/>
          </a:blip>
          <a:stretch>
            <a:fillRect/>
          </a:stretch>
        </p:blipFill>
        <p:spPr>
          <a:xfrm>
            <a:off x="6221312" y="2643200"/>
            <a:ext cx="2514124" cy="231300"/>
          </a:xfrm>
          <a:prstGeom prst="rect">
            <a:avLst/>
          </a:prstGeom>
          <a:noFill/>
          <a:ln>
            <a:noFill/>
          </a:ln>
        </p:spPr>
      </p:pic>
      <p:pic>
        <p:nvPicPr>
          <p:cNvPr id="2884" name="Google Shape;2884;p197"/>
          <p:cNvPicPr preferRelativeResize="0"/>
          <p:nvPr/>
        </p:nvPicPr>
        <p:blipFill>
          <a:blip r:embed="rId4">
            <a:alphaModFix/>
          </a:blip>
          <a:stretch>
            <a:fillRect/>
          </a:stretch>
        </p:blipFill>
        <p:spPr>
          <a:xfrm>
            <a:off x="4922900" y="2595537"/>
            <a:ext cx="704850" cy="326638"/>
          </a:xfrm>
          <a:prstGeom prst="rect">
            <a:avLst/>
          </a:prstGeom>
          <a:noFill/>
          <a:ln>
            <a:noFill/>
          </a:ln>
        </p:spPr>
      </p:pic>
      <p:pic>
        <p:nvPicPr>
          <p:cNvPr id="2885" name="Google Shape;2885;p197"/>
          <p:cNvPicPr preferRelativeResize="0"/>
          <p:nvPr/>
        </p:nvPicPr>
        <p:blipFill>
          <a:blip r:embed="rId5">
            <a:alphaModFix/>
          </a:blip>
          <a:stretch>
            <a:fillRect/>
          </a:stretch>
        </p:blipFill>
        <p:spPr>
          <a:xfrm>
            <a:off x="3870125" y="2592163"/>
            <a:ext cx="756858" cy="333375"/>
          </a:xfrm>
          <a:prstGeom prst="rect">
            <a:avLst/>
          </a:prstGeom>
          <a:noFill/>
          <a:ln>
            <a:noFill/>
          </a:ln>
        </p:spPr>
      </p:pic>
      <p:pic>
        <p:nvPicPr>
          <p:cNvPr id="2886" name="Google Shape;2886;p197"/>
          <p:cNvPicPr preferRelativeResize="0"/>
          <p:nvPr/>
        </p:nvPicPr>
        <p:blipFill>
          <a:blip r:embed="rId6">
            <a:alphaModFix/>
          </a:blip>
          <a:stretch>
            <a:fillRect/>
          </a:stretch>
        </p:blipFill>
        <p:spPr>
          <a:xfrm>
            <a:off x="3243050" y="2088938"/>
            <a:ext cx="370038" cy="240025"/>
          </a:xfrm>
          <a:prstGeom prst="rect">
            <a:avLst/>
          </a:prstGeom>
          <a:noFill/>
          <a:ln>
            <a:noFill/>
          </a:ln>
        </p:spPr>
      </p:pic>
      <p:pic>
        <p:nvPicPr>
          <p:cNvPr id="2887" name="Google Shape;2887;p197"/>
          <p:cNvPicPr preferRelativeResize="0"/>
          <p:nvPr/>
        </p:nvPicPr>
        <p:blipFill>
          <a:blip r:embed="rId7">
            <a:alphaModFix/>
          </a:blip>
          <a:stretch>
            <a:fillRect/>
          </a:stretch>
        </p:blipFill>
        <p:spPr>
          <a:xfrm>
            <a:off x="6221325" y="2150532"/>
            <a:ext cx="370050" cy="262930"/>
          </a:xfrm>
          <a:prstGeom prst="rect">
            <a:avLst/>
          </a:prstGeom>
          <a:noFill/>
          <a:ln>
            <a:noFill/>
          </a:ln>
        </p:spPr>
      </p:pic>
      <p:pic>
        <p:nvPicPr>
          <p:cNvPr id="2888" name="Google Shape;2888;p197"/>
          <p:cNvPicPr preferRelativeResize="0"/>
          <p:nvPr/>
        </p:nvPicPr>
        <p:blipFill>
          <a:blip r:embed="rId8">
            <a:alphaModFix/>
          </a:blip>
          <a:stretch>
            <a:fillRect/>
          </a:stretch>
        </p:blipFill>
        <p:spPr>
          <a:xfrm>
            <a:off x="6663050" y="1170802"/>
            <a:ext cx="133350" cy="247658"/>
          </a:xfrm>
          <a:prstGeom prst="rect">
            <a:avLst/>
          </a:prstGeom>
          <a:noFill/>
          <a:ln>
            <a:noFill/>
          </a:ln>
        </p:spPr>
      </p:pic>
      <p:pic>
        <p:nvPicPr>
          <p:cNvPr id="2889" name="Google Shape;2889;p197"/>
          <p:cNvPicPr preferRelativeResize="0"/>
          <p:nvPr/>
        </p:nvPicPr>
        <p:blipFill>
          <a:blip r:embed="rId9">
            <a:alphaModFix/>
          </a:blip>
          <a:stretch>
            <a:fillRect/>
          </a:stretch>
        </p:blipFill>
        <p:spPr>
          <a:xfrm>
            <a:off x="3216625" y="1248804"/>
            <a:ext cx="169650" cy="1696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198"/>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Skip-gram</a:t>
            </a:r>
            <a:endParaRPr/>
          </a:p>
        </p:txBody>
      </p:sp>
      <p:sp>
        <p:nvSpPr>
          <p:cNvPr id="2895" name="Google Shape;2895;p198"/>
          <p:cNvSpPr txBox="1"/>
          <p:nvPr>
            <p:ph idx="1" type="body"/>
          </p:nvPr>
        </p:nvSpPr>
        <p:spPr>
          <a:xfrm>
            <a:off x="1961425" y="14890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896" name="Google Shape;2896;p198"/>
          <p:cNvSpPr/>
          <p:nvPr/>
        </p:nvSpPr>
        <p:spPr>
          <a:xfrm>
            <a:off x="2928700" y="1489075"/>
            <a:ext cx="745500" cy="34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98"/>
          <p:cNvSpPr/>
          <p:nvPr/>
        </p:nvSpPr>
        <p:spPr>
          <a:xfrm>
            <a:off x="6139175" y="1478275"/>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98"/>
          <p:cNvSpPr/>
          <p:nvPr/>
        </p:nvSpPr>
        <p:spPr>
          <a:xfrm>
            <a:off x="3808750" y="2580200"/>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98"/>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98"/>
          <p:cNvSpPr txBox="1"/>
          <p:nvPr>
            <p:ph idx="1" type="body"/>
          </p:nvPr>
        </p:nvSpPr>
        <p:spPr>
          <a:xfrm>
            <a:off x="606750" y="749100"/>
            <a:ext cx="1820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Mikolov et al., 2013</a:t>
            </a:r>
            <a:endParaRPr sz="1600">
              <a:solidFill>
                <a:srgbClr val="A64D79"/>
              </a:solidFill>
            </a:endParaRPr>
          </a:p>
        </p:txBody>
      </p:sp>
      <p:cxnSp>
        <p:nvCxnSpPr>
          <p:cNvPr id="2901" name="Google Shape;2901;p198"/>
          <p:cNvCxnSpPr>
            <a:stCxn id="2896" idx="2"/>
            <a:endCxn id="2898" idx="0"/>
          </p:cNvCxnSpPr>
          <p:nvPr/>
        </p:nvCxnSpPr>
        <p:spPr>
          <a:xfrm>
            <a:off x="3301450" y="1837675"/>
            <a:ext cx="947100" cy="742500"/>
          </a:xfrm>
          <a:prstGeom prst="straightConnector1">
            <a:avLst/>
          </a:prstGeom>
          <a:noFill/>
          <a:ln cap="flat" cmpd="sng" w="19050">
            <a:solidFill>
              <a:srgbClr val="999999"/>
            </a:solidFill>
            <a:prstDash val="solid"/>
            <a:round/>
            <a:headEnd len="med" w="med" type="none"/>
            <a:tailEnd len="med" w="med" type="triangle"/>
          </a:ln>
        </p:spPr>
      </p:cxnSp>
      <p:cxnSp>
        <p:nvCxnSpPr>
          <p:cNvPr id="2902" name="Google Shape;2902;p198"/>
          <p:cNvCxnSpPr>
            <a:stCxn id="2897" idx="2"/>
            <a:endCxn id="2899" idx="0"/>
          </p:cNvCxnSpPr>
          <p:nvPr/>
        </p:nvCxnSpPr>
        <p:spPr>
          <a:xfrm flipH="1">
            <a:off x="5280425" y="1848475"/>
            <a:ext cx="1449300" cy="731700"/>
          </a:xfrm>
          <a:prstGeom prst="straightConnector1">
            <a:avLst/>
          </a:prstGeom>
          <a:noFill/>
          <a:ln cap="flat" cmpd="sng" w="19050">
            <a:solidFill>
              <a:srgbClr val="999999"/>
            </a:solidFill>
            <a:prstDash val="solid"/>
            <a:round/>
            <a:headEnd len="med" w="med" type="none"/>
            <a:tailEnd len="med" w="med" type="triangle"/>
          </a:ln>
        </p:spPr>
      </p:cxnSp>
      <p:pic>
        <p:nvPicPr>
          <p:cNvPr id="2903" name="Google Shape;2903;p198"/>
          <p:cNvPicPr preferRelativeResize="0"/>
          <p:nvPr/>
        </p:nvPicPr>
        <p:blipFill>
          <a:blip r:embed="rId3">
            <a:alphaModFix/>
          </a:blip>
          <a:stretch>
            <a:fillRect/>
          </a:stretch>
        </p:blipFill>
        <p:spPr>
          <a:xfrm>
            <a:off x="995650" y="2527550"/>
            <a:ext cx="2514124" cy="231300"/>
          </a:xfrm>
          <a:prstGeom prst="rect">
            <a:avLst/>
          </a:prstGeom>
          <a:noFill/>
          <a:ln>
            <a:noFill/>
          </a:ln>
        </p:spPr>
      </p:pic>
      <p:pic>
        <p:nvPicPr>
          <p:cNvPr id="2904" name="Google Shape;2904;p198"/>
          <p:cNvPicPr preferRelativeResize="0"/>
          <p:nvPr/>
        </p:nvPicPr>
        <p:blipFill>
          <a:blip r:embed="rId3">
            <a:alphaModFix/>
          </a:blip>
          <a:stretch>
            <a:fillRect/>
          </a:stretch>
        </p:blipFill>
        <p:spPr>
          <a:xfrm>
            <a:off x="6221312" y="2643200"/>
            <a:ext cx="2514124" cy="231300"/>
          </a:xfrm>
          <a:prstGeom prst="rect">
            <a:avLst/>
          </a:prstGeom>
          <a:noFill/>
          <a:ln>
            <a:noFill/>
          </a:ln>
        </p:spPr>
      </p:pic>
      <p:pic>
        <p:nvPicPr>
          <p:cNvPr id="2905" name="Google Shape;2905;p198"/>
          <p:cNvPicPr preferRelativeResize="0"/>
          <p:nvPr/>
        </p:nvPicPr>
        <p:blipFill>
          <a:blip r:embed="rId4">
            <a:alphaModFix/>
          </a:blip>
          <a:stretch>
            <a:fillRect/>
          </a:stretch>
        </p:blipFill>
        <p:spPr>
          <a:xfrm>
            <a:off x="4922900" y="2595537"/>
            <a:ext cx="704850" cy="326638"/>
          </a:xfrm>
          <a:prstGeom prst="rect">
            <a:avLst/>
          </a:prstGeom>
          <a:noFill/>
          <a:ln>
            <a:noFill/>
          </a:ln>
        </p:spPr>
      </p:pic>
      <p:pic>
        <p:nvPicPr>
          <p:cNvPr id="2906" name="Google Shape;2906;p198"/>
          <p:cNvPicPr preferRelativeResize="0"/>
          <p:nvPr/>
        </p:nvPicPr>
        <p:blipFill>
          <a:blip r:embed="rId5">
            <a:alphaModFix/>
          </a:blip>
          <a:stretch>
            <a:fillRect/>
          </a:stretch>
        </p:blipFill>
        <p:spPr>
          <a:xfrm>
            <a:off x="3870125" y="2592163"/>
            <a:ext cx="756858" cy="333375"/>
          </a:xfrm>
          <a:prstGeom prst="rect">
            <a:avLst/>
          </a:prstGeom>
          <a:noFill/>
          <a:ln>
            <a:noFill/>
          </a:ln>
        </p:spPr>
      </p:pic>
      <p:pic>
        <p:nvPicPr>
          <p:cNvPr id="2907" name="Google Shape;2907;p198"/>
          <p:cNvPicPr preferRelativeResize="0"/>
          <p:nvPr/>
        </p:nvPicPr>
        <p:blipFill>
          <a:blip r:embed="rId6">
            <a:alphaModFix/>
          </a:blip>
          <a:stretch>
            <a:fillRect/>
          </a:stretch>
        </p:blipFill>
        <p:spPr>
          <a:xfrm>
            <a:off x="3243050" y="2088938"/>
            <a:ext cx="370038" cy="240025"/>
          </a:xfrm>
          <a:prstGeom prst="rect">
            <a:avLst/>
          </a:prstGeom>
          <a:noFill/>
          <a:ln>
            <a:noFill/>
          </a:ln>
        </p:spPr>
      </p:pic>
      <p:pic>
        <p:nvPicPr>
          <p:cNvPr id="2908" name="Google Shape;2908;p198"/>
          <p:cNvPicPr preferRelativeResize="0"/>
          <p:nvPr/>
        </p:nvPicPr>
        <p:blipFill>
          <a:blip r:embed="rId7">
            <a:alphaModFix/>
          </a:blip>
          <a:stretch>
            <a:fillRect/>
          </a:stretch>
        </p:blipFill>
        <p:spPr>
          <a:xfrm>
            <a:off x="6221325" y="2150532"/>
            <a:ext cx="370050" cy="262930"/>
          </a:xfrm>
          <a:prstGeom prst="rect">
            <a:avLst/>
          </a:prstGeom>
          <a:noFill/>
          <a:ln>
            <a:noFill/>
          </a:ln>
        </p:spPr>
      </p:pic>
      <p:pic>
        <p:nvPicPr>
          <p:cNvPr id="2909" name="Google Shape;2909;p198"/>
          <p:cNvPicPr preferRelativeResize="0"/>
          <p:nvPr/>
        </p:nvPicPr>
        <p:blipFill>
          <a:blip r:embed="rId8">
            <a:alphaModFix/>
          </a:blip>
          <a:stretch>
            <a:fillRect/>
          </a:stretch>
        </p:blipFill>
        <p:spPr>
          <a:xfrm>
            <a:off x="6663050" y="1170802"/>
            <a:ext cx="133350" cy="247658"/>
          </a:xfrm>
          <a:prstGeom prst="rect">
            <a:avLst/>
          </a:prstGeom>
          <a:noFill/>
          <a:ln>
            <a:noFill/>
          </a:ln>
        </p:spPr>
      </p:pic>
      <p:pic>
        <p:nvPicPr>
          <p:cNvPr id="2910" name="Google Shape;2910;p198"/>
          <p:cNvPicPr preferRelativeResize="0"/>
          <p:nvPr/>
        </p:nvPicPr>
        <p:blipFill>
          <a:blip r:embed="rId9">
            <a:alphaModFix/>
          </a:blip>
          <a:stretch>
            <a:fillRect/>
          </a:stretch>
        </p:blipFill>
        <p:spPr>
          <a:xfrm>
            <a:off x="3216625" y="1248804"/>
            <a:ext cx="169650" cy="169650"/>
          </a:xfrm>
          <a:prstGeom prst="rect">
            <a:avLst/>
          </a:prstGeom>
          <a:noFill/>
          <a:ln>
            <a:noFill/>
          </a:ln>
        </p:spPr>
      </p:pic>
      <p:sp>
        <p:nvSpPr>
          <p:cNvPr id="2911" name="Google Shape;2911;p198"/>
          <p:cNvSpPr txBox="1"/>
          <p:nvPr>
            <p:ph idx="1" type="body"/>
          </p:nvPr>
        </p:nvSpPr>
        <p:spPr>
          <a:xfrm>
            <a:off x="674575" y="3736000"/>
            <a:ext cx="796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500"/>
              <a:t>Noise Contrastive Estimation for learning word embeddings </a:t>
            </a:r>
            <a:r>
              <a:rPr lang="en" sz="1500"/>
              <a:t>(</a:t>
            </a:r>
            <a:r>
              <a:rPr lang="en" sz="1500">
                <a:solidFill>
                  <a:srgbClr val="A64D79"/>
                </a:solidFill>
              </a:rPr>
              <a:t>Mnih and Kavukcuoglu, 2013</a:t>
            </a:r>
            <a:r>
              <a:rPr lang="en" sz="1500"/>
              <a:t>) </a:t>
            </a:r>
            <a:endParaRPr sz="1500">
              <a:solidFill>
                <a:srgbClr val="A64D79"/>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5" name="Shape 2915"/>
        <p:cNvGrpSpPr/>
        <p:nvPr/>
      </p:nvGrpSpPr>
      <p:grpSpPr>
        <a:xfrm>
          <a:off x="0" y="0"/>
          <a:ext cx="0" cy="0"/>
          <a:chOff x="0" y="0"/>
          <a:chExt cx="0" cy="0"/>
        </a:xfrm>
      </p:grpSpPr>
      <p:sp>
        <p:nvSpPr>
          <p:cNvPr id="2916" name="Google Shape;2916;p199"/>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br>
              <a:rPr lang="en"/>
            </a:br>
            <a:endParaRPr/>
          </a:p>
        </p:txBody>
      </p:sp>
      <p:sp>
        <p:nvSpPr>
          <p:cNvPr id="2917" name="Google Shape;2917;p199"/>
          <p:cNvSpPr txBox="1"/>
          <p:nvPr>
            <p:ph idx="1" type="body"/>
          </p:nvPr>
        </p:nvSpPr>
        <p:spPr>
          <a:xfrm>
            <a:off x="606750" y="749100"/>
            <a:ext cx="1630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Devlin et al., 2019</a:t>
            </a:r>
            <a:endParaRPr sz="1600">
              <a:solidFill>
                <a:srgbClr val="A64D79"/>
              </a:solidFill>
            </a:endParaRPr>
          </a:p>
        </p:txBody>
      </p:sp>
      <p:sp>
        <p:nvSpPr>
          <p:cNvPr id="2918" name="Google Shape;2918;p199"/>
          <p:cNvSpPr txBox="1"/>
          <p:nvPr>
            <p:ph idx="1" type="body"/>
          </p:nvPr>
        </p:nvSpPr>
        <p:spPr>
          <a:xfrm>
            <a:off x="1961425" y="14890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2" name="Shape 2922"/>
        <p:cNvGrpSpPr/>
        <p:nvPr/>
      </p:nvGrpSpPr>
      <p:grpSpPr>
        <a:xfrm>
          <a:off x="0" y="0"/>
          <a:ext cx="0" cy="0"/>
          <a:chOff x="0" y="0"/>
          <a:chExt cx="0" cy="0"/>
        </a:xfrm>
      </p:grpSpPr>
      <p:sp>
        <p:nvSpPr>
          <p:cNvPr id="2923" name="Google Shape;2923;p200"/>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br>
              <a:rPr lang="en"/>
            </a:br>
            <a:endParaRPr/>
          </a:p>
        </p:txBody>
      </p:sp>
      <p:sp>
        <p:nvSpPr>
          <p:cNvPr id="2924" name="Google Shape;2924;p200"/>
          <p:cNvSpPr txBox="1"/>
          <p:nvPr>
            <p:ph idx="1" type="body"/>
          </p:nvPr>
        </p:nvSpPr>
        <p:spPr>
          <a:xfrm>
            <a:off x="606750" y="749100"/>
            <a:ext cx="1630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Devlin et al., 2019</a:t>
            </a:r>
            <a:endParaRPr sz="1600">
              <a:solidFill>
                <a:srgbClr val="A64D79"/>
              </a:solidFill>
            </a:endParaRPr>
          </a:p>
        </p:txBody>
      </p:sp>
      <p:sp>
        <p:nvSpPr>
          <p:cNvPr id="2925" name="Google Shape;2925;p200"/>
          <p:cNvSpPr txBox="1"/>
          <p:nvPr>
            <p:ph idx="1" type="body"/>
          </p:nvPr>
        </p:nvSpPr>
        <p:spPr>
          <a:xfrm>
            <a:off x="1961425" y="14890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Pittsburgh</a:t>
            </a:r>
            <a:endParaRPr sz="1800"/>
          </a:p>
        </p:txBody>
      </p:sp>
      <p:sp>
        <p:nvSpPr>
          <p:cNvPr id="2926" name="Google Shape;2926;p200"/>
          <p:cNvSpPr/>
          <p:nvPr/>
        </p:nvSpPr>
        <p:spPr>
          <a:xfrm>
            <a:off x="6139175" y="1478275"/>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00"/>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8" name="Google Shape;2928;p200"/>
          <p:cNvCxnSpPr/>
          <p:nvPr/>
        </p:nvCxnSpPr>
        <p:spPr>
          <a:xfrm flipH="1">
            <a:off x="5280425" y="1848475"/>
            <a:ext cx="1449300" cy="731700"/>
          </a:xfrm>
          <a:prstGeom prst="straightConnector1">
            <a:avLst/>
          </a:prstGeom>
          <a:noFill/>
          <a:ln cap="flat" cmpd="sng" w="19050">
            <a:solidFill>
              <a:srgbClr val="999999"/>
            </a:solidFill>
            <a:prstDash val="solid"/>
            <a:round/>
            <a:headEnd len="med" w="med" type="none"/>
            <a:tailEnd len="med" w="med" type="triangle"/>
          </a:ln>
        </p:spPr>
      </p:cxnSp>
      <p:pic>
        <p:nvPicPr>
          <p:cNvPr id="2929" name="Google Shape;2929;p200"/>
          <p:cNvPicPr preferRelativeResize="0"/>
          <p:nvPr/>
        </p:nvPicPr>
        <p:blipFill>
          <a:blip r:embed="rId3">
            <a:alphaModFix/>
          </a:blip>
          <a:stretch>
            <a:fillRect/>
          </a:stretch>
        </p:blipFill>
        <p:spPr>
          <a:xfrm>
            <a:off x="6221312" y="2643200"/>
            <a:ext cx="2514124" cy="231300"/>
          </a:xfrm>
          <a:prstGeom prst="rect">
            <a:avLst/>
          </a:prstGeom>
          <a:noFill/>
          <a:ln>
            <a:noFill/>
          </a:ln>
        </p:spPr>
      </p:pic>
      <p:pic>
        <p:nvPicPr>
          <p:cNvPr id="2930" name="Google Shape;2930;p200"/>
          <p:cNvPicPr preferRelativeResize="0"/>
          <p:nvPr/>
        </p:nvPicPr>
        <p:blipFill>
          <a:blip r:embed="rId4">
            <a:alphaModFix/>
          </a:blip>
          <a:stretch>
            <a:fillRect/>
          </a:stretch>
        </p:blipFill>
        <p:spPr>
          <a:xfrm>
            <a:off x="6663050" y="1170802"/>
            <a:ext cx="133350" cy="247658"/>
          </a:xfrm>
          <a:prstGeom prst="rect">
            <a:avLst/>
          </a:prstGeom>
          <a:noFill/>
          <a:ln>
            <a:noFill/>
          </a:ln>
        </p:spPr>
      </p:pic>
      <p:pic>
        <p:nvPicPr>
          <p:cNvPr id="2931" name="Google Shape;2931;p200"/>
          <p:cNvPicPr preferRelativeResize="0"/>
          <p:nvPr/>
        </p:nvPicPr>
        <p:blipFill>
          <a:blip r:embed="rId5">
            <a:alphaModFix/>
          </a:blip>
          <a:stretch>
            <a:fillRect/>
          </a:stretch>
        </p:blipFill>
        <p:spPr>
          <a:xfrm>
            <a:off x="6221325" y="2150532"/>
            <a:ext cx="370050" cy="262930"/>
          </a:xfrm>
          <a:prstGeom prst="rect">
            <a:avLst/>
          </a:prstGeom>
          <a:noFill/>
          <a:ln>
            <a:noFill/>
          </a:ln>
        </p:spPr>
      </p:pic>
      <p:pic>
        <p:nvPicPr>
          <p:cNvPr id="2932" name="Google Shape;2932;p200"/>
          <p:cNvPicPr preferRelativeResize="0"/>
          <p:nvPr/>
        </p:nvPicPr>
        <p:blipFill>
          <a:blip r:embed="rId6">
            <a:alphaModFix/>
          </a:blip>
          <a:stretch>
            <a:fillRect/>
          </a:stretch>
        </p:blipFill>
        <p:spPr>
          <a:xfrm>
            <a:off x="4922900" y="2595537"/>
            <a:ext cx="704850" cy="32663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6" name="Shape 2936"/>
        <p:cNvGrpSpPr/>
        <p:nvPr/>
      </p:nvGrpSpPr>
      <p:grpSpPr>
        <a:xfrm>
          <a:off x="0" y="0"/>
          <a:ext cx="0" cy="0"/>
          <a:chOff x="0" y="0"/>
          <a:chExt cx="0" cy="0"/>
        </a:xfrm>
      </p:grpSpPr>
      <p:sp>
        <p:nvSpPr>
          <p:cNvPr id="2937" name="Google Shape;2937;p201"/>
          <p:cNvSpPr/>
          <p:nvPr/>
        </p:nvSpPr>
        <p:spPr>
          <a:xfrm>
            <a:off x="1924100" y="1489075"/>
            <a:ext cx="5360100" cy="34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01"/>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BERT</a:t>
            </a:r>
            <a:br>
              <a:rPr lang="en"/>
            </a:br>
            <a:endParaRPr/>
          </a:p>
        </p:txBody>
      </p:sp>
      <p:sp>
        <p:nvSpPr>
          <p:cNvPr id="2939" name="Google Shape;2939;p201"/>
          <p:cNvSpPr txBox="1"/>
          <p:nvPr>
            <p:ph idx="1" type="body"/>
          </p:nvPr>
        </p:nvSpPr>
        <p:spPr>
          <a:xfrm>
            <a:off x="606750" y="749100"/>
            <a:ext cx="16308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Devlin et al., 2019</a:t>
            </a:r>
            <a:endParaRPr sz="1600">
              <a:solidFill>
                <a:srgbClr val="A64D79"/>
              </a:solidFill>
            </a:endParaRPr>
          </a:p>
        </p:txBody>
      </p:sp>
      <p:sp>
        <p:nvSpPr>
          <p:cNvPr id="2940" name="Google Shape;2940;p201"/>
          <p:cNvSpPr txBox="1"/>
          <p:nvPr>
            <p:ph idx="1" type="body"/>
          </p:nvPr>
        </p:nvSpPr>
        <p:spPr>
          <a:xfrm>
            <a:off x="1961425" y="1489075"/>
            <a:ext cx="56076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Carnegie Mellon University is located in </a:t>
            </a:r>
            <a:r>
              <a:rPr lang="en" sz="1800">
                <a:solidFill>
                  <a:srgbClr val="B7B7B7"/>
                </a:solidFill>
              </a:rPr>
              <a:t>Pittsburgh</a:t>
            </a:r>
            <a:endParaRPr sz="1800">
              <a:solidFill>
                <a:srgbClr val="B7B7B7"/>
              </a:solidFill>
            </a:endParaRPr>
          </a:p>
        </p:txBody>
      </p:sp>
      <p:sp>
        <p:nvSpPr>
          <p:cNvPr id="2941" name="Google Shape;2941;p201"/>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01"/>
          <p:cNvSpPr/>
          <p:nvPr/>
        </p:nvSpPr>
        <p:spPr>
          <a:xfrm>
            <a:off x="3808750" y="2580200"/>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3" name="Google Shape;2943;p201"/>
          <p:cNvCxnSpPr>
            <a:endCxn id="2942" idx="0"/>
          </p:cNvCxnSpPr>
          <p:nvPr/>
        </p:nvCxnSpPr>
        <p:spPr>
          <a:xfrm>
            <a:off x="3301450" y="1837700"/>
            <a:ext cx="947100" cy="742500"/>
          </a:xfrm>
          <a:prstGeom prst="straightConnector1">
            <a:avLst/>
          </a:prstGeom>
          <a:noFill/>
          <a:ln cap="flat" cmpd="sng" w="19050">
            <a:solidFill>
              <a:srgbClr val="999999"/>
            </a:solidFill>
            <a:prstDash val="solid"/>
            <a:round/>
            <a:headEnd len="med" w="med" type="none"/>
            <a:tailEnd len="med" w="med" type="triangle"/>
          </a:ln>
        </p:spPr>
      </p:cxnSp>
      <p:pic>
        <p:nvPicPr>
          <p:cNvPr id="2944" name="Google Shape;2944;p201"/>
          <p:cNvPicPr preferRelativeResize="0"/>
          <p:nvPr/>
        </p:nvPicPr>
        <p:blipFill>
          <a:blip r:embed="rId3">
            <a:alphaModFix/>
          </a:blip>
          <a:stretch>
            <a:fillRect/>
          </a:stretch>
        </p:blipFill>
        <p:spPr>
          <a:xfrm>
            <a:off x="2237550" y="2467663"/>
            <a:ext cx="1336658" cy="208170"/>
          </a:xfrm>
          <a:prstGeom prst="rect">
            <a:avLst/>
          </a:prstGeom>
          <a:noFill/>
          <a:ln>
            <a:noFill/>
          </a:ln>
        </p:spPr>
      </p:pic>
      <p:pic>
        <p:nvPicPr>
          <p:cNvPr id="2945" name="Google Shape;2945;p201"/>
          <p:cNvPicPr preferRelativeResize="0"/>
          <p:nvPr/>
        </p:nvPicPr>
        <p:blipFill>
          <a:blip r:embed="rId4">
            <a:alphaModFix/>
          </a:blip>
          <a:stretch>
            <a:fillRect/>
          </a:stretch>
        </p:blipFill>
        <p:spPr>
          <a:xfrm>
            <a:off x="4922900" y="2595537"/>
            <a:ext cx="704850" cy="326638"/>
          </a:xfrm>
          <a:prstGeom prst="rect">
            <a:avLst/>
          </a:prstGeom>
          <a:noFill/>
          <a:ln>
            <a:noFill/>
          </a:ln>
        </p:spPr>
      </p:pic>
      <p:pic>
        <p:nvPicPr>
          <p:cNvPr id="2946" name="Google Shape;2946;p201"/>
          <p:cNvPicPr preferRelativeResize="0"/>
          <p:nvPr/>
        </p:nvPicPr>
        <p:blipFill>
          <a:blip r:embed="rId5">
            <a:alphaModFix/>
          </a:blip>
          <a:stretch>
            <a:fillRect/>
          </a:stretch>
        </p:blipFill>
        <p:spPr>
          <a:xfrm>
            <a:off x="4566000" y="1238854"/>
            <a:ext cx="169650" cy="169650"/>
          </a:xfrm>
          <a:prstGeom prst="rect">
            <a:avLst/>
          </a:prstGeom>
          <a:noFill/>
          <a:ln>
            <a:noFill/>
          </a:ln>
        </p:spPr>
      </p:pic>
      <p:pic>
        <p:nvPicPr>
          <p:cNvPr id="2947" name="Google Shape;2947;p201"/>
          <p:cNvPicPr preferRelativeResize="0"/>
          <p:nvPr/>
        </p:nvPicPr>
        <p:blipFill>
          <a:blip r:embed="rId6">
            <a:alphaModFix/>
          </a:blip>
          <a:stretch>
            <a:fillRect/>
          </a:stretch>
        </p:blipFill>
        <p:spPr>
          <a:xfrm>
            <a:off x="3243050" y="2088938"/>
            <a:ext cx="370038" cy="240025"/>
          </a:xfrm>
          <a:prstGeom prst="rect">
            <a:avLst/>
          </a:prstGeom>
          <a:noFill/>
          <a:ln>
            <a:noFill/>
          </a:ln>
        </p:spPr>
      </p:pic>
      <p:pic>
        <p:nvPicPr>
          <p:cNvPr id="2948" name="Google Shape;2948;p201"/>
          <p:cNvPicPr preferRelativeResize="0"/>
          <p:nvPr/>
        </p:nvPicPr>
        <p:blipFill>
          <a:blip r:embed="rId7">
            <a:alphaModFix/>
          </a:blip>
          <a:stretch>
            <a:fillRect/>
          </a:stretch>
        </p:blipFill>
        <p:spPr>
          <a:xfrm>
            <a:off x="3870125" y="2592163"/>
            <a:ext cx="756858" cy="333375"/>
          </a:xfrm>
          <a:prstGeom prst="rect">
            <a:avLst/>
          </a:prstGeom>
          <a:noFill/>
          <a:ln>
            <a:noFill/>
          </a:ln>
        </p:spPr>
      </p:pic>
      <p:sp>
        <p:nvSpPr>
          <p:cNvPr id="2949" name="Google Shape;2949;p201"/>
          <p:cNvSpPr txBox="1"/>
          <p:nvPr>
            <p:ph idx="1" type="body"/>
          </p:nvPr>
        </p:nvSpPr>
        <p:spPr>
          <a:xfrm>
            <a:off x="1871675" y="2758850"/>
            <a:ext cx="1784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Vaswani</a:t>
            </a:r>
            <a:r>
              <a:rPr lang="en" sz="1600">
                <a:solidFill>
                  <a:srgbClr val="A64D79"/>
                </a:solidFill>
              </a:rPr>
              <a:t> et al., 2017</a:t>
            </a:r>
            <a:endParaRPr sz="1600">
              <a:solidFill>
                <a:srgbClr val="A64D79"/>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53" name="Shape 2953"/>
        <p:cNvGrpSpPr/>
        <p:nvPr/>
      </p:nvGrpSpPr>
      <p:grpSpPr>
        <a:xfrm>
          <a:off x="0" y="0"/>
          <a:ext cx="0" cy="0"/>
          <a:chOff x="0" y="0"/>
          <a:chExt cx="0" cy="0"/>
        </a:xfrm>
      </p:grpSpPr>
      <p:sp>
        <p:nvSpPr>
          <p:cNvPr id="2954" name="Google Shape;2954;p202"/>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Skip-gram</a:t>
            </a:r>
            <a:endParaRPr/>
          </a:p>
        </p:txBody>
      </p:sp>
      <p:sp>
        <p:nvSpPr>
          <p:cNvPr id="2955" name="Google Shape;2955;p202"/>
          <p:cNvSpPr txBox="1"/>
          <p:nvPr>
            <p:ph idx="1" type="body"/>
          </p:nvPr>
        </p:nvSpPr>
        <p:spPr>
          <a:xfrm>
            <a:off x="606750" y="749100"/>
            <a:ext cx="1820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Mikolov et al., 2013</a:t>
            </a:r>
            <a:endParaRPr sz="1600">
              <a:solidFill>
                <a:srgbClr val="A64D79"/>
              </a:solidFill>
            </a:endParaRPr>
          </a:p>
        </p:txBody>
      </p:sp>
      <p:sp>
        <p:nvSpPr>
          <p:cNvPr id="2956" name="Google Shape;2956;p202"/>
          <p:cNvSpPr txBox="1"/>
          <p:nvPr>
            <p:ph idx="1" type="body"/>
          </p:nvPr>
        </p:nvSpPr>
        <p:spPr>
          <a:xfrm>
            <a:off x="2807150" y="1512400"/>
            <a:ext cx="4768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60" name="Shape 2960"/>
        <p:cNvGrpSpPr/>
        <p:nvPr/>
      </p:nvGrpSpPr>
      <p:grpSpPr>
        <a:xfrm>
          <a:off x="0" y="0"/>
          <a:ext cx="0" cy="0"/>
          <a:chOff x="0" y="0"/>
          <a:chExt cx="0" cy="0"/>
        </a:xfrm>
      </p:grpSpPr>
      <p:sp>
        <p:nvSpPr>
          <p:cNvPr id="2961" name="Google Shape;2961;p203"/>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Skip-gram</a:t>
            </a:r>
            <a:endParaRPr/>
          </a:p>
        </p:txBody>
      </p:sp>
      <p:sp>
        <p:nvSpPr>
          <p:cNvPr id="2962" name="Google Shape;2962;p203"/>
          <p:cNvSpPr/>
          <p:nvPr/>
        </p:nvSpPr>
        <p:spPr>
          <a:xfrm>
            <a:off x="2807150" y="1489075"/>
            <a:ext cx="806100" cy="34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03"/>
          <p:cNvSpPr/>
          <p:nvPr/>
        </p:nvSpPr>
        <p:spPr>
          <a:xfrm>
            <a:off x="6139175" y="1478275"/>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03"/>
          <p:cNvSpPr/>
          <p:nvPr/>
        </p:nvSpPr>
        <p:spPr>
          <a:xfrm>
            <a:off x="3808750" y="2580200"/>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03"/>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03"/>
          <p:cNvSpPr txBox="1"/>
          <p:nvPr>
            <p:ph idx="1" type="body"/>
          </p:nvPr>
        </p:nvSpPr>
        <p:spPr>
          <a:xfrm>
            <a:off x="606750" y="749100"/>
            <a:ext cx="1820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Mikolov et al., 2013</a:t>
            </a:r>
            <a:endParaRPr sz="1600">
              <a:solidFill>
                <a:srgbClr val="A64D79"/>
              </a:solidFill>
            </a:endParaRPr>
          </a:p>
        </p:txBody>
      </p:sp>
      <p:cxnSp>
        <p:nvCxnSpPr>
          <p:cNvPr id="2967" name="Google Shape;2967;p203"/>
          <p:cNvCxnSpPr>
            <a:stCxn id="2962" idx="2"/>
            <a:endCxn id="2964" idx="0"/>
          </p:cNvCxnSpPr>
          <p:nvPr/>
        </p:nvCxnSpPr>
        <p:spPr>
          <a:xfrm>
            <a:off x="3210200" y="1837675"/>
            <a:ext cx="1038300" cy="742500"/>
          </a:xfrm>
          <a:prstGeom prst="straightConnector1">
            <a:avLst/>
          </a:prstGeom>
          <a:noFill/>
          <a:ln cap="flat" cmpd="sng" w="19050">
            <a:solidFill>
              <a:srgbClr val="999999"/>
            </a:solidFill>
            <a:prstDash val="solid"/>
            <a:round/>
            <a:headEnd len="med" w="med" type="none"/>
            <a:tailEnd len="med" w="med" type="triangle"/>
          </a:ln>
        </p:spPr>
      </p:cxnSp>
      <p:cxnSp>
        <p:nvCxnSpPr>
          <p:cNvPr id="2968" name="Google Shape;2968;p203"/>
          <p:cNvCxnSpPr>
            <a:stCxn id="2963" idx="2"/>
            <a:endCxn id="2965" idx="0"/>
          </p:cNvCxnSpPr>
          <p:nvPr/>
        </p:nvCxnSpPr>
        <p:spPr>
          <a:xfrm flipH="1">
            <a:off x="5280425" y="1848475"/>
            <a:ext cx="1449300" cy="731700"/>
          </a:xfrm>
          <a:prstGeom prst="straightConnector1">
            <a:avLst/>
          </a:prstGeom>
          <a:noFill/>
          <a:ln cap="flat" cmpd="sng" w="19050">
            <a:solidFill>
              <a:srgbClr val="999999"/>
            </a:solidFill>
            <a:prstDash val="solid"/>
            <a:round/>
            <a:headEnd len="med" w="med" type="none"/>
            <a:tailEnd len="med" w="med" type="triangle"/>
          </a:ln>
        </p:spPr>
      </p:cxnSp>
      <p:pic>
        <p:nvPicPr>
          <p:cNvPr id="2969" name="Google Shape;2969;p203"/>
          <p:cNvPicPr preferRelativeResize="0"/>
          <p:nvPr/>
        </p:nvPicPr>
        <p:blipFill>
          <a:blip r:embed="rId3">
            <a:alphaModFix/>
          </a:blip>
          <a:stretch>
            <a:fillRect/>
          </a:stretch>
        </p:blipFill>
        <p:spPr>
          <a:xfrm>
            <a:off x="995650" y="2527550"/>
            <a:ext cx="2514124" cy="231300"/>
          </a:xfrm>
          <a:prstGeom prst="rect">
            <a:avLst/>
          </a:prstGeom>
          <a:noFill/>
          <a:ln>
            <a:noFill/>
          </a:ln>
        </p:spPr>
      </p:pic>
      <p:pic>
        <p:nvPicPr>
          <p:cNvPr id="2970" name="Google Shape;2970;p203"/>
          <p:cNvPicPr preferRelativeResize="0"/>
          <p:nvPr/>
        </p:nvPicPr>
        <p:blipFill>
          <a:blip r:embed="rId3">
            <a:alphaModFix/>
          </a:blip>
          <a:stretch>
            <a:fillRect/>
          </a:stretch>
        </p:blipFill>
        <p:spPr>
          <a:xfrm>
            <a:off x="6221312" y="2643200"/>
            <a:ext cx="2514124" cy="231300"/>
          </a:xfrm>
          <a:prstGeom prst="rect">
            <a:avLst/>
          </a:prstGeom>
          <a:noFill/>
          <a:ln>
            <a:noFill/>
          </a:ln>
        </p:spPr>
      </p:pic>
      <p:pic>
        <p:nvPicPr>
          <p:cNvPr id="2971" name="Google Shape;2971;p203"/>
          <p:cNvPicPr preferRelativeResize="0"/>
          <p:nvPr/>
        </p:nvPicPr>
        <p:blipFill>
          <a:blip r:embed="rId4">
            <a:alphaModFix/>
          </a:blip>
          <a:stretch>
            <a:fillRect/>
          </a:stretch>
        </p:blipFill>
        <p:spPr>
          <a:xfrm>
            <a:off x="4922900" y="2595537"/>
            <a:ext cx="704850" cy="326638"/>
          </a:xfrm>
          <a:prstGeom prst="rect">
            <a:avLst/>
          </a:prstGeom>
          <a:noFill/>
          <a:ln>
            <a:noFill/>
          </a:ln>
        </p:spPr>
      </p:pic>
      <p:pic>
        <p:nvPicPr>
          <p:cNvPr id="2972" name="Google Shape;2972;p203"/>
          <p:cNvPicPr preferRelativeResize="0"/>
          <p:nvPr/>
        </p:nvPicPr>
        <p:blipFill>
          <a:blip r:embed="rId5">
            <a:alphaModFix/>
          </a:blip>
          <a:stretch>
            <a:fillRect/>
          </a:stretch>
        </p:blipFill>
        <p:spPr>
          <a:xfrm>
            <a:off x="3870125" y="2592163"/>
            <a:ext cx="756858" cy="333375"/>
          </a:xfrm>
          <a:prstGeom prst="rect">
            <a:avLst/>
          </a:prstGeom>
          <a:noFill/>
          <a:ln>
            <a:noFill/>
          </a:ln>
        </p:spPr>
      </p:pic>
      <p:pic>
        <p:nvPicPr>
          <p:cNvPr id="2973" name="Google Shape;2973;p203"/>
          <p:cNvPicPr preferRelativeResize="0"/>
          <p:nvPr/>
        </p:nvPicPr>
        <p:blipFill>
          <a:blip r:embed="rId6">
            <a:alphaModFix/>
          </a:blip>
          <a:stretch>
            <a:fillRect/>
          </a:stretch>
        </p:blipFill>
        <p:spPr>
          <a:xfrm>
            <a:off x="3243050" y="2088938"/>
            <a:ext cx="370038" cy="240025"/>
          </a:xfrm>
          <a:prstGeom prst="rect">
            <a:avLst/>
          </a:prstGeom>
          <a:noFill/>
          <a:ln>
            <a:noFill/>
          </a:ln>
        </p:spPr>
      </p:pic>
      <p:pic>
        <p:nvPicPr>
          <p:cNvPr id="2974" name="Google Shape;2974;p203"/>
          <p:cNvPicPr preferRelativeResize="0"/>
          <p:nvPr/>
        </p:nvPicPr>
        <p:blipFill>
          <a:blip r:embed="rId7">
            <a:alphaModFix/>
          </a:blip>
          <a:stretch>
            <a:fillRect/>
          </a:stretch>
        </p:blipFill>
        <p:spPr>
          <a:xfrm>
            <a:off x="6221325" y="2150532"/>
            <a:ext cx="370050" cy="262930"/>
          </a:xfrm>
          <a:prstGeom prst="rect">
            <a:avLst/>
          </a:prstGeom>
          <a:noFill/>
          <a:ln>
            <a:noFill/>
          </a:ln>
        </p:spPr>
      </p:pic>
      <p:pic>
        <p:nvPicPr>
          <p:cNvPr id="2975" name="Google Shape;2975;p203"/>
          <p:cNvPicPr preferRelativeResize="0"/>
          <p:nvPr/>
        </p:nvPicPr>
        <p:blipFill>
          <a:blip r:embed="rId8">
            <a:alphaModFix/>
          </a:blip>
          <a:stretch>
            <a:fillRect/>
          </a:stretch>
        </p:blipFill>
        <p:spPr>
          <a:xfrm>
            <a:off x="6663050" y="1170802"/>
            <a:ext cx="133350" cy="247658"/>
          </a:xfrm>
          <a:prstGeom prst="rect">
            <a:avLst/>
          </a:prstGeom>
          <a:noFill/>
          <a:ln>
            <a:noFill/>
          </a:ln>
        </p:spPr>
      </p:pic>
      <p:pic>
        <p:nvPicPr>
          <p:cNvPr id="2976" name="Google Shape;2976;p203"/>
          <p:cNvPicPr preferRelativeResize="0"/>
          <p:nvPr/>
        </p:nvPicPr>
        <p:blipFill>
          <a:blip r:embed="rId9">
            <a:alphaModFix/>
          </a:blip>
          <a:stretch>
            <a:fillRect/>
          </a:stretch>
        </p:blipFill>
        <p:spPr>
          <a:xfrm>
            <a:off x="3216625" y="1248804"/>
            <a:ext cx="169650" cy="169650"/>
          </a:xfrm>
          <a:prstGeom prst="rect">
            <a:avLst/>
          </a:prstGeom>
          <a:noFill/>
          <a:ln>
            <a:noFill/>
          </a:ln>
        </p:spPr>
      </p:pic>
      <p:sp>
        <p:nvSpPr>
          <p:cNvPr id="2977" name="Google Shape;2977;p203"/>
          <p:cNvSpPr txBox="1"/>
          <p:nvPr>
            <p:ph idx="1" type="body"/>
          </p:nvPr>
        </p:nvSpPr>
        <p:spPr>
          <a:xfrm>
            <a:off x="2807150" y="1512400"/>
            <a:ext cx="4768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81" name="Shape 2981"/>
        <p:cNvGrpSpPr/>
        <p:nvPr/>
      </p:nvGrpSpPr>
      <p:grpSpPr>
        <a:xfrm>
          <a:off x="0" y="0"/>
          <a:ext cx="0" cy="0"/>
          <a:chOff x="0" y="0"/>
          <a:chExt cx="0" cy="0"/>
        </a:xfrm>
      </p:grpSpPr>
      <p:sp>
        <p:nvSpPr>
          <p:cNvPr id="2982" name="Google Shape;2982;p204"/>
          <p:cNvSpPr txBox="1"/>
          <p:nvPr>
            <p:ph type="title"/>
          </p:nvPr>
        </p:nvSpPr>
        <p:spPr>
          <a:xfrm>
            <a:off x="606750" y="278700"/>
            <a:ext cx="7443900" cy="70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Skip-gram</a:t>
            </a:r>
            <a:endParaRPr/>
          </a:p>
        </p:txBody>
      </p:sp>
      <p:sp>
        <p:nvSpPr>
          <p:cNvPr id="2983" name="Google Shape;2983;p204"/>
          <p:cNvSpPr/>
          <p:nvPr/>
        </p:nvSpPr>
        <p:spPr>
          <a:xfrm>
            <a:off x="2807150" y="1489075"/>
            <a:ext cx="806100" cy="34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04"/>
          <p:cNvSpPr/>
          <p:nvPr/>
        </p:nvSpPr>
        <p:spPr>
          <a:xfrm>
            <a:off x="6139175" y="1478275"/>
            <a:ext cx="1181100" cy="3702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04"/>
          <p:cNvSpPr/>
          <p:nvPr/>
        </p:nvSpPr>
        <p:spPr>
          <a:xfrm>
            <a:off x="3808750" y="2580200"/>
            <a:ext cx="879600" cy="357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04"/>
          <p:cNvSpPr/>
          <p:nvPr/>
        </p:nvSpPr>
        <p:spPr>
          <a:xfrm>
            <a:off x="4840725" y="2580200"/>
            <a:ext cx="879600" cy="3573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04"/>
          <p:cNvSpPr txBox="1"/>
          <p:nvPr>
            <p:ph idx="1" type="body"/>
          </p:nvPr>
        </p:nvSpPr>
        <p:spPr>
          <a:xfrm>
            <a:off x="606750" y="749100"/>
            <a:ext cx="18207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600">
                <a:solidFill>
                  <a:srgbClr val="A64D79"/>
                </a:solidFill>
              </a:rPr>
              <a:t>Mikolov et al., 2013</a:t>
            </a:r>
            <a:endParaRPr sz="1600">
              <a:solidFill>
                <a:srgbClr val="A64D79"/>
              </a:solidFill>
            </a:endParaRPr>
          </a:p>
        </p:txBody>
      </p:sp>
      <p:cxnSp>
        <p:nvCxnSpPr>
          <p:cNvPr id="2988" name="Google Shape;2988;p204"/>
          <p:cNvCxnSpPr>
            <a:stCxn id="2983" idx="2"/>
            <a:endCxn id="2985" idx="0"/>
          </p:cNvCxnSpPr>
          <p:nvPr/>
        </p:nvCxnSpPr>
        <p:spPr>
          <a:xfrm>
            <a:off x="3210200" y="1837675"/>
            <a:ext cx="1038300" cy="742500"/>
          </a:xfrm>
          <a:prstGeom prst="straightConnector1">
            <a:avLst/>
          </a:prstGeom>
          <a:noFill/>
          <a:ln cap="flat" cmpd="sng" w="19050">
            <a:solidFill>
              <a:srgbClr val="999999"/>
            </a:solidFill>
            <a:prstDash val="solid"/>
            <a:round/>
            <a:headEnd len="med" w="med" type="none"/>
            <a:tailEnd len="med" w="med" type="triangle"/>
          </a:ln>
        </p:spPr>
      </p:cxnSp>
      <p:cxnSp>
        <p:nvCxnSpPr>
          <p:cNvPr id="2989" name="Google Shape;2989;p204"/>
          <p:cNvCxnSpPr>
            <a:stCxn id="2984" idx="2"/>
            <a:endCxn id="2986" idx="0"/>
          </p:cNvCxnSpPr>
          <p:nvPr/>
        </p:nvCxnSpPr>
        <p:spPr>
          <a:xfrm flipH="1">
            <a:off x="5280425" y="1848475"/>
            <a:ext cx="1449300" cy="731700"/>
          </a:xfrm>
          <a:prstGeom prst="straightConnector1">
            <a:avLst/>
          </a:prstGeom>
          <a:noFill/>
          <a:ln cap="flat" cmpd="sng" w="19050">
            <a:solidFill>
              <a:srgbClr val="999999"/>
            </a:solidFill>
            <a:prstDash val="solid"/>
            <a:round/>
            <a:headEnd len="med" w="med" type="none"/>
            <a:tailEnd len="med" w="med" type="triangle"/>
          </a:ln>
        </p:spPr>
      </p:cxnSp>
      <p:pic>
        <p:nvPicPr>
          <p:cNvPr id="2990" name="Google Shape;2990;p204"/>
          <p:cNvPicPr preferRelativeResize="0"/>
          <p:nvPr/>
        </p:nvPicPr>
        <p:blipFill>
          <a:blip r:embed="rId3">
            <a:alphaModFix/>
          </a:blip>
          <a:stretch>
            <a:fillRect/>
          </a:stretch>
        </p:blipFill>
        <p:spPr>
          <a:xfrm>
            <a:off x="995650" y="2527550"/>
            <a:ext cx="2514124" cy="231300"/>
          </a:xfrm>
          <a:prstGeom prst="rect">
            <a:avLst/>
          </a:prstGeom>
          <a:noFill/>
          <a:ln>
            <a:noFill/>
          </a:ln>
        </p:spPr>
      </p:pic>
      <p:pic>
        <p:nvPicPr>
          <p:cNvPr id="2991" name="Google Shape;2991;p204"/>
          <p:cNvPicPr preferRelativeResize="0"/>
          <p:nvPr/>
        </p:nvPicPr>
        <p:blipFill>
          <a:blip r:embed="rId3">
            <a:alphaModFix/>
          </a:blip>
          <a:stretch>
            <a:fillRect/>
          </a:stretch>
        </p:blipFill>
        <p:spPr>
          <a:xfrm>
            <a:off x="6221312" y="2643200"/>
            <a:ext cx="2514124" cy="231300"/>
          </a:xfrm>
          <a:prstGeom prst="rect">
            <a:avLst/>
          </a:prstGeom>
          <a:noFill/>
          <a:ln>
            <a:noFill/>
          </a:ln>
        </p:spPr>
      </p:pic>
      <p:pic>
        <p:nvPicPr>
          <p:cNvPr id="2992" name="Google Shape;2992;p204"/>
          <p:cNvPicPr preferRelativeResize="0"/>
          <p:nvPr/>
        </p:nvPicPr>
        <p:blipFill>
          <a:blip r:embed="rId4">
            <a:alphaModFix/>
          </a:blip>
          <a:stretch>
            <a:fillRect/>
          </a:stretch>
        </p:blipFill>
        <p:spPr>
          <a:xfrm>
            <a:off x="4922900" y="2595537"/>
            <a:ext cx="704850" cy="326638"/>
          </a:xfrm>
          <a:prstGeom prst="rect">
            <a:avLst/>
          </a:prstGeom>
          <a:noFill/>
          <a:ln>
            <a:noFill/>
          </a:ln>
        </p:spPr>
      </p:pic>
      <p:pic>
        <p:nvPicPr>
          <p:cNvPr id="2993" name="Google Shape;2993;p204"/>
          <p:cNvPicPr preferRelativeResize="0"/>
          <p:nvPr/>
        </p:nvPicPr>
        <p:blipFill>
          <a:blip r:embed="rId5">
            <a:alphaModFix/>
          </a:blip>
          <a:stretch>
            <a:fillRect/>
          </a:stretch>
        </p:blipFill>
        <p:spPr>
          <a:xfrm>
            <a:off x="3870125" y="2592163"/>
            <a:ext cx="756858" cy="333375"/>
          </a:xfrm>
          <a:prstGeom prst="rect">
            <a:avLst/>
          </a:prstGeom>
          <a:noFill/>
          <a:ln>
            <a:noFill/>
          </a:ln>
        </p:spPr>
      </p:pic>
      <p:pic>
        <p:nvPicPr>
          <p:cNvPr id="2994" name="Google Shape;2994;p204"/>
          <p:cNvPicPr preferRelativeResize="0"/>
          <p:nvPr/>
        </p:nvPicPr>
        <p:blipFill>
          <a:blip r:embed="rId6">
            <a:alphaModFix/>
          </a:blip>
          <a:stretch>
            <a:fillRect/>
          </a:stretch>
        </p:blipFill>
        <p:spPr>
          <a:xfrm>
            <a:off x="3243050" y="2088938"/>
            <a:ext cx="370038" cy="240025"/>
          </a:xfrm>
          <a:prstGeom prst="rect">
            <a:avLst/>
          </a:prstGeom>
          <a:noFill/>
          <a:ln>
            <a:noFill/>
          </a:ln>
        </p:spPr>
      </p:pic>
      <p:pic>
        <p:nvPicPr>
          <p:cNvPr id="2995" name="Google Shape;2995;p204"/>
          <p:cNvPicPr preferRelativeResize="0"/>
          <p:nvPr/>
        </p:nvPicPr>
        <p:blipFill>
          <a:blip r:embed="rId7">
            <a:alphaModFix/>
          </a:blip>
          <a:stretch>
            <a:fillRect/>
          </a:stretch>
        </p:blipFill>
        <p:spPr>
          <a:xfrm>
            <a:off x="6221325" y="2150532"/>
            <a:ext cx="370050" cy="262930"/>
          </a:xfrm>
          <a:prstGeom prst="rect">
            <a:avLst/>
          </a:prstGeom>
          <a:noFill/>
          <a:ln>
            <a:noFill/>
          </a:ln>
        </p:spPr>
      </p:pic>
      <p:pic>
        <p:nvPicPr>
          <p:cNvPr id="2996" name="Google Shape;2996;p204"/>
          <p:cNvPicPr preferRelativeResize="0"/>
          <p:nvPr/>
        </p:nvPicPr>
        <p:blipFill>
          <a:blip r:embed="rId8">
            <a:alphaModFix/>
          </a:blip>
          <a:stretch>
            <a:fillRect/>
          </a:stretch>
        </p:blipFill>
        <p:spPr>
          <a:xfrm>
            <a:off x="6663050" y="1170802"/>
            <a:ext cx="133350" cy="247658"/>
          </a:xfrm>
          <a:prstGeom prst="rect">
            <a:avLst/>
          </a:prstGeom>
          <a:noFill/>
          <a:ln>
            <a:noFill/>
          </a:ln>
        </p:spPr>
      </p:pic>
      <p:pic>
        <p:nvPicPr>
          <p:cNvPr id="2997" name="Google Shape;2997;p204"/>
          <p:cNvPicPr preferRelativeResize="0"/>
          <p:nvPr/>
        </p:nvPicPr>
        <p:blipFill>
          <a:blip r:embed="rId9">
            <a:alphaModFix/>
          </a:blip>
          <a:stretch>
            <a:fillRect/>
          </a:stretch>
        </p:blipFill>
        <p:spPr>
          <a:xfrm>
            <a:off x="3216625" y="1248804"/>
            <a:ext cx="169650" cy="169650"/>
          </a:xfrm>
          <a:prstGeom prst="rect">
            <a:avLst/>
          </a:prstGeom>
          <a:noFill/>
          <a:ln>
            <a:noFill/>
          </a:ln>
        </p:spPr>
      </p:pic>
      <p:sp>
        <p:nvSpPr>
          <p:cNvPr id="2998" name="Google Shape;2998;p204"/>
          <p:cNvSpPr txBox="1"/>
          <p:nvPr>
            <p:ph idx="1" type="body"/>
          </p:nvPr>
        </p:nvSpPr>
        <p:spPr>
          <a:xfrm>
            <a:off x="2807150" y="1512400"/>
            <a:ext cx="47682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800"/>
              <a:t>Harvard University is located in Cambridge</a:t>
            </a:r>
            <a:endParaRPr sz="1800"/>
          </a:p>
        </p:txBody>
      </p:sp>
      <p:sp>
        <p:nvSpPr>
          <p:cNvPr id="2999" name="Google Shape;2999;p204"/>
          <p:cNvSpPr txBox="1"/>
          <p:nvPr>
            <p:ph idx="1" type="body"/>
          </p:nvPr>
        </p:nvSpPr>
        <p:spPr>
          <a:xfrm>
            <a:off x="674575" y="3736000"/>
            <a:ext cx="7963500" cy="231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500"/>
              <a:t>Noise Contrastive Estimation for learning word embeddings (</a:t>
            </a:r>
            <a:r>
              <a:rPr lang="en" sz="1500">
                <a:solidFill>
                  <a:srgbClr val="A64D79"/>
                </a:solidFill>
              </a:rPr>
              <a:t>Mnih and Kavukcuoglu, 2013</a:t>
            </a:r>
            <a:r>
              <a:rPr lang="en" sz="1500"/>
              <a:t>) </a:t>
            </a:r>
            <a:endParaRPr sz="1500">
              <a:solidFill>
                <a:srgbClr val="A64D7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M Template | DTM Master">
  <a:themeElements>
    <a:clrScheme name="Simple Light">
      <a:dk1>
        <a:srgbClr val="0053D6"/>
      </a:dk1>
      <a:lt1>
        <a:srgbClr val="FFFFFF"/>
      </a:lt1>
      <a:dk2>
        <a:srgbClr val="123693"/>
      </a:dk2>
      <a:lt2>
        <a:srgbClr val="14234B"/>
      </a:lt2>
      <a:accent1>
        <a:srgbClr val="33E0C8"/>
      </a:accent1>
      <a:accent2>
        <a:srgbClr val="A261FF"/>
      </a:accent2>
      <a:accent3>
        <a:srgbClr val="F9526B"/>
      </a:accent3>
      <a:accent4>
        <a:srgbClr val="FF8A4F"/>
      </a:accent4>
      <a:accent5>
        <a:srgbClr val="FFDB13"/>
      </a:accent5>
      <a:accent6>
        <a:srgbClr val="FFFFFF"/>
      </a:accent6>
      <a:hlink>
        <a:srgbClr val="0053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